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docx" ContentType="application/vnd.openxmlformats-officedocument.wordprocessingml.document"/>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52"/>
  </p:notesMasterIdLst>
  <p:handoutMasterIdLst>
    <p:handoutMasterId r:id="rId53"/>
  </p:handoutMasterIdLst>
  <p:sldIdLst>
    <p:sldId id="2290" r:id="rId2"/>
    <p:sldId id="2289" r:id="rId3"/>
    <p:sldId id="2291" r:id="rId4"/>
    <p:sldId id="2170" r:id="rId5"/>
    <p:sldId id="2316" r:id="rId6"/>
    <p:sldId id="2317" r:id="rId7"/>
    <p:sldId id="2319" r:id="rId8"/>
    <p:sldId id="2365" r:id="rId9"/>
    <p:sldId id="2366" r:id="rId10"/>
    <p:sldId id="2342" r:id="rId11"/>
    <p:sldId id="2341" r:id="rId12"/>
    <p:sldId id="2367" r:id="rId13"/>
    <p:sldId id="2368" r:id="rId14"/>
    <p:sldId id="2369" r:id="rId15"/>
    <p:sldId id="2295" r:id="rId16"/>
    <p:sldId id="2188" r:id="rId17"/>
    <p:sldId id="2221" r:id="rId18"/>
    <p:sldId id="2211" r:id="rId19"/>
    <p:sldId id="2370" r:id="rId20"/>
    <p:sldId id="2371" r:id="rId21"/>
    <p:sldId id="2374" r:id="rId22"/>
    <p:sldId id="2372" r:id="rId23"/>
    <p:sldId id="2373" r:id="rId24"/>
    <p:sldId id="2376" r:id="rId25"/>
    <p:sldId id="2297" r:id="rId26"/>
    <p:sldId id="1910" r:id="rId27"/>
    <p:sldId id="2309" r:id="rId28"/>
    <p:sldId id="1911" r:id="rId29"/>
    <p:sldId id="2310" r:id="rId30"/>
    <p:sldId id="1912" r:id="rId31"/>
    <p:sldId id="2331" r:id="rId32"/>
    <p:sldId id="1913" r:id="rId33"/>
    <p:sldId id="2377" r:id="rId34"/>
    <p:sldId id="2378" r:id="rId35"/>
    <p:sldId id="1914" r:id="rId36"/>
    <p:sldId id="2311" r:id="rId37"/>
    <p:sldId id="1920" r:id="rId38"/>
    <p:sldId id="2332" r:id="rId39"/>
    <p:sldId id="1922" r:id="rId40"/>
    <p:sldId id="2155" r:id="rId41"/>
    <p:sldId id="1924" r:id="rId42"/>
    <p:sldId id="2360" r:id="rId43"/>
    <p:sldId id="1926" r:id="rId44"/>
    <p:sldId id="2134" r:id="rId45"/>
    <p:sldId id="2379" r:id="rId46"/>
    <p:sldId id="2037" r:id="rId47"/>
    <p:sldId id="2380" r:id="rId48"/>
    <p:sldId id="2039" r:id="rId49"/>
    <p:sldId id="2363" r:id="rId50"/>
    <p:sldId id="2171" r:id="rId51"/>
  </p:sldIdLst>
  <p:sldSz cx="12190413" cy="6859588"/>
  <p:notesSz cx="6858000" cy="9144000"/>
  <p:custDataLst>
    <p:tags r:id="rId54"/>
  </p:custDataLst>
  <p:defaultTextStyle>
    <a:defPPr>
      <a:defRPr lang="zh-CN"/>
    </a:defPPr>
    <a:lvl1pPr marL="0" algn="l" defTabSz="1218565" rtl="0" eaLnBrk="1" latinLnBrk="0" hangingPunct="1">
      <a:defRPr sz="2400" kern="1200">
        <a:solidFill>
          <a:schemeClr val="tx1"/>
        </a:solidFill>
        <a:latin typeface="+mn-lt"/>
        <a:ea typeface="+mn-ea"/>
        <a:cs typeface="+mn-cs"/>
      </a:defRPr>
    </a:lvl1pPr>
    <a:lvl2pPr marL="609600" algn="l" defTabSz="1218565" rtl="0" eaLnBrk="1" latinLnBrk="0" hangingPunct="1">
      <a:defRPr sz="2400" kern="1200">
        <a:solidFill>
          <a:schemeClr val="tx1"/>
        </a:solidFill>
        <a:latin typeface="+mn-lt"/>
        <a:ea typeface="+mn-ea"/>
        <a:cs typeface="+mn-cs"/>
      </a:defRPr>
    </a:lvl2pPr>
    <a:lvl3pPr marL="1219200" algn="l" defTabSz="1218565" rtl="0" eaLnBrk="1" latinLnBrk="0" hangingPunct="1">
      <a:defRPr sz="2400" kern="1200">
        <a:solidFill>
          <a:schemeClr val="tx1"/>
        </a:solidFill>
        <a:latin typeface="+mn-lt"/>
        <a:ea typeface="+mn-ea"/>
        <a:cs typeface="+mn-cs"/>
      </a:defRPr>
    </a:lvl3pPr>
    <a:lvl4pPr marL="1828800" algn="l" defTabSz="1218565" rtl="0" eaLnBrk="1" latinLnBrk="0" hangingPunct="1">
      <a:defRPr sz="2400" kern="1200">
        <a:solidFill>
          <a:schemeClr val="tx1"/>
        </a:solidFill>
        <a:latin typeface="+mn-lt"/>
        <a:ea typeface="+mn-ea"/>
        <a:cs typeface="+mn-cs"/>
      </a:defRPr>
    </a:lvl4pPr>
    <a:lvl5pPr marL="2438400" algn="l" defTabSz="1218565" rtl="0" eaLnBrk="1" latinLnBrk="0" hangingPunct="1">
      <a:defRPr sz="2400" kern="1200">
        <a:solidFill>
          <a:schemeClr val="tx1"/>
        </a:solidFill>
        <a:latin typeface="+mn-lt"/>
        <a:ea typeface="+mn-ea"/>
        <a:cs typeface="+mn-cs"/>
      </a:defRPr>
    </a:lvl5pPr>
    <a:lvl6pPr marL="3048000" algn="l" defTabSz="1218565" rtl="0" eaLnBrk="1" latinLnBrk="0" hangingPunct="1">
      <a:defRPr sz="2400" kern="1200">
        <a:solidFill>
          <a:schemeClr val="tx1"/>
        </a:solidFill>
        <a:latin typeface="+mn-lt"/>
        <a:ea typeface="+mn-ea"/>
        <a:cs typeface="+mn-cs"/>
      </a:defRPr>
    </a:lvl6pPr>
    <a:lvl7pPr marL="3657600" algn="l" defTabSz="1218565" rtl="0" eaLnBrk="1" latinLnBrk="0" hangingPunct="1">
      <a:defRPr sz="2400" kern="1200">
        <a:solidFill>
          <a:schemeClr val="tx1"/>
        </a:solidFill>
        <a:latin typeface="+mn-lt"/>
        <a:ea typeface="+mn-ea"/>
        <a:cs typeface="+mn-cs"/>
      </a:defRPr>
    </a:lvl7pPr>
    <a:lvl8pPr marL="4267200" algn="l" defTabSz="1218565" rtl="0" eaLnBrk="1" latinLnBrk="0" hangingPunct="1">
      <a:defRPr sz="2400" kern="1200">
        <a:solidFill>
          <a:schemeClr val="tx1"/>
        </a:solidFill>
        <a:latin typeface="+mn-lt"/>
        <a:ea typeface="+mn-ea"/>
        <a:cs typeface="+mn-cs"/>
      </a:defRPr>
    </a:lvl8pPr>
    <a:lvl9pPr marL="4876800" algn="l" defTabSz="1218565" rtl="0" eaLnBrk="1" latinLnBrk="0" hangingPunct="1">
      <a:defRPr sz="24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265" userDrawn="1">
          <p15:clr>
            <a:srgbClr val="A4A3A4"/>
          </p15:clr>
        </p15:guide>
        <p15:guide id="2" pos="1937" userDrawn="1">
          <p15:clr>
            <a:srgbClr val="A4A3A4"/>
          </p15:clr>
        </p15:guide>
      </p15:sldGuideLst>
    </p:ext>
    <p:ext uri="{2D200454-40CA-4A62-9FC3-DE9A4176ACB9}">
      <p15:notesGuideLst xmlns:p15="http://schemas.microsoft.com/office/powerpoint/2012/main">
        <p15:guide id="1" orient="horz" pos="2894">
          <p15:clr>
            <a:srgbClr val="A4A3A4"/>
          </p15:clr>
        </p15:guide>
        <p15:guide id="2" pos="2163">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BEEF4"/>
    <a:srgbClr val="2752A0"/>
    <a:srgbClr val="495666"/>
    <a:srgbClr val="044491"/>
    <a:srgbClr val="0070C0"/>
    <a:srgbClr val="384556"/>
    <a:srgbClr val="F2F2F2"/>
    <a:srgbClr val="C00000"/>
    <a:srgbClr val="1481E2"/>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023" autoAdjust="0"/>
    <p:restoredTop sz="96318" autoAdjust="0"/>
  </p:normalViewPr>
  <p:slideViewPr>
    <p:cSldViewPr showGuides="1">
      <p:cViewPr>
        <p:scale>
          <a:sx n="66" d="100"/>
          <a:sy n="66" d="100"/>
        </p:scale>
        <p:origin x="653" y="413"/>
      </p:cViewPr>
      <p:guideLst>
        <p:guide orient="horz" pos="1265"/>
        <p:guide pos="1937"/>
      </p:guideLst>
    </p:cSldViewPr>
  </p:slideViewPr>
  <p:outlineViewPr>
    <p:cViewPr>
      <p:scale>
        <a:sx n="33" d="100"/>
        <a:sy n="33" d="100"/>
      </p:scale>
      <p:origin x="0" y="0"/>
    </p:cViewPr>
  </p:outlineViewPr>
  <p:notesTextViewPr>
    <p:cViewPr>
      <p:scale>
        <a:sx n="75" d="100"/>
        <a:sy n="75" d="100"/>
      </p:scale>
      <p:origin x="0" y="0"/>
    </p:cViewPr>
  </p:notesTextViewPr>
  <p:sorterViewPr>
    <p:cViewPr>
      <p:scale>
        <a:sx n="100" d="100"/>
        <a:sy n="100" d="100"/>
      </p:scale>
      <p:origin x="0" y="0"/>
    </p:cViewPr>
  </p:sorterViewPr>
  <p:notesViewPr>
    <p:cSldViewPr>
      <p:cViewPr varScale="1">
        <p:scale>
          <a:sx n="79" d="100"/>
          <a:sy n="79" d="100"/>
        </p:scale>
        <p:origin x="-3966" y="-102"/>
      </p:cViewPr>
      <p:guideLst>
        <p:guide orient="horz" pos="2894"/>
        <p:guide pos="2163"/>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ags" Target="tags/tag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handoutMaster" Target="handoutMasters/handoutMaster1.xml"/><Relationship Id="rId58"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32.emf"/></Relationships>
</file>

<file path=ppt/drawings/_rels/vmlDrawing11.vml.rels><?xml version="1.0" encoding="UTF-8" standalone="yes"?>
<Relationships xmlns="http://schemas.openxmlformats.org/package/2006/relationships"><Relationship Id="rId2" Type="http://schemas.openxmlformats.org/officeDocument/2006/relationships/image" Target="../media/image35.emf"/><Relationship Id="rId1" Type="http://schemas.openxmlformats.org/officeDocument/2006/relationships/image" Target="../media/image34.e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38.e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40.emf"/></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42.emf"/></Relationships>
</file>

<file path=ppt/drawings/_rels/vmlDrawing15.vml.rels><?xml version="1.0" encoding="UTF-8" standalone="yes"?>
<Relationships xmlns="http://schemas.openxmlformats.org/package/2006/relationships"><Relationship Id="rId1" Type="http://schemas.openxmlformats.org/officeDocument/2006/relationships/image" Target="../media/image43.emf"/></Relationships>
</file>

<file path=ppt/drawings/_rels/vmlDrawing16.vml.rels><?xml version="1.0" encoding="UTF-8" standalone="yes"?>
<Relationships xmlns="http://schemas.openxmlformats.org/package/2006/relationships"><Relationship Id="rId2" Type="http://schemas.openxmlformats.org/officeDocument/2006/relationships/image" Target="../media/image46.emf"/><Relationship Id="rId1" Type="http://schemas.openxmlformats.org/officeDocument/2006/relationships/image" Target="../media/image45.emf"/></Relationships>
</file>

<file path=ppt/drawings/_rels/vmlDrawing17.vml.rels><?xml version="1.0" encoding="UTF-8" standalone="yes"?>
<Relationships xmlns="http://schemas.openxmlformats.org/package/2006/relationships"><Relationship Id="rId1" Type="http://schemas.openxmlformats.org/officeDocument/2006/relationships/image" Target="../media/image48.emf"/></Relationships>
</file>

<file path=ppt/drawings/_rels/vmlDrawing18.vml.rels><?xml version="1.0" encoding="UTF-8" standalone="yes"?>
<Relationships xmlns="http://schemas.openxmlformats.org/package/2006/relationships"><Relationship Id="rId1" Type="http://schemas.openxmlformats.org/officeDocument/2006/relationships/image" Target="../media/image50.emf"/></Relationships>
</file>

<file path=ppt/drawings/_rels/vmlDrawing19.vml.rels><?xml version="1.0" encoding="UTF-8" standalone="yes"?>
<Relationships xmlns="http://schemas.openxmlformats.org/package/2006/relationships"><Relationship Id="rId1" Type="http://schemas.openxmlformats.org/officeDocument/2006/relationships/image" Target="../media/image52.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20.vml.rels><?xml version="1.0" encoding="UTF-8" standalone="yes"?>
<Relationships xmlns="http://schemas.openxmlformats.org/package/2006/relationships"><Relationship Id="rId2" Type="http://schemas.openxmlformats.org/officeDocument/2006/relationships/image" Target="../media/image55.emf"/><Relationship Id="rId1" Type="http://schemas.openxmlformats.org/officeDocument/2006/relationships/image" Target="../media/image54.emf"/></Relationships>
</file>

<file path=ppt/drawings/_rels/vmlDrawing21.vml.rels><?xml version="1.0" encoding="UTF-8" standalone="yes"?>
<Relationships xmlns="http://schemas.openxmlformats.org/package/2006/relationships"><Relationship Id="rId2" Type="http://schemas.openxmlformats.org/officeDocument/2006/relationships/image" Target="../media/image57.emf"/><Relationship Id="rId1" Type="http://schemas.openxmlformats.org/officeDocument/2006/relationships/image" Target="../media/image56.emf"/></Relationships>
</file>

<file path=ppt/drawings/_rels/vmlDrawing22.vml.rels><?xml version="1.0" encoding="UTF-8" standalone="yes"?>
<Relationships xmlns="http://schemas.openxmlformats.org/package/2006/relationships"><Relationship Id="rId1" Type="http://schemas.openxmlformats.org/officeDocument/2006/relationships/image" Target="../media/image59.emf"/></Relationships>
</file>

<file path=ppt/drawings/_rels/vmlDrawing23.vml.rels><?xml version="1.0" encoding="UTF-8" standalone="yes"?>
<Relationships xmlns="http://schemas.openxmlformats.org/package/2006/relationships"><Relationship Id="rId1" Type="http://schemas.openxmlformats.org/officeDocument/2006/relationships/image" Target="../media/image61.emf"/></Relationships>
</file>

<file path=ppt/drawings/_rels/vmlDrawing24.vml.rels><?xml version="1.0" encoding="UTF-8" standalone="yes"?>
<Relationships xmlns="http://schemas.openxmlformats.org/package/2006/relationships"><Relationship Id="rId1" Type="http://schemas.openxmlformats.org/officeDocument/2006/relationships/image" Target="../media/image63.emf"/></Relationships>
</file>

<file path=ppt/drawings/_rels/vmlDrawing3.v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image" Target="../media/image9.emf"/></Relationships>
</file>

<file path=ppt/drawings/_rels/vmlDrawing4.v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image" Target="../media/image13.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6.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23.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25.emf"/></Relationships>
</file>

<file path=ppt/drawings/_rels/vmlDrawing8.vml.rels><?xml version="1.0" encoding="UTF-8" standalone="yes"?>
<Relationships xmlns="http://schemas.openxmlformats.org/package/2006/relationships"><Relationship Id="rId2" Type="http://schemas.openxmlformats.org/officeDocument/2006/relationships/image" Target="../media/image28.emf"/><Relationship Id="rId1" Type="http://schemas.openxmlformats.org/officeDocument/2006/relationships/image" Target="../media/image27.e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29.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BED594FB-2808-45A5-BDC8-80C0F481B27E}" type="datetimeFigureOut">
              <a:rPr lang="zh-CN" altLang="en-US" smtClean="0"/>
              <a:t>2024/4/29</a:t>
            </a:fld>
            <a:endParaRPr lang="zh-CN" altLang="en-US"/>
          </a:p>
        </p:txBody>
      </p:sp>
      <p:sp>
        <p:nvSpPr>
          <p:cNvPr id="4" name="页脚占位符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985B4082-C5AE-46D0-A000-D929E8B25956}" type="slidenum">
              <a:rPr lang="zh-CN" altLang="en-US" smtClean="0"/>
              <a:t>‹#›</a:t>
            </a:fld>
            <a:endParaRPr lang="zh-CN" altLang="en-US"/>
          </a:p>
        </p:txBody>
      </p:sp>
    </p:spTree>
    <p:extLst>
      <p:ext uri="{BB962C8B-B14F-4D97-AF65-F5344CB8AC3E}">
        <p14:creationId xmlns:p14="http://schemas.microsoft.com/office/powerpoint/2010/main" val="82506623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29FAA0F-2349-45DA-9EBD-9D94C9A1CFA0}" type="datetimeFigureOut">
              <a:rPr lang="zh-CN" altLang="en-US" smtClean="0"/>
              <a:t>2024/4/29</a:t>
            </a:fld>
            <a:endParaRPr lang="zh-CN" altLang="en-US"/>
          </a:p>
        </p:txBody>
      </p:sp>
      <p:sp>
        <p:nvSpPr>
          <p:cNvPr id="4" name="幻灯片图像占位符 3"/>
          <p:cNvSpPr>
            <a:spLocks noGrp="1" noRot="1" noChangeAspect="1"/>
          </p:cNvSpPr>
          <p:nvPr>
            <p:ph type="sldImg" idx="2"/>
          </p:nvPr>
        </p:nvSpPr>
        <p:spPr>
          <a:xfrm>
            <a:off x="382588" y="685800"/>
            <a:ext cx="6092825" cy="34290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3F37086-15D0-443D-AF17-A3F21825C045}" type="slidenum">
              <a:rPr lang="zh-CN" altLang="en-US" smtClean="0"/>
              <a:t>‹#›</a:t>
            </a:fld>
            <a:endParaRPr lang="zh-CN" altLang="en-US"/>
          </a:p>
        </p:txBody>
      </p:sp>
    </p:spTree>
    <p:extLst>
      <p:ext uri="{BB962C8B-B14F-4D97-AF65-F5344CB8AC3E}">
        <p14:creationId xmlns:p14="http://schemas.microsoft.com/office/powerpoint/2010/main" val="3701961865"/>
      </p:ext>
    </p:extLst>
  </p:cSld>
  <p:clrMap bg1="lt1" tx1="dk1" bg2="lt2" tx2="dk2" accent1="accent1" accent2="accent2" accent3="accent3" accent4="accent4" accent5="accent5" accent6="accent6" hlink="hlink" folHlink="folHlink"/>
  <p:notesStyle>
    <a:lvl1pPr marL="0" algn="l" defTabSz="1218565" rtl="0" eaLnBrk="1" latinLnBrk="0" hangingPunct="1">
      <a:defRPr sz="1600" kern="1200">
        <a:solidFill>
          <a:schemeClr val="tx1"/>
        </a:solidFill>
        <a:latin typeface="+mn-lt"/>
        <a:ea typeface="+mn-ea"/>
        <a:cs typeface="+mn-cs"/>
      </a:defRPr>
    </a:lvl1pPr>
    <a:lvl2pPr marL="609600" algn="l" defTabSz="1218565" rtl="0" eaLnBrk="1" latinLnBrk="0" hangingPunct="1">
      <a:defRPr sz="1600" kern="1200">
        <a:solidFill>
          <a:schemeClr val="tx1"/>
        </a:solidFill>
        <a:latin typeface="+mn-lt"/>
        <a:ea typeface="+mn-ea"/>
        <a:cs typeface="+mn-cs"/>
      </a:defRPr>
    </a:lvl2pPr>
    <a:lvl3pPr marL="1219200" algn="l" defTabSz="1218565" rtl="0" eaLnBrk="1" latinLnBrk="0" hangingPunct="1">
      <a:defRPr sz="1600" kern="1200">
        <a:solidFill>
          <a:schemeClr val="tx1"/>
        </a:solidFill>
        <a:latin typeface="+mn-lt"/>
        <a:ea typeface="+mn-ea"/>
        <a:cs typeface="+mn-cs"/>
      </a:defRPr>
    </a:lvl3pPr>
    <a:lvl4pPr marL="1828800" algn="l" defTabSz="1218565" rtl="0" eaLnBrk="1" latinLnBrk="0" hangingPunct="1">
      <a:defRPr sz="1600" kern="1200">
        <a:solidFill>
          <a:schemeClr val="tx1"/>
        </a:solidFill>
        <a:latin typeface="+mn-lt"/>
        <a:ea typeface="+mn-ea"/>
        <a:cs typeface="+mn-cs"/>
      </a:defRPr>
    </a:lvl4pPr>
    <a:lvl5pPr marL="2438400" algn="l" defTabSz="1218565" rtl="0" eaLnBrk="1" latinLnBrk="0" hangingPunct="1">
      <a:defRPr sz="1600" kern="1200">
        <a:solidFill>
          <a:schemeClr val="tx1"/>
        </a:solidFill>
        <a:latin typeface="+mn-lt"/>
        <a:ea typeface="+mn-ea"/>
        <a:cs typeface="+mn-cs"/>
      </a:defRPr>
    </a:lvl5pPr>
    <a:lvl6pPr marL="3048000" algn="l" defTabSz="1218565" rtl="0" eaLnBrk="1" latinLnBrk="0" hangingPunct="1">
      <a:defRPr sz="1600" kern="1200">
        <a:solidFill>
          <a:schemeClr val="tx1"/>
        </a:solidFill>
        <a:latin typeface="+mn-lt"/>
        <a:ea typeface="+mn-ea"/>
        <a:cs typeface="+mn-cs"/>
      </a:defRPr>
    </a:lvl6pPr>
    <a:lvl7pPr marL="3657600" algn="l" defTabSz="1218565" rtl="0" eaLnBrk="1" latinLnBrk="0" hangingPunct="1">
      <a:defRPr sz="1600" kern="1200">
        <a:solidFill>
          <a:schemeClr val="tx1"/>
        </a:solidFill>
        <a:latin typeface="+mn-lt"/>
        <a:ea typeface="+mn-ea"/>
        <a:cs typeface="+mn-cs"/>
      </a:defRPr>
    </a:lvl7pPr>
    <a:lvl8pPr marL="4267200" algn="l" defTabSz="1218565" rtl="0" eaLnBrk="1" latinLnBrk="0" hangingPunct="1">
      <a:defRPr sz="1600" kern="1200">
        <a:solidFill>
          <a:schemeClr val="tx1"/>
        </a:solidFill>
        <a:latin typeface="+mn-lt"/>
        <a:ea typeface="+mn-ea"/>
        <a:cs typeface="+mn-cs"/>
      </a:defRPr>
    </a:lvl8pPr>
    <a:lvl9pPr marL="4876800" algn="l" defTabSz="1218565" rtl="0" eaLnBrk="1" latinLnBrk="0" hangingPunct="1">
      <a:defRPr sz="16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E3F37086-15D0-443D-AF17-A3F21825C045}" type="slidenum">
              <a:rPr lang="zh-CN" altLang="en-US" smtClean="0"/>
              <a:t>1</a:t>
            </a:fld>
            <a:endParaRPr lang="zh-CN" altLang="en-US"/>
          </a:p>
        </p:txBody>
      </p:sp>
    </p:spTree>
    <p:extLst>
      <p:ext uri="{BB962C8B-B14F-4D97-AF65-F5344CB8AC3E}">
        <p14:creationId xmlns:p14="http://schemas.microsoft.com/office/powerpoint/2010/main" val="38863478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E3F37086-15D0-443D-AF17-A3F21825C045}" type="slidenum">
              <a:rPr lang="zh-CN" altLang="en-US" smtClean="0"/>
              <a:t>2</a:t>
            </a:fld>
            <a:endParaRPr lang="zh-CN" altLang="en-US"/>
          </a:p>
        </p:txBody>
      </p:sp>
    </p:spTree>
    <p:extLst>
      <p:ext uri="{BB962C8B-B14F-4D97-AF65-F5344CB8AC3E}">
        <p14:creationId xmlns:p14="http://schemas.microsoft.com/office/powerpoint/2010/main" val="338406010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E3F37086-15D0-443D-AF17-A3F21825C045}" type="slidenum">
              <a:rPr lang="zh-CN" altLang="en-US" smtClean="0"/>
              <a:t>3</a:t>
            </a:fld>
            <a:endParaRPr lang="zh-CN" altLang="en-US"/>
          </a:p>
        </p:txBody>
      </p:sp>
    </p:spTree>
    <p:extLst>
      <p:ext uri="{BB962C8B-B14F-4D97-AF65-F5344CB8AC3E}">
        <p14:creationId xmlns:p14="http://schemas.microsoft.com/office/powerpoint/2010/main" val="262962275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E3F37086-15D0-443D-AF17-A3F21825C045}" type="slidenum">
              <a:rPr lang="zh-CN" altLang="en-US" smtClean="0"/>
              <a:t>4</a:t>
            </a:fld>
            <a:endParaRPr lang="zh-CN" altLang="en-US"/>
          </a:p>
        </p:txBody>
      </p:sp>
    </p:spTree>
    <p:extLst>
      <p:ext uri="{BB962C8B-B14F-4D97-AF65-F5344CB8AC3E}">
        <p14:creationId xmlns:p14="http://schemas.microsoft.com/office/powerpoint/2010/main" val="605511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E3F37086-15D0-443D-AF17-A3F21825C045}" type="slidenum">
              <a:rPr lang="zh-CN" altLang="en-US" smtClean="0"/>
              <a:t>15</a:t>
            </a:fld>
            <a:endParaRPr lang="zh-CN" altLang="en-US"/>
          </a:p>
        </p:txBody>
      </p:sp>
    </p:spTree>
    <p:extLst>
      <p:ext uri="{BB962C8B-B14F-4D97-AF65-F5344CB8AC3E}">
        <p14:creationId xmlns:p14="http://schemas.microsoft.com/office/powerpoint/2010/main" val="343825780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E3F37086-15D0-443D-AF17-A3F21825C045}" type="slidenum">
              <a:rPr lang="zh-CN" altLang="en-US" smtClean="0"/>
              <a:t>19</a:t>
            </a:fld>
            <a:endParaRPr lang="zh-CN" altLang="en-US"/>
          </a:p>
        </p:txBody>
      </p:sp>
    </p:spTree>
    <p:extLst>
      <p:ext uri="{BB962C8B-B14F-4D97-AF65-F5344CB8AC3E}">
        <p14:creationId xmlns:p14="http://schemas.microsoft.com/office/powerpoint/2010/main" val="76056745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E3F37086-15D0-443D-AF17-A3F21825C045}" type="slidenum">
              <a:rPr lang="zh-CN" altLang="en-US" smtClean="0"/>
              <a:t>25</a:t>
            </a:fld>
            <a:endParaRPr lang="zh-CN" altLang="en-US"/>
          </a:p>
        </p:txBody>
      </p:sp>
    </p:spTree>
    <p:extLst>
      <p:ext uri="{BB962C8B-B14F-4D97-AF65-F5344CB8AC3E}">
        <p14:creationId xmlns:p14="http://schemas.microsoft.com/office/powerpoint/2010/main" val="324247557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自定义版式">
    <p:bg>
      <p:bgPr>
        <a:solidFill>
          <a:schemeClr val="bg1"/>
        </a:solidFill>
        <a:effectLst/>
      </p:bgPr>
    </p:bg>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自定义版式">
    <p:bg>
      <p:bgPr>
        <a:solidFill>
          <a:schemeClr val="bg1"/>
        </a:solidFill>
        <a:effectLst/>
      </p:bgPr>
    </p:bg>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8_自定义版式">
    <p:bg>
      <p:bgPr>
        <a:solidFill>
          <a:schemeClr val="bg1"/>
        </a:solidFill>
        <a:effectLst/>
      </p:bgPr>
    </p:bg>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userDrawn="1">
  <p:cSld name="1_方法技巧">
    <p:bg>
      <p:bgPr>
        <a:solidFill>
          <a:schemeClr val="bg1">
            <a:lumMod val="95000"/>
          </a:schemeClr>
        </a:solidFill>
        <a:effectLst/>
      </p:bgPr>
    </p:bg>
    <p:spTree>
      <p:nvGrpSpPr>
        <p:cNvPr id="1" name=""/>
        <p:cNvGrpSpPr/>
        <p:nvPr/>
      </p:nvGrpSpPr>
      <p:grpSpPr>
        <a:xfrm>
          <a:off x="0" y="0"/>
          <a:ext cx="0" cy="0"/>
          <a:chOff x="0" y="0"/>
          <a:chExt cx="0" cy="0"/>
        </a:xfrm>
      </p:grpSpPr>
      <p:sp>
        <p:nvSpPr>
          <p:cNvPr id="14" name="矩形 13"/>
          <p:cNvSpPr/>
          <p:nvPr userDrawn="1"/>
        </p:nvSpPr>
        <p:spPr>
          <a:xfrm>
            <a:off x="0" y="0"/>
            <a:ext cx="12190413" cy="1727600"/>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sz="2400"/>
          </a:p>
        </p:txBody>
      </p:sp>
      <p:sp>
        <p:nvSpPr>
          <p:cNvPr id="15" name="任意形状 14"/>
          <p:cNvSpPr/>
          <p:nvPr userDrawn="1"/>
        </p:nvSpPr>
        <p:spPr>
          <a:xfrm>
            <a:off x="1" y="1501770"/>
            <a:ext cx="12190412" cy="1501295"/>
          </a:xfrm>
          <a:custGeom>
            <a:avLst/>
            <a:gdLst>
              <a:gd name="connsiteX0" fmla="*/ 0 w 12191999"/>
              <a:gd name="connsiteY0" fmla="*/ 0 h 1500947"/>
              <a:gd name="connsiteX1" fmla="*/ 12191999 w 12191999"/>
              <a:gd name="connsiteY1" fmla="*/ 0 h 1500947"/>
              <a:gd name="connsiteX2" fmla="*/ 12191999 w 12191999"/>
              <a:gd name="connsiteY2" fmla="*/ 669131 h 1500947"/>
              <a:gd name="connsiteX3" fmla="*/ 11750290 w 12191999"/>
              <a:gd name="connsiteY3" fmla="*/ 788658 h 1500947"/>
              <a:gd name="connsiteX4" fmla="*/ 6096001 w 12191999"/>
              <a:gd name="connsiteY4" fmla="*/ 1500947 h 1500947"/>
              <a:gd name="connsiteX5" fmla="*/ 441709 w 12191999"/>
              <a:gd name="connsiteY5" fmla="*/ 788658 h 1500947"/>
              <a:gd name="connsiteX6" fmla="*/ 0 w 12191999"/>
              <a:gd name="connsiteY6" fmla="*/ 669130 h 1500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1999" h="1500947">
                <a:moveTo>
                  <a:pt x="0" y="0"/>
                </a:moveTo>
                <a:lnTo>
                  <a:pt x="12191999" y="0"/>
                </a:lnTo>
                <a:lnTo>
                  <a:pt x="12191999" y="669131"/>
                </a:lnTo>
                <a:lnTo>
                  <a:pt x="11750290" y="788658"/>
                </a:lnTo>
                <a:cubicBezTo>
                  <a:pt x="9943031" y="1253646"/>
                  <a:pt x="8048396" y="1500947"/>
                  <a:pt x="6096001" y="1500947"/>
                </a:cubicBezTo>
                <a:cubicBezTo>
                  <a:pt x="4143604" y="1500947"/>
                  <a:pt x="2248969" y="1253646"/>
                  <a:pt x="441709" y="788658"/>
                </a:cubicBezTo>
                <a:lnTo>
                  <a:pt x="0" y="669130"/>
                </a:lnTo>
                <a:close/>
              </a:path>
            </a:pathLst>
          </a:cu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zh-CN" altLang="en-US" sz="2400"/>
          </a:p>
        </p:txBody>
      </p:sp>
      <p:sp>
        <p:nvSpPr>
          <p:cNvPr id="9" name="任意多边形 8"/>
          <p:cNvSpPr/>
          <p:nvPr userDrawn="1"/>
        </p:nvSpPr>
        <p:spPr>
          <a:xfrm rot="2222741">
            <a:off x="-143064" y="-128999"/>
            <a:ext cx="935542" cy="910903"/>
          </a:xfrm>
          <a:custGeom>
            <a:avLst/>
            <a:gdLst>
              <a:gd name="connsiteX0" fmla="*/ 0 w 935542"/>
              <a:gd name="connsiteY0" fmla="*/ 389105 h 910903"/>
              <a:gd name="connsiteX1" fmla="*/ 515503 w 935542"/>
              <a:gd name="connsiteY1" fmla="*/ 0 h 910903"/>
              <a:gd name="connsiteX2" fmla="*/ 562043 w 935542"/>
              <a:gd name="connsiteY2" fmla="*/ 4592 h 910903"/>
              <a:gd name="connsiteX3" fmla="*/ 935542 w 935542"/>
              <a:gd name="connsiteY3" fmla="*/ 453097 h 910903"/>
              <a:gd name="connsiteX4" fmla="*/ 467771 w 935542"/>
              <a:gd name="connsiteY4" fmla="*/ 910903 h 910903"/>
              <a:gd name="connsiteX5" fmla="*/ 392791 w 935542"/>
              <a:gd name="connsiteY5" fmla="*/ 910903 h 910903"/>
              <a:gd name="connsiteX6" fmla="*/ 0 w 935542"/>
              <a:gd name="connsiteY6" fmla="*/ 390516 h 910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35542" h="910903">
                <a:moveTo>
                  <a:pt x="0" y="389105"/>
                </a:moveTo>
                <a:lnTo>
                  <a:pt x="515503" y="0"/>
                </a:lnTo>
                <a:lnTo>
                  <a:pt x="562043" y="4592"/>
                </a:lnTo>
                <a:cubicBezTo>
                  <a:pt x="775199" y="47281"/>
                  <a:pt x="935542" y="231863"/>
                  <a:pt x="935542" y="453097"/>
                </a:cubicBezTo>
                <a:cubicBezTo>
                  <a:pt x="935542" y="705936"/>
                  <a:pt x="726114" y="910903"/>
                  <a:pt x="467771" y="910903"/>
                </a:cubicBezTo>
                <a:lnTo>
                  <a:pt x="392791" y="910903"/>
                </a:lnTo>
                <a:lnTo>
                  <a:pt x="0" y="390516"/>
                </a:lnTo>
                <a:close/>
              </a:path>
            </a:pathLst>
          </a:custGeom>
          <a:solidFill>
            <a:srgbClr val="DBEEF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10" name="矩形 9"/>
          <p:cNvSpPr/>
          <p:nvPr userDrawn="1"/>
        </p:nvSpPr>
        <p:spPr>
          <a:xfrm>
            <a:off x="18574" y="16625"/>
            <a:ext cx="714419" cy="707886"/>
          </a:xfrm>
          <a:prstGeom prst="rect">
            <a:avLst/>
          </a:prstGeom>
        </p:spPr>
        <p:txBody>
          <a:bodyPr wrap="square">
            <a:spAutoFit/>
          </a:bodyPr>
          <a:lstStyle/>
          <a:p>
            <a:r>
              <a:rPr lang="zh-CN" altLang="en-US" sz="2000" i="1" dirty="0" smtClean="0"/>
              <a:t>易错辨析</a:t>
            </a:r>
            <a:endParaRPr lang="zh-CN" altLang="en-US" sz="2000" i="1" dirty="0"/>
          </a:p>
        </p:txBody>
      </p:sp>
    </p:spTree>
    <p:extLst>
      <p:ext uri="{BB962C8B-B14F-4D97-AF65-F5344CB8AC3E}">
        <p14:creationId xmlns:p14="http://schemas.microsoft.com/office/powerpoint/2010/main" val="699659306"/>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矩形 1"/>
          <p:cNvSpPr/>
          <p:nvPr userDrawn="1"/>
        </p:nvSpPr>
        <p:spPr>
          <a:xfrm>
            <a:off x="0" y="0"/>
            <a:ext cx="12192000" cy="6858000"/>
          </a:xfrm>
          <a:prstGeom prst="rect">
            <a:avLst/>
          </a:prstGeom>
          <a:blipFill dpi="0" rotWithShape="1">
            <a:blip r:embed="rId6">
              <a:alphaModFix amt="60000"/>
            </a:blip>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Lst>
  <p:timing>
    <p:tnLst>
      <p:par>
        <p:cTn id="1" dur="indefinite" restart="never" nodeType="tmRoot"/>
      </p:par>
    </p:tnLst>
  </p:timing>
  <p:txStyles>
    <p:titleStyle>
      <a:lvl1pPr algn="ctr" defTabSz="1218565" rtl="0" eaLnBrk="1" latinLnBrk="0" hangingPunct="1">
        <a:spcBef>
          <a:spcPct val="0"/>
        </a:spcBef>
        <a:buNone/>
        <a:defRPr sz="5900" kern="1200">
          <a:solidFill>
            <a:schemeClr val="tx1"/>
          </a:solidFill>
          <a:latin typeface="+mj-lt"/>
          <a:ea typeface="+mj-ea"/>
          <a:cs typeface="+mj-cs"/>
        </a:defRPr>
      </a:lvl1pPr>
    </p:titleStyle>
    <p:bodyStyle>
      <a:lvl1pPr marL="457200" indent="-457200" algn="l" defTabSz="1218565" rtl="0" eaLnBrk="1" latinLnBrk="0" hangingPunct="1">
        <a:spcBef>
          <a:spcPct val="20000"/>
        </a:spcBef>
        <a:buFont typeface="Arial" panose="020B0604020202020204" pitchFamily="34" charset="0"/>
        <a:buChar char="•"/>
        <a:defRPr sz="4300" kern="1200">
          <a:solidFill>
            <a:schemeClr val="tx1"/>
          </a:solidFill>
          <a:latin typeface="+mn-lt"/>
          <a:ea typeface="+mn-ea"/>
          <a:cs typeface="+mn-cs"/>
        </a:defRPr>
      </a:lvl1pPr>
      <a:lvl2pPr marL="990600" indent="-381000" algn="l" defTabSz="1218565" rtl="0" eaLnBrk="1" latinLnBrk="0" hangingPunct="1">
        <a:spcBef>
          <a:spcPct val="20000"/>
        </a:spcBef>
        <a:buFont typeface="Arial" panose="020B0604020202020204" pitchFamily="34" charset="0"/>
        <a:buChar char="–"/>
        <a:defRPr sz="3700" kern="1200">
          <a:solidFill>
            <a:schemeClr val="tx1"/>
          </a:solidFill>
          <a:latin typeface="+mn-lt"/>
          <a:ea typeface="+mn-ea"/>
          <a:cs typeface="+mn-cs"/>
        </a:defRPr>
      </a:lvl2pPr>
      <a:lvl3pPr marL="1524000" indent="-304800" algn="l" defTabSz="1218565"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3pPr>
      <a:lvl4pPr marL="2133600" indent="-304800" algn="l" defTabSz="1218565"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4pPr>
      <a:lvl5pPr marL="2743200" indent="-304800" algn="l" defTabSz="1218565"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5pPr>
      <a:lvl6pPr marL="3352800" indent="-304800" algn="l" defTabSz="1218565"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6pPr>
      <a:lvl7pPr marL="3962400" indent="-304800" algn="l" defTabSz="1218565"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7pPr>
      <a:lvl8pPr marL="4572000" indent="-304800" algn="l" defTabSz="1218565"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8pPr>
      <a:lvl9pPr marL="5181600" indent="-304800" algn="l" defTabSz="1218565"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9pPr>
    </p:bodyStyle>
    <p:otherStyle>
      <a:defPPr>
        <a:defRPr lang="zh-CN"/>
      </a:defPPr>
      <a:lvl1pPr marL="0" algn="l" defTabSz="1218565" rtl="0" eaLnBrk="1" latinLnBrk="0" hangingPunct="1">
        <a:defRPr sz="2400" kern="1200">
          <a:solidFill>
            <a:schemeClr val="tx1"/>
          </a:solidFill>
          <a:latin typeface="+mn-lt"/>
          <a:ea typeface="+mn-ea"/>
          <a:cs typeface="+mn-cs"/>
        </a:defRPr>
      </a:lvl1pPr>
      <a:lvl2pPr marL="609600" algn="l" defTabSz="1218565" rtl="0" eaLnBrk="1" latinLnBrk="0" hangingPunct="1">
        <a:defRPr sz="2400" kern="1200">
          <a:solidFill>
            <a:schemeClr val="tx1"/>
          </a:solidFill>
          <a:latin typeface="+mn-lt"/>
          <a:ea typeface="+mn-ea"/>
          <a:cs typeface="+mn-cs"/>
        </a:defRPr>
      </a:lvl2pPr>
      <a:lvl3pPr marL="1219200" algn="l" defTabSz="1218565" rtl="0" eaLnBrk="1" latinLnBrk="0" hangingPunct="1">
        <a:defRPr sz="2400" kern="1200">
          <a:solidFill>
            <a:schemeClr val="tx1"/>
          </a:solidFill>
          <a:latin typeface="+mn-lt"/>
          <a:ea typeface="+mn-ea"/>
          <a:cs typeface="+mn-cs"/>
        </a:defRPr>
      </a:lvl3pPr>
      <a:lvl4pPr marL="1828800" algn="l" defTabSz="1218565" rtl="0" eaLnBrk="1" latinLnBrk="0" hangingPunct="1">
        <a:defRPr sz="2400" kern="1200">
          <a:solidFill>
            <a:schemeClr val="tx1"/>
          </a:solidFill>
          <a:latin typeface="+mn-lt"/>
          <a:ea typeface="+mn-ea"/>
          <a:cs typeface="+mn-cs"/>
        </a:defRPr>
      </a:lvl4pPr>
      <a:lvl5pPr marL="2438400" algn="l" defTabSz="1218565" rtl="0" eaLnBrk="1" latinLnBrk="0" hangingPunct="1">
        <a:defRPr sz="2400" kern="1200">
          <a:solidFill>
            <a:schemeClr val="tx1"/>
          </a:solidFill>
          <a:latin typeface="+mn-lt"/>
          <a:ea typeface="+mn-ea"/>
          <a:cs typeface="+mn-cs"/>
        </a:defRPr>
      </a:lvl5pPr>
      <a:lvl6pPr marL="3048000" algn="l" defTabSz="1218565" rtl="0" eaLnBrk="1" latinLnBrk="0" hangingPunct="1">
        <a:defRPr sz="2400" kern="1200">
          <a:solidFill>
            <a:schemeClr val="tx1"/>
          </a:solidFill>
          <a:latin typeface="+mn-lt"/>
          <a:ea typeface="+mn-ea"/>
          <a:cs typeface="+mn-cs"/>
        </a:defRPr>
      </a:lvl6pPr>
      <a:lvl7pPr marL="3657600" algn="l" defTabSz="1218565" rtl="0" eaLnBrk="1" latinLnBrk="0" hangingPunct="1">
        <a:defRPr sz="2400" kern="1200">
          <a:solidFill>
            <a:schemeClr val="tx1"/>
          </a:solidFill>
          <a:latin typeface="+mn-lt"/>
          <a:ea typeface="+mn-ea"/>
          <a:cs typeface="+mn-cs"/>
        </a:defRPr>
      </a:lvl7pPr>
      <a:lvl8pPr marL="4267200" algn="l" defTabSz="1218565" rtl="0" eaLnBrk="1" latinLnBrk="0" hangingPunct="1">
        <a:defRPr sz="2400" kern="1200">
          <a:solidFill>
            <a:schemeClr val="tx1"/>
          </a:solidFill>
          <a:latin typeface="+mn-lt"/>
          <a:ea typeface="+mn-ea"/>
          <a:cs typeface="+mn-cs"/>
        </a:defRPr>
      </a:lvl8pPr>
      <a:lvl9pPr marL="4876800" algn="l" defTabSz="1218565"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package" Target="../embeddings/Microsoft_Word___2.docx"/><Relationship Id="rId2" Type="http://schemas.openxmlformats.org/officeDocument/2006/relationships/slideLayout" Target="../slideLayouts/slideLayout2.xml"/><Relationship Id="rId1" Type="http://schemas.openxmlformats.org/officeDocument/2006/relationships/vmlDrawing" Target="../drawings/vmlDrawing2.vml"/><Relationship Id="rId5" Type="http://schemas.openxmlformats.org/officeDocument/2006/relationships/image" Target="../media/image8.png"/><Relationship Id="rId4" Type="http://schemas.openxmlformats.org/officeDocument/2006/relationships/image" Target="../media/image7.emf"/></Relationships>
</file>

<file path=ppt/slides/_rels/slide12.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11.png"/><Relationship Id="rId7" Type="http://schemas.openxmlformats.org/officeDocument/2006/relationships/image" Target="../media/image10.emf"/><Relationship Id="rId2" Type="http://schemas.openxmlformats.org/officeDocument/2006/relationships/slideLayout" Target="../slideLayouts/slideLayout2.xml"/><Relationship Id="rId1" Type="http://schemas.openxmlformats.org/officeDocument/2006/relationships/vmlDrawing" Target="../drawings/vmlDrawing3.vml"/><Relationship Id="rId6" Type="http://schemas.openxmlformats.org/officeDocument/2006/relationships/package" Target="../embeddings/Microsoft_Word___4.docx"/><Relationship Id="rId5" Type="http://schemas.openxmlformats.org/officeDocument/2006/relationships/image" Target="../media/image9.emf"/><Relationship Id="rId4" Type="http://schemas.openxmlformats.org/officeDocument/2006/relationships/package" Target="../embeddings/Microsoft_Word___3.docx"/></Relationships>
</file>

<file path=ppt/slides/_rels/slide13.xml.rels><?xml version="1.0" encoding="UTF-8" standalone="yes"?>
<Relationships xmlns="http://schemas.openxmlformats.org/package/2006/relationships"><Relationship Id="rId3" Type="http://schemas.openxmlformats.org/officeDocument/2006/relationships/package" Target="../embeddings/Microsoft_Word___5.docx"/><Relationship Id="rId7" Type="http://schemas.openxmlformats.org/officeDocument/2006/relationships/image" Target="../media/image15.png"/><Relationship Id="rId2" Type="http://schemas.openxmlformats.org/officeDocument/2006/relationships/slideLayout" Target="../slideLayouts/slideLayout2.xml"/><Relationship Id="rId1" Type="http://schemas.openxmlformats.org/officeDocument/2006/relationships/vmlDrawing" Target="../drawings/vmlDrawing4.vml"/><Relationship Id="rId6" Type="http://schemas.openxmlformats.org/officeDocument/2006/relationships/image" Target="../media/image14.emf"/><Relationship Id="rId5" Type="http://schemas.openxmlformats.org/officeDocument/2006/relationships/package" Target="../embeddings/Microsoft_Word___6.docx"/><Relationship Id="rId4" Type="http://schemas.openxmlformats.org/officeDocument/2006/relationships/image" Target="../media/image13.emf"/></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7" Type="http://schemas.openxmlformats.org/officeDocument/2006/relationships/image" Target="../media/image17.png"/><Relationship Id="rId2" Type="http://schemas.openxmlformats.org/officeDocument/2006/relationships/slideLayout" Target="../slideLayouts/slideLayout2.xml"/><Relationship Id="rId1" Type="http://schemas.openxmlformats.org/officeDocument/2006/relationships/vmlDrawing" Target="../drawings/vmlDrawing5.vml"/><Relationship Id="rId6" Type="http://schemas.openxmlformats.org/officeDocument/2006/relationships/image" Target="../media/image16.emf"/><Relationship Id="rId5" Type="http://schemas.openxmlformats.org/officeDocument/2006/relationships/package" Target="../embeddings/Microsoft_Word___7.docx"/><Relationship Id="rId4" Type="http://schemas.openxmlformats.org/officeDocument/2006/relationships/slide" Target="slide3.xml"/></Relationships>
</file>

<file path=ppt/slides/_rels/slide1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11.png"/><Relationship Id="rId1" Type="http://schemas.openxmlformats.org/officeDocument/2006/relationships/slideLayout" Target="../slideLayouts/slideLayout2.xml"/><Relationship Id="rId4" Type="http://schemas.openxmlformats.org/officeDocument/2006/relationships/slide" Target="slide3.xml"/></Relationships>
</file>

<file path=ppt/slides/_rels/slide1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slideLayout" Target="../slideLayouts/slideLayout2.xml"/><Relationship Id="rId1" Type="http://schemas.openxmlformats.org/officeDocument/2006/relationships/vmlDrawing" Target="../drawings/vmlDrawing6.vml"/><Relationship Id="rId5" Type="http://schemas.openxmlformats.org/officeDocument/2006/relationships/image" Target="../media/image23.emf"/><Relationship Id="rId4" Type="http://schemas.openxmlformats.org/officeDocument/2006/relationships/package" Target="../embeddings/Microsoft_Word___8.docx"/></Relationships>
</file>

<file path=ppt/slides/_rels/slide23.xml.rels><?xml version="1.0" encoding="UTF-8" standalone="yes"?>
<Relationships xmlns="http://schemas.openxmlformats.org/package/2006/relationships"><Relationship Id="rId3" Type="http://schemas.openxmlformats.org/officeDocument/2006/relationships/package" Target="../embeddings/Microsoft_Word___9.docx"/><Relationship Id="rId2" Type="http://schemas.openxmlformats.org/officeDocument/2006/relationships/slideLayout" Target="../slideLayouts/slideLayout2.xml"/><Relationship Id="rId1" Type="http://schemas.openxmlformats.org/officeDocument/2006/relationships/vmlDrawing" Target="../drawings/vmlDrawing7.vml"/><Relationship Id="rId6" Type="http://schemas.openxmlformats.org/officeDocument/2006/relationships/image" Target="../media/image26.png"/><Relationship Id="rId5" Type="http://schemas.openxmlformats.org/officeDocument/2006/relationships/image" Target="../media/image11.png"/><Relationship Id="rId4" Type="http://schemas.openxmlformats.org/officeDocument/2006/relationships/image" Target="../media/image25.emf"/></Relationships>
</file>

<file path=ppt/slides/_rels/slide24.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package" Target="../embeddings/Microsoft_Word___10.docx"/><Relationship Id="rId7" Type="http://schemas.openxmlformats.org/officeDocument/2006/relationships/image" Target="../media/image28.emf"/><Relationship Id="rId2" Type="http://schemas.openxmlformats.org/officeDocument/2006/relationships/slideLayout" Target="../slideLayouts/slideLayout2.xml"/><Relationship Id="rId1" Type="http://schemas.openxmlformats.org/officeDocument/2006/relationships/vmlDrawing" Target="../drawings/vmlDrawing8.vml"/><Relationship Id="rId6" Type="http://schemas.openxmlformats.org/officeDocument/2006/relationships/package" Target="../embeddings/Microsoft_Word___11.docx"/><Relationship Id="rId5" Type="http://schemas.openxmlformats.org/officeDocument/2006/relationships/image" Target="../media/image26.png"/><Relationship Id="rId4" Type="http://schemas.openxmlformats.org/officeDocument/2006/relationships/image" Target="../media/image27.emf"/><Relationship Id="rId9" Type="http://schemas.openxmlformats.org/officeDocument/2006/relationships/slide" Target="slide3.xml"/></Relationships>
</file>

<file path=ppt/slides/_rels/slide2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8" Type="http://schemas.openxmlformats.org/officeDocument/2006/relationships/slide" Target="slide39.xml"/><Relationship Id="rId3" Type="http://schemas.openxmlformats.org/officeDocument/2006/relationships/slide" Target="slide28.xml"/><Relationship Id="rId7" Type="http://schemas.openxmlformats.org/officeDocument/2006/relationships/slide" Target="slide37.xml"/><Relationship Id="rId12" Type="http://schemas.openxmlformats.org/officeDocument/2006/relationships/slide" Target="slide48.xml"/><Relationship Id="rId2" Type="http://schemas.openxmlformats.org/officeDocument/2006/relationships/slide" Target="slide26.xml"/><Relationship Id="rId1" Type="http://schemas.openxmlformats.org/officeDocument/2006/relationships/slideLayout" Target="../slideLayouts/slideLayout2.xml"/><Relationship Id="rId6" Type="http://schemas.openxmlformats.org/officeDocument/2006/relationships/slide" Target="slide35.xml"/><Relationship Id="rId11" Type="http://schemas.openxmlformats.org/officeDocument/2006/relationships/slide" Target="slide46.xml"/><Relationship Id="rId5" Type="http://schemas.openxmlformats.org/officeDocument/2006/relationships/slide" Target="slide32.xml"/><Relationship Id="rId10" Type="http://schemas.openxmlformats.org/officeDocument/2006/relationships/slide" Target="slide43.xml"/><Relationship Id="rId4" Type="http://schemas.openxmlformats.org/officeDocument/2006/relationships/slide" Target="slide30.xml"/><Relationship Id="rId9" Type="http://schemas.openxmlformats.org/officeDocument/2006/relationships/slide" Target="slide41.xml"/></Relationships>
</file>

<file path=ppt/slides/_rels/slide27.xml.rels><?xml version="1.0" encoding="UTF-8" standalone="yes"?>
<Relationships xmlns="http://schemas.openxmlformats.org/package/2006/relationships"><Relationship Id="rId8" Type="http://schemas.openxmlformats.org/officeDocument/2006/relationships/slide" Target="slide37.xml"/><Relationship Id="rId13" Type="http://schemas.openxmlformats.org/officeDocument/2006/relationships/slide" Target="slide48.xml"/><Relationship Id="rId3" Type="http://schemas.openxmlformats.org/officeDocument/2006/relationships/slide" Target="slide26.xml"/><Relationship Id="rId7" Type="http://schemas.openxmlformats.org/officeDocument/2006/relationships/slide" Target="slide35.xml"/><Relationship Id="rId12" Type="http://schemas.openxmlformats.org/officeDocument/2006/relationships/slide" Target="slide46.xml"/><Relationship Id="rId2" Type="http://schemas.openxmlformats.org/officeDocument/2006/relationships/slideLayout" Target="../slideLayouts/slideLayout2.xml"/><Relationship Id="rId16" Type="http://schemas.openxmlformats.org/officeDocument/2006/relationships/image" Target="../media/image29.emf"/><Relationship Id="rId1" Type="http://schemas.openxmlformats.org/officeDocument/2006/relationships/vmlDrawing" Target="../drawings/vmlDrawing9.vml"/><Relationship Id="rId6" Type="http://schemas.openxmlformats.org/officeDocument/2006/relationships/slide" Target="slide32.xml"/><Relationship Id="rId11" Type="http://schemas.openxmlformats.org/officeDocument/2006/relationships/slide" Target="slide43.xml"/><Relationship Id="rId5" Type="http://schemas.openxmlformats.org/officeDocument/2006/relationships/slide" Target="slide30.xml"/><Relationship Id="rId15" Type="http://schemas.openxmlformats.org/officeDocument/2006/relationships/package" Target="../embeddings/Microsoft_Word___12.docx"/><Relationship Id="rId10" Type="http://schemas.openxmlformats.org/officeDocument/2006/relationships/slide" Target="slide41.xml"/><Relationship Id="rId4" Type="http://schemas.openxmlformats.org/officeDocument/2006/relationships/slide" Target="slide28.xml"/><Relationship Id="rId9" Type="http://schemas.openxmlformats.org/officeDocument/2006/relationships/slide" Target="slide39.xml"/><Relationship Id="rId14" Type="http://schemas.openxmlformats.org/officeDocument/2006/relationships/image" Target="../media/image11.png"/></Relationships>
</file>

<file path=ppt/slides/_rels/slide28.xml.rels><?xml version="1.0" encoding="UTF-8" standalone="yes"?>
<Relationships xmlns="http://schemas.openxmlformats.org/package/2006/relationships"><Relationship Id="rId8" Type="http://schemas.openxmlformats.org/officeDocument/2006/relationships/slide" Target="slide39.xml"/><Relationship Id="rId13" Type="http://schemas.openxmlformats.org/officeDocument/2006/relationships/image" Target="../media/image30.png"/><Relationship Id="rId3" Type="http://schemas.openxmlformats.org/officeDocument/2006/relationships/slide" Target="slide28.xml"/><Relationship Id="rId7" Type="http://schemas.openxmlformats.org/officeDocument/2006/relationships/slide" Target="slide37.xml"/><Relationship Id="rId12" Type="http://schemas.openxmlformats.org/officeDocument/2006/relationships/slide" Target="slide48.xml"/><Relationship Id="rId2" Type="http://schemas.openxmlformats.org/officeDocument/2006/relationships/slide" Target="slide26.xml"/><Relationship Id="rId1" Type="http://schemas.openxmlformats.org/officeDocument/2006/relationships/slideLayout" Target="../slideLayouts/slideLayout2.xml"/><Relationship Id="rId6" Type="http://schemas.openxmlformats.org/officeDocument/2006/relationships/slide" Target="slide35.xml"/><Relationship Id="rId11" Type="http://schemas.openxmlformats.org/officeDocument/2006/relationships/slide" Target="slide46.xml"/><Relationship Id="rId5" Type="http://schemas.openxmlformats.org/officeDocument/2006/relationships/slide" Target="slide32.xml"/><Relationship Id="rId10" Type="http://schemas.openxmlformats.org/officeDocument/2006/relationships/slide" Target="slide43.xml"/><Relationship Id="rId4" Type="http://schemas.openxmlformats.org/officeDocument/2006/relationships/slide" Target="slide30.xml"/><Relationship Id="rId9" Type="http://schemas.openxmlformats.org/officeDocument/2006/relationships/slide" Target="slide41.xml"/><Relationship Id="rId14" Type="http://schemas.openxmlformats.org/officeDocument/2006/relationships/image" Target="../media/image31.png"/></Relationships>
</file>

<file path=ppt/slides/_rels/slide29.xml.rels><?xml version="1.0" encoding="UTF-8" standalone="yes"?>
<Relationships xmlns="http://schemas.openxmlformats.org/package/2006/relationships"><Relationship Id="rId8" Type="http://schemas.openxmlformats.org/officeDocument/2006/relationships/slide" Target="slide37.xml"/><Relationship Id="rId13" Type="http://schemas.openxmlformats.org/officeDocument/2006/relationships/slide" Target="slide48.xml"/><Relationship Id="rId3" Type="http://schemas.openxmlformats.org/officeDocument/2006/relationships/slide" Target="slide26.xml"/><Relationship Id="rId7" Type="http://schemas.openxmlformats.org/officeDocument/2006/relationships/slide" Target="slide35.xml"/><Relationship Id="rId12" Type="http://schemas.openxmlformats.org/officeDocument/2006/relationships/slide" Target="slide46.xml"/><Relationship Id="rId2" Type="http://schemas.openxmlformats.org/officeDocument/2006/relationships/slideLayout" Target="../slideLayouts/slideLayout2.xml"/><Relationship Id="rId16" Type="http://schemas.openxmlformats.org/officeDocument/2006/relationships/image" Target="../media/image32.emf"/><Relationship Id="rId1" Type="http://schemas.openxmlformats.org/officeDocument/2006/relationships/vmlDrawing" Target="../drawings/vmlDrawing10.vml"/><Relationship Id="rId6" Type="http://schemas.openxmlformats.org/officeDocument/2006/relationships/slide" Target="slide32.xml"/><Relationship Id="rId11" Type="http://schemas.openxmlformats.org/officeDocument/2006/relationships/slide" Target="slide43.xml"/><Relationship Id="rId5" Type="http://schemas.openxmlformats.org/officeDocument/2006/relationships/slide" Target="slide30.xml"/><Relationship Id="rId15" Type="http://schemas.openxmlformats.org/officeDocument/2006/relationships/package" Target="../embeddings/Microsoft_Word___13.docx"/><Relationship Id="rId10" Type="http://schemas.openxmlformats.org/officeDocument/2006/relationships/slide" Target="slide41.xml"/><Relationship Id="rId4" Type="http://schemas.openxmlformats.org/officeDocument/2006/relationships/slide" Target="slide28.xml"/><Relationship Id="rId9" Type="http://schemas.openxmlformats.org/officeDocument/2006/relationships/slide" Target="slide39.xml"/><Relationship Id="rId14" Type="http://schemas.openxmlformats.org/officeDocument/2006/relationships/image" Target="../media/image11.png"/></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7" Type="http://schemas.openxmlformats.org/officeDocument/2006/relationships/slide" Target="slide19.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slide" Target="slide25.xml"/><Relationship Id="rId5" Type="http://schemas.openxmlformats.org/officeDocument/2006/relationships/slide" Target="slide15.xml"/><Relationship Id="rId4" Type="http://schemas.openxmlformats.org/officeDocument/2006/relationships/slide" Target="slide4.xml"/></Relationships>
</file>

<file path=ppt/slides/_rels/slide30.xml.rels><?xml version="1.0" encoding="UTF-8" standalone="yes"?>
<Relationships xmlns="http://schemas.openxmlformats.org/package/2006/relationships"><Relationship Id="rId8" Type="http://schemas.openxmlformats.org/officeDocument/2006/relationships/slide" Target="slide39.xml"/><Relationship Id="rId13" Type="http://schemas.openxmlformats.org/officeDocument/2006/relationships/image" Target="../media/image33.png"/><Relationship Id="rId3" Type="http://schemas.openxmlformats.org/officeDocument/2006/relationships/slide" Target="slide28.xml"/><Relationship Id="rId7" Type="http://schemas.openxmlformats.org/officeDocument/2006/relationships/slide" Target="slide37.xml"/><Relationship Id="rId12" Type="http://schemas.openxmlformats.org/officeDocument/2006/relationships/slide" Target="slide48.xml"/><Relationship Id="rId2" Type="http://schemas.openxmlformats.org/officeDocument/2006/relationships/slide" Target="slide26.xml"/><Relationship Id="rId1" Type="http://schemas.openxmlformats.org/officeDocument/2006/relationships/slideLayout" Target="../slideLayouts/slideLayout2.xml"/><Relationship Id="rId6" Type="http://schemas.openxmlformats.org/officeDocument/2006/relationships/slide" Target="slide35.xml"/><Relationship Id="rId11" Type="http://schemas.openxmlformats.org/officeDocument/2006/relationships/slide" Target="slide46.xml"/><Relationship Id="rId5" Type="http://schemas.openxmlformats.org/officeDocument/2006/relationships/slide" Target="slide32.xml"/><Relationship Id="rId10" Type="http://schemas.openxmlformats.org/officeDocument/2006/relationships/slide" Target="slide43.xml"/><Relationship Id="rId4" Type="http://schemas.openxmlformats.org/officeDocument/2006/relationships/slide" Target="slide30.xml"/><Relationship Id="rId9" Type="http://schemas.openxmlformats.org/officeDocument/2006/relationships/slide" Target="slide41.xml"/></Relationships>
</file>

<file path=ppt/slides/_rels/slide31.xml.rels><?xml version="1.0" encoding="UTF-8" standalone="yes"?>
<Relationships xmlns="http://schemas.openxmlformats.org/package/2006/relationships"><Relationship Id="rId8" Type="http://schemas.openxmlformats.org/officeDocument/2006/relationships/slide" Target="slide37.xml"/><Relationship Id="rId13" Type="http://schemas.openxmlformats.org/officeDocument/2006/relationships/slide" Target="slide48.xml"/><Relationship Id="rId18" Type="http://schemas.openxmlformats.org/officeDocument/2006/relationships/image" Target="../media/image35.emf"/><Relationship Id="rId3" Type="http://schemas.openxmlformats.org/officeDocument/2006/relationships/slide" Target="slide26.xml"/><Relationship Id="rId7" Type="http://schemas.openxmlformats.org/officeDocument/2006/relationships/slide" Target="slide35.xml"/><Relationship Id="rId12" Type="http://schemas.openxmlformats.org/officeDocument/2006/relationships/slide" Target="slide46.xml"/><Relationship Id="rId17" Type="http://schemas.openxmlformats.org/officeDocument/2006/relationships/package" Target="../embeddings/Microsoft_Word___15.docx"/><Relationship Id="rId2" Type="http://schemas.openxmlformats.org/officeDocument/2006/relationships/slideLayout" Target="../slideLayouts/slideLayout2.xml"/><Relationship Id="rId16" Type="http://schemas.openxmlformats.org/officeDocument/2006/relationships/image" Target="../media/image34.emf"/><Relationship Id="rId1" Type="http://schemas.openxmlformats.org/officeDocument/2006/relationships/vmlDrawing" Target="../drawings/vmlDrawing11.vml"/><Relationship Id="rId6" Type="http://schemas.openxmlformats.org/officeDocument/2006/relationships/slide" Target="slide32.xml"/><Relationship Id="rId11" Type="http://schemas.openxmlformats.org/officeDocument/2006/relationships/slide" Target="slide43.xml"/><Relationship Id="rId5" Type="http://schemas.openxmlformats.org/officeDocument/2006/relationships/slide" Target="slide30.xml"/><Relationship Id="rId15" Type="http://schemas.openxmlformats.org/officeDocument/2006/relationships/package" Target="../embeddings/Microsoft_Word___14.docx"/><Relationship Id="rId10" Type="http://schemas.openxmlformats.org/officeDocument/2006/relationships/slide" Target="slide41.xml"/><Relationship Id="rId19" Type="http://schemas.openxmlformats.org/officeDocument/2006/relationships/image" Target="../media/image36.png"/><Relationship Id="rId4" Type="http://schemas.openxmlformats.org/officeDocument/2006/relationships/slide" Target="slide28.xml"/><Relationship Id="rId9" Type="http://schemas.openxmlformats.org/officeDocument/2006/relationships/slide" Target="slide39.xml"/><Relationship Id="rId14" Type="http://schemas.openxmlformats.org/officeDocument/2006/relationships/image" Target="../media/image11.png"/></Relationships>
</file>

<file path=ppt/slides/_rels/slide32.xml.rels><?xml version="1.0" encoding="UTF-8" standalone="yes"?>
<Relationships xmlns="http://schemas.openxmlformats.org/package/2006/relationships"><Relationship Id="rId8" Type="http://schemas.openxmlformats.org/officeDocument/2006/relationships/slide" Target="slide39.xml"/><Relationship Id="rId13" Type="http://schemas.openxmlformats.org/officeDocument/2006/relationships/image" Target="../media/image37.png"/><Relationship Id="rId3" Type="http://schemas.openxmlformats.org/officeDocument/2006/relationships/slide" Target="slide28.xml"/><Relationship Id="rId7" Type="http://schemas.openxmlformats.org/officeDocument/2006/relationships/slide" Target="slide37.xml"/><Relationship Id="rId12" Type="http://schemas.openxmlformats.org/officeDocument/2006/relationships/slide" Target="slide48.xml"/><Relationship Id="rId2" Type="http://schemas.openxmlformats.org/officeDocument/2006/relationships/slide" Target="slide26.xml"/><Relationship Id="rId1" Type="http://schemas.openxmlformats.org/officeDocument/2006/relationships/slideLayout" Target="../slideLayouts/slideLayout2.xml"/><Relationship Id="rId6" Type="http://schemas.openxmlformats.org/officeDocument/2006/relationships/slide" Target="slide35.xml"/><Relationship Id="rId11" Type="http://schemas.openxmlformats.org/officeDocument/2006/relationships/slide" Target="slide46.xml"/><Relationship Id="rId5" Type="http://schemas.openxmlformats.org/officeDocument/2006/relationships/slide" Target="slide32.xml"/><Relationship Id="rId10" Type="http://schemas.openxmlformats.org/officeDocument/2006/relationships/slide" Target="slide43.xml"/><Relationship Id="rId4" Type="http://schemas.openxmlformats.org/officeDocument/2006/relationships/slide" Target="slide30.xml"/><Relationship Id="rId9" Type="http://schemas.openxmlformats.org/officeDocument/2006/relationships/slide" Target="slide41.xml"/></Relationships>
</file>

<file path=ppt/slides/_rels/slide33.xml.rels><?xml version="1.0" encoding="UTF-8" standalone="yes"?>
<Relationships xmlns="http://schemas.openxmlformats.org/package/2006/relationships"><Relationship Id="rId8" Type="http://schemas.openxmlformats.org/officeDocument/2006/relationships/slide" Target="slide37.xml"/><Relationship Id="rId13" Type="http://schemas.openxmlformats.org/officeDocument/2006/relationships/slide" Target="slide48.xml"/><Relationship Id="rId3" Type="http://schemas.openxmlformats.org/officeDocument/2006/relationships/slide" Target="slide26.xml"/><Relationship Id="rId7" Type="http://schemas.openxmlformats.org/officeDocument/2006/relationships/slide" Target="slide35.xml"/><Relationship Id="rId12" Type="http://schemas.openxmlformats.org/officeDocument/2006/relationships/slide" Target="slide46.xml"/><Relationship Id="rId17" Type="http://schemas.openxmlformats.org/officeDocument/2006/relationships/image" Target="../media/image37.png"/><Relationship Id="rId2" Type="http://schemas.openxmlformats.org/officeDocument/2006/relationships/slideLayout" Target="../slideLayouts/slideLayout2.xml"/><Relationship Id="rId16" Type="http://schemas.openxmlformats.org/officeDocument/2006/relationships/image" Target="../media/image38.emf"/><Relationship Id="rId1" Type="http://schemas.openxmlformats.org/officeDocument/2006/relationships/vmlDrawing" Target="../drawings/vmlDrawing12.vml"/><Relationship Id="rId6" Type="http://schemas.openxmlformats.org/officeDocument/2006/relationships/slide" Target="slide32.xml"/><Relationship Id="rId11" Type="http://schemas.openxmlformats.org/officeDocument/2006/relationships/slide" Target="slide43.xml"/><Relationship Id="rId5" Type="http://schemas.openxmlformats.org/officeDocument/2006/relationships/slide" Target="slide30.xml"/><Relationship Id="rId15" Type="http://schemas.openxmlformats.org/officeDocument/2006/relationships/package" Target="../embeddings/Microsoft_Word___16.docx"/><Relationship Id="rId10" Type="http://schemas.openxmlformats.org/officeDocument/2006/relationships/slide" Target="slide41.xml"/><Relationship Id="rId4" Type="http://schemas.openxmlformats.org/officeDocument/2006/relationships/slide" Target="slide28.xml"/><Relationship Id="rId9" Type="http://schemas.openxmlformats.org/officeDocument/2006/relationships/slide" Target="slide39.xml"/><Relationship Id="rId14" Type="http://schemas.openxmlformats.org/officeDocument/2006/relationships/image" Target="../media/image11.png"/></Relationships>
</file>

<file path=ppt/slides/_rels/slide34.xml.rels><?xml version="1.0" encoding="UTF-8" standalone="yes"?>
<Relationships xmlns="http://schemas.openxmlformats.org/package/2006/relationships"><Relationship Id="rId8" Type="http://schemas.openxmlformats.org/officeDocument/2006/relationships/slide" Target="slide39.xml"/><Relationship Id="rId13" Type="http://schemas.openxmlformats.org/officeDocument/2006/relationships/image" Target="../media/image11.png"/><Relationship Id="rId3" Type="http://schemas.openxmlformats.org/officeDocument/2006/relationships/slide" Target="slide28.xml"/><Relationship Id="rId7" Type="http://schemas.openxmlformats.org/officeDocument/2006/relationships/slide" Target="slide37.xml"/><Relationship Id="rId12" Type="http://schemas.openxmlformats.org/officeDocument/2006/relationships/slide" Target="slide48.xml"/><Relationship Id="rId2" Type="http://schemas.openxmlformats.org/officeDocument/2006/relationships/slide" Target="slide26.xml"/><Relationship Id="rId1" Type="http://schemas.openxmlformats.org/officeDocument/2006/relationships/slideLayout" Target="../slideLayouts/slideLayout2.xml"/><Relationship Id="rId6" Type="http://schemas.openxmlformats.org/officeDocument/2006/relationships/slide" Target="slide35.xml"/><Relationship Id="rId11" Type="http://schemas.openxmlformats.org/officeDocument/2006/relationships/slide" Target="slide46.xml"/><Relationship Id="rId5" Type="http://schemas.openxmlformats.org/officeDocument/2006/relationships/slide" Target="slide32.xml"/><Relationship Id="rId10" Type="http://schemas.openxmlformats.org/officeDocument/2006/relationships/slide" Target="slide43.xml"/><Relationship Id="rId4" Type="http://schemas.openxmlformats.org/officeDocument/2006/relationships/slide" Target="slide30.xml"/><Relationship Id="rId9" Type="http://schemas.openxmlformats.org/officeDocument/2006/relationships/slide" Target="slide41.xml"/><Relationship Id="rId14" Type="http://schemas.openxmlformats.org/officeDocument/2006/relationships/image" Target="../media/image37.png"/></Relationships>
</file>

<file path=ppt/slides/_rels/slide35.xml.rels><?xml version="1.0" encoding="UTF-8" standalone="yes"?>
<Relationships xmlns="http://schemas.openxmlformats.org/package/2006/relationships"><Relationship Id="rId8" Type="http://schemas.openxmlformats.org/officeDocument/2006/relationships/slide" Target="slide39.xml"/><Relationship Id="rId13" Type="http://schemas.openxmlformats.org/officeDocument/2006/relationships/image" Target="../media/image39.png"/><Relationship Id="rId3" Type="http://schemas.openxmlformats.org/officeDocument/2006/relationships/slide" Target="slide28.xml"/><Relationship Id="rId7" Type="http://schemas.openxmlformats.org/officeDocument/2006/relationships/slide" Target="slide37.xml"/><Relationship Id="rId12" Type="http://schemas.openxmlformats.org/officeDocument/2006/relationships/slide" Target="slide48.xml"/><Relationship Id="rId2" Type="http://schemas.openxmlformats.org/officeDocument/2006/relationships/slide" Target="slide26.xml"/><Relationship Id="rId1" Type="http://schemas.openxmlformats.org/officeDocument/2006/relationships/slideLayout" Target="../slideLayouts/slideLayout2.xml"/><Relationship Id="rId6" Type="http://schemas.openxmlformats.org/officeDocument/2006/relationships/slide" Target="slide35.xml"/><Relationship Id="rId11" Type="http://schemas.openxmlformats.org/officeDocument/2006/relationships/slide" Target="slide46.xml"/><Relationship Id="rId5" Type="http://schemas.openxmlformats.org/officeDocument/2006/relationships/slide" Target="slide32.xml"/><Relationship Id="rId10" Type="http://schemas.openxmlformats.org/officeDocument/2006/relationships/slide" Target="slide43.xml"/><Relationship Id="rId4" Type="http://schemas.openxmlformats.org/officeDocument/2006/relationships/slide" Target="slide30.xml"/><Relationship Id="rId9" Type="http://schemas.openxmlformats.org/officeDocument/2006/relationships/slide" Target="slide41.xml"/></Relationships>
</file>

<file path=ppt/slides/_rels/slide36.xml.rels><?xml version="1.0" encoding="UTF-8" standalone="yes"?>
<Relationships xmlns="http://schemas.openxmlformats.org/package/2006/relationships"><Relationship Id="rId8" Type="http://schemas.openxmlformats.org/officeDocument/2006/relationships/slide" Target="slide39.xml"/><Relationship Id="rId13" Type="http://schemas.openxmlformats.org/officeDocument/2006/relationships/image" Target="../media/image11.png"/><Relationship Id="rId3" Type="http://schemas.openxmlformats.org/officeDocument/2006/relationships/slide" Target="slide28.xml"/><Relationship Id="rId7" Type="http://schemas.openxmlformats.org/officeDocument/2006/relationships/slide" Target="slide37.xml"/><Relationship Id="rId12" Type="http://schemas.openxmlformats.org/officeDocument/2006/relationships/slide" Target="slide48.xml"/><Relationship Id="rId2" Type="http://schemas.openxmlformats.org/officeDocument/2006/relationships/slide" Target="slide26.xml"/><Relationship Id="rId1" Type="http://schemas.openxmlformats.org/officeDocument/2006/relationships/slideLayout" Target="../slideLayouts/slideLayout2.xml"/><Relationship Id="rId6" Type="http://schemas.openxmlformats.org/officeDocument/2006/relationships/slide" Target="slide35.xml"/><Relationship Id="rId11" Type="http://schemas.openxmlformats.org/officeDocument/2006/relationships/slide" Target="slide46.xml"/><Relationship Id="rId5" Type="http://schemas.openxmlformats.org/officeDocument/2006/relationships/slide" Target="slide32.xml"/><Relationship Id="rId10" Type="http://schemas.openxmlformats.org/officeDocument/2006/relationships/slide" Target="slide43.xml"/><Relationship Id="rId4" Type="http://schemas.openxmlformats.org/officeDocument/2006/relationships/slide" Target="slide30.xml"/><Relationship Id="rId9" Type="http://schemas.openxmlformats.org/officeDocument/2006/relationships/slide" Target="slide41.xml"/><Relationship Id="rId14" Type="http://schemas.openxmlformats.org/officeDocument/2006/relationships/image" Target="../media/image39.png"/></Relationships>
</file>

<file path=ppt/slides/_rels/slide37.xml.rels><?xml version="1.0" encoding="UTF-8" standalone="yes"?>
<Relationships xmlns="http://schemas.openxmlformats.org/package/2006/relationships"><Relationship Id="rId8" Type="http://schemas.openxmlformats.org/officeDocument/2006/relationships/slide" Target="slide37.xml"/><Relationship Id="rId13" Type="http://schemas.openxmlformats.org/officeDocument/2006/relationships/slide" Target="slide48.xml"/><Relationship Id="rId3" Type="http://schemas.openxmlformats.org/officeDocument/2006/relationships/slide" Target="slide26.xml"/><Relationship Id="rId7" Type="http://schemas.openxmlformats.org/officeDocument/2006/relationships/slide" Target="slide35.xml"/><Relationship Id="rId12" Type="http://schemas.openxmlformats.org/officeDocument/2006/relationships/slide" Target="slide46.xml"/><Relationship Id="rId2" Type="http://schemas.openxmlformats.org/officeDocument/2006/relationships/slideLayout" Target="../slideLayouts/slideLayout2.xml"/><Relationship Id="rId16" Type="http://schemas.openxmlformats.org/officeDocument/2006/relationships/image" Target="../media/image41.png"/><Relationship Id="rId1" Type="http://schemas.openxmlformats.org/officeDocument/2006/relationships/vmlDrawing" Target="../drawings/vmlDrawing13.vml"/><Relationship Id="rId6" Type="http://schemas.openxmlformats.org/officeDocument/2006/relationships/slide" Target="slide32.xml"/><Relationship Id="rId11" Type="http://schemas.openxmlformats.org/officeDocument/2006/relationships/slide" Target="slide43.xml"/><Relationship Id="rId5" Type="http://schemas.openxmlformats.org/officeDocument/2006/relationships/slide" Target="slide30.xml"/><Relationship Id="rId15" Type="http://schemas.openxmlformats.org/officeDocument/2006/relationships/image" Target="../media/image40.emf"/><Relationship Id="rId10" Type="http://schemas.openxmlformats.org/officeDocument/2006/relationships/slide" Target="slide41.xml"/><Relationship Id="rId4" Type="http://schemas.openxmlformats.org/officeDocument/2006/relationships/slide" Target="slide28.xml"/><Relationship Id="rId9" Type="http://schemas.openxmlformats.org/officeDocument/2006/relationships/slide" Target="slide39.xml"/><Relationship Id="rId14" Type="http://schemas.openxmlformats.org/officeDocument/2006/relationships/package" Target="../embeddings/Microsoft_Word___17.docx"/></Relationships>
</file>

<file path=ppt/slides/_rels/slide38.xml.rels><?xml version="1.0" encoding="UTF-8" standalone="yes"?>
<Relationships xmlns="http://schemas.openxmlformats.org/package/2006/relationships"><Relationship Id="rId8" Type="http://schemas.openxmlformats.org/officeDocument/2006/relationships/slide" Target="slide37.xml"/><Relationship Id="rId13" Type="http://schemas.openxmlformats.org/officeDocument/2006/relationships/slide" Target="slide48.xml"/><Relationship Id="rId3" Type="http://schemas.openxmlformats.org/officeDocument/2006/relationships/slide" Target="slide26.xml"/><Relationship Id="rId7" Type="http://schemas.openxmlformats.org/officeDocument/2006/relationships/slide" Target="slide35.xml"/><Relationship Id="rId12" Type="http://schemas.openxmlformats.org/officeDocument/2006/relationships/slide" Target="slide46.xml"/><Relationship Id="rId17" Type="http://schemas.openxmlformats.org/officeDocument/2006/relationships/image" Target="../media/image41.png"/><Relationship Id="rId2" Type="http://schemas.openxmlformats.org/officeDocument/2006/relationships/slideLayout" Target="../slideLayouts/slideLayout2.xml"/><Relationship Id="rId16" Type="http://schemas.openxmlformats.org/officeDocument/2006/relationships/image" Target="../media/image42.emf"/><Relationship Id="rId1" Type="http://schemas.openxmlformats.org/officeDocument/2006/relationships/vmlDrawing" Target="../drawings/vmlDrawing14.vml"/><Relationship Id="rId6" Type="http://schemas.openxmlformats.org/officeDocument/2006/relationships/slide" Target="slide32.xml"/><Relationship Id="rId11" Type="http://schemas.openxmlformats.org/officeDocument/2006/relationships/slide" Target="slide43.xml"/><Relationship Id="rId5" Type="http://schemas.openxmlformats.org/officeDocument/2006/relationships/slide" Target="slide30.xml"/><Relationship Id="rId15" Type="http://schemas.openxmlformats.org/officeDocument/2006/relationships/package" Target="../embeddings/Microsoft_Word___18.docx"/><Relationship Id="rId10" Type="http://schemas.openxmlformats.org/officeDocument/2006/relationships/slide" Target="slide41.xml"/><Relationship Id="rId4" Type="http://schemas.openxmlformats.org/officeDocument/2006/relationships/slide" Target="slide28.xml"/><Relationship Id="rId9" Type="http://schemas.openxmlformats.org/officeDocument/2006/relationships/slide" Target="slide39.xml"/><Relationship Id="rId14" Type="http://schemas.openxmlformats.org/officeDocument/2006/relationships/image" Target="../media/image11.png"/></Relationships>
</file>

<file path=ppt/slides/_rels/slide39.xml.rels><?xml version="1.0" encoding="UTF-8" standalone="yes"?>
<Relationships xmlns="http://schemas.openxmlformats.org/package/2006/relationships"><Relationship Id="rId8" Type="http://schemas.openxmlformats.org/officeDocument/2006/relationships/slide" Target="slide37.xml"/><Relationship Id="rId13" Type="http://schemas.openxmlformats.org/officeDocument/2006/relationships/slide" Target="slide48.xml"/><Relationship Id="rId3" Type="http://schemas.openxmlformats.org/officeDocument/2006/relationships/slide" Target="slide26.xml"/><Relationship Id="rId7" Type="http://schemas.openxmlformats.org/officeDocument/2006/relationships/slide" Target="slide35.xml"/><Relationship Id="rId12" Type="http://schemas.openxmlformats.org/officeDocument/2006/relationships/slide" Target="slide46.xml"/><Relationship Id="rId2" Type="http://schemas.openxmlformats.org/officeDocument/2006/relationships/slideLayout" Target="../slideLayouts/slideLayout2.xml"/><Relationship Id="rId16" Type="http://schemas.openxmlformats.org/officeDocument/2006/relationships/image" Target="../media/image44.png"/><Relationship Id="rId1" Type="http://schemas.openxmlformats.org/officeDocument/2006/relationships/vmlDrawing" Target="../drawings/vmlDrawing15.vml"/><Relationship Id="rId6" Type="http://schemas.openxmlformats.org/officeDocument/2006/relationships/slide" Target="slide32.xml"/><Relationship Id="rId11" Type="http://schemas.openxmlformats.org/officeDocument/2006/relationships/slide" Target="slide43.xml"/><Relationship Id="rId5" Type="http://schemas.openxmlformats.org/officeDocument/2006/relationships/slide" Target="slide30.xml"/><Relationship Id="rId15" Type="http://schemas.openxmlformats.org/officeDocument/2006/relationships/image" Target="../media/image43.emf"/><Relationship Id="rId10" Type="http://schemas.openxmlformats.org/officeDocument/2006/relationships/slide" Target="slide41.xml"/><Relationship Id="rId4" Type="http://schemas.openxmlformats.org/officeDocument/2006/relationships/slide" Target="slide28.xml"/><Relationship Id="rId9" Type="http://schemas.openxmlformats.org/officeDocument/2006/relationships/slide" Target="slide39.xml"/><Relationship Id="rId14" Type="http://schemas.openxmlformats.org/officeDocument/2006/relationships/package" Target="../embeddings/Microsoft_Word___19.docx"/></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8" Type="http://schemas.openxmlformats.org/officeDocument/2006/relationships/slide" Target="slide37.xml"/><Relationship Id="rId13" Type="http://schemas.openxmlformats.org/officeDocument/2006/relationships/slide" Target="slide48.xml"/><Relationship Id="rId18" Type="http://schemas.openxmlformats.org/officeDocument/2006/relationships/package" Target="../embeddings/Microsoft_Word___21.docx"/><Relationship Id="rId3" Type="http://schemas.openxmlformats.org/officeDocument/2006/relationships/slide" Target="slide26.xml"/><Relationship Id="rId7" Type="http://schemas.openxmlformats.org/officeDocument/2006/relationships/slide" Target="slide35.xml"/><Relationship Id="rId12" Type="http://schemas.openxmlformats.org/officeDocument/2006/relationships/slide" Target="slide46.xml"/><Relationship Id="rId17" Type="http://schemas.openxmlformats.org/officeDocument/2006/relationships/image" Target="../media/image45.emf"/><Relationship Id="rId2" Type="http://schemas.openxmlformats.org/officeDocument/2006/relationships/slideLayout" Target="../slideLayouts/slideLayout2.xml"/><Relationship Id="rId16" Type="http://schemas.openxmlformats.org/officeDocument/2006/relationships/package" Target="../embeddings/Microsoft_Word___20.docx"/><Relationship Id="rId1" Type="http://schemas.openxmlformats.org/officeDocument/2006/relationships/vmlDrawing" Target="../drawings/vmlDrawing16.vml"/><Relationship Id="rId6" Type="http://schemas.openxmlformats.org/officeDocument/2006/relationships/slide" Target="slide32.xml"/><Relationship Id="rId11" Type="http://schemas.openxmlformats.org/officeDocument/2006/relationships/slide" Target="slide43.xml"/><Relationship Id="rId5" Type="http://schemas.openxmlformats.org/officeDocument/2006/relationships/slide" Target="slide30.xml"/><Relationship Id="rId15" Type="http://schemas.openxmlformats.org/officeDocument/2006/relationships/image" Target="../media/image44.png"/><Relationship Id="rId10" Type="http://schemas.openxmlformats.org/officeDocument/2006/relationships/slide" Target="slide41.xml"/><Relationship Id="rId19" Type="http://schemas.openxmlformats.org/officeDocument/2006/relationships/image" Target="../media/image46.emf"/><Relationship Id="rId4" Type="http://schemas.openxmlformats.org/officeDocument/2006/relationships/slide" Target="slide28.xml"/><Relationship Id="rId9" Type="http://schemas.openxmlformats.org/officeDocument/2006/relationships/slide" Target="slide39.xml"/><Relationship Id="rId14" Type="http://schemas.openxmlformats.org/officeDocument/2006/relationships/image" Target="../media/image11.png"/></Relationships>
</file>

<file path=ppt/slides/_rels/slide41.xml.rels><?xml version="1.0" encoding="UTF-8" standalone="yes"?>
<Relationships xmlns="http://schemas.openxmlformats.org/package/2006/relationships"><Relationship Id="rId8" Type="http://schemas.openxmlformats.org/officeDocument/2006/relationships/slide" Target="slide39.xml"/><Relationship Id="rId13" Type="http://schemas.openxmlformats.org/officeDocument/2006/relationships/image" Target="../media/image47.png"/><Relationship Id="rId3" Type="http://schemas.openxmlformats.org/officeDocument/2006/relationships/slide" Target="slide28.xml"/><Relationship Id="rId7" Type="http://schemas.openxmlformats.org/officeDocument/2006/relationships/slide" Target="slide37.xml"/><Relationship Id="rId12" Type="http://schemas.openxmlformats.org/officeDocument/2006/relationships/slide" Target="slide48.xml"/><Relationship Id="rId2" Type="http://schemas.openxmlformats.org/officeDocument/2006/relationships/slide" Target="slide26.xml"/><Relationship Id="rId1" Type="http://schemas.openxmlformats.org/officeDocument/2006/relationships/slideLayout" Target="../slideLayouts/slideLayout2.xml"/><Relationship Id="rId6" Type="http://schemas.openxmlformats.org/officeDocument/2006/relationships/slide" Target="slide35.xml"/><Relationship Id="rId11" Type="http://schemas.openxmlformats.org/officeDocument/2006/relationships/slide" Target="slide46.xml"/><Relationship Id="rId5" Type="http://schemas.openxmlformats.org/officeDocument/2006/relationships/slide" Target="slide32.xml"/><Relationship Id="rId10" Type="http://schemas.openxmlformats.org/officeDocument/2006/relationships/slide" Target="slide43.xml"/><Relationship Id="rId4" Type="http://schemas.openxmlformats.org/officeDocument/2006/relationships/slide" Target="slide30.xml"/><Relationship Id="rId9" Type="http://schemas.openxmlformats.org/officeDocument/2006/relationships/slide" Target="slide41.xml"/></Relationships>
</file>

<file path=ppt/slides/_rels/slide42.xml.rels><?xml version="1.0" encoding="UTF-8" standalone="yes"?>
<Relationships xmlns="http://schemas.openxmlformats.org/package/2006/relationships"><Relationship Id="rId8" Type="http://schemas.openxmlformats.org/officeDocument/2006/relationships/slide" Target="slide37.xml"/><Relationship Id="rId13" Type="http://schemas.openxmlformats.org/officeDocument/2006/relationships/slide" Target="slide48.xml"/><Relationship Id="rId3" Type="http://schemas.openxmlformats.org/officeDocument/2006/relationships/slide" Target="slide26.xml"/><Relationship Id="rId7" Type="http://schemas.openxmlformats.org/officeDocument/2006/relationships/slide" Target="slide35.xml"/><Relationship Id="rId12" Type="http://schemas.openxmlformats.org/officeDocument/2006/relationships/slide" Target="slide46.xml"/><Relationship Id="rId17" Type="http://schemas.openxmlformats.org/officeDocument/2006/relationships/image" Target="../media/image49.png"/><Relationship Id="rId2" Type="http://schemas.openxmlformats.org/officeDocument/2006/relationships/slideLayout" Target="../slideLayouts/slideLayout2.xml"/><Relationship Id="rId16" Type="http://schemas.openxmlformats.org/officeDocument/2006/relationships/image" Target="../media/image48.emf"/><Relationship Id="rId1" Type="http://schemas.openxmlformats.org/officeDocument/2006/relationships/vmlDrawing" Target="../drawings/vmlDrawing17.vml"/><Relationship Id="rId6" Type="http://schemas.openxmlformats.org/officeDocument/2006/relationships/slide" Target="slide32.xml"/><Relationship Id="rId11" Type="http://schemas.openxmlformats.org/officeDocument/2006/relationships/slide" Target="slide43.xml"/><Relationship Id="rId5" Type="http://schemas.openxmlformats.org/officeDocument/2006/relationships/slide" Target="slide30.xml"/><Relationship Id="rId15" Type="http://schemas.openxmlformats.org/officeDocument/2006/relationships/package" Target="../embeddings/Microsoft_Word___22.docx"/><Relationship Id="rId10" Type="http://schemas.openxmlformats.org/officeDocument/2006/relationships/slide" Target="slide41.xml"/><Relationship Id="rId4" Type="http://schemas.openxmlformats.org/officeDocument/2006/relationships/slide" Target="slide28.xml"/><Relationship Id="rId9" Type="http://schemas.openxmlformats.org/officeDocument/2006/relationships/slide" Target="slide39.xml"/><Relationship Id="rId14" Type="http://schemas.openxmlformats.org/officeDocument/2006/relationships/image" Target="../media/image11.png"/></Relationships>
</file>

<file path=ppt/slides/_rels/slide43.xml.rels><?xml version="1.0" encoding="UTF-8" standalone="yes"?>
<Relationships xmlns="http://schemas.openxmlformats.org/package/2006/relationships"><Relationship Id="rId8" Type="http://schemas.openxmlformats.org/officeDocument/2006/relationships/slide" Target="slide37.xml"/><Relationship Id="rId13" Type="http://schemas.openxmlformats.org/officeDocument/2006/relationships/slide" Target="slide48.xml"/><Relationship Id="rId3" Type="http://schemas.openxmlformats.org/officeDocument/2006/relationships/slide" Target="slide26.xml"/><Relationship Id="rId7" Type="http://schemas.openxmlformats.org/officeDocument/2006/relationships/slide" Target="slide35.xml"/><Relationship Id="rId12" Type="http://schemas.openxmlformats.org/officeDocument/2006/relationships/slide" Target="slide46.xml"/><Relationship Id="rId2" Type="http://schemas.openxmlformats.org/officeDocument/2006/relationships/slideLayout" Target="../slideLayouts/slideLayout2.xml"/><Relationship Id="rId16" Type="http://schemas.openxmlformats.org/officeDocument/2006/relationships/image" Target="../media/image51.png"/><Relationship Id="rId1" Type="http://schemas.openxmlformats.org/officeDocument/2006/relationships/vmlDrawing" Target="../drawings/vmlDrawing18.vml"/><Relationship Id="rId6" Type="http://schemas.openxmlformats.org/officeDocument/2006/relationships/slide" Target="slide32.xml"/><Relationship Id="rId11" Type="http://schemas.openxmlformats.org/officeDocument/2006/relationships/slide" Target="slide43.xml"/><Relationship Id="rId5" Type="http://schemas.openxmlformats.org/officeDocument/2006/relationships/slide" Target="slide30.xml"/><Relationship Id="rId15" Type="http://schemas.openxmlformats.org/officeDocument/2006/relationships/image" Target="../media/image50.emf"/><Relationship Id="rId10" Type="http://schemas.openxmlformats.org/officeDocument/2006/relationships/slide" Target="slide41.xml"/><Relationship Id="rId4" Type="http://schemas.openxmlformats.org/officeDocument/2006/relationships/slide" Target="slide28.xml"/><Relationship Id="rId9" Type="http://schemas.openxmlformats.org/officeDocument/2006/relationships/slide" Target="slide39.xml"/><Relationship Id="rId14" Type="http://schemas.openxmlformats.org/officeDocument/2006/relationships/package" Target="../embeddings/Microsoft_Word___23.docx"/></Relationships>
</file>

<file path=ppt/slides/_rels/slide44.xml.rels><?xml version="1.0" encoding="UTF-8" standalone="yes"?>
<Relationships xmlns="http://schemas.openxmlformats.org/package/2006/relationships"><Relationship Id="rId8" Type="http://schemas.openxmlformats.org/officeDocument/2006/relationships/slide" Target="slide35.xml"/><Relationship Id="rId13" Type="http://schemas.openxmlformats.org/officeDocument/2006/relationships/slide" Target="slide46.xml"/><Relationship Id="rId3" Type="http://schemas.openxmlformats.org/officeDocument/2006/relationships/image" Target="../media/image11.png"/><Relationship Id="rId7" Type="http://schemas.openxmlformats.org/officeDocument/2006/relationships/slide" Target="slide32.xml"/><Relationship Id="rId12" Type="http://schemas.openxmlformats.org/officeDocument/2006/relationships/slide" Target="slide43.xml"/><Relationship Id="rId17" Type="http://schemas.openxmlformats.org/officeDocument/2006/relationships/image" Target="../media/image53.png"/><Relationship Id="rId2" Type="http://schemas.openxmlformats.org/officeDocument/2006/relationships/slideLayout" Target="../slideLayouts/slideLayout2.xml"/><Relationship Id="rId16" Type="http://schemas.openxmlformats.org/officeDocument/2006/relationships/image" Target="../media/image52.emf"/><Relationship Id="rId1" Type="http://schemas.openxmlformats.org/officeDocument/2006/relationships/vmlDrawing" Target="../drawings/vmlDrawing19.vml"/><Relationship Id="rId6" Type="http://schemas.openxmlformats.org/officeDocument/2006/relationships/slide" Target="slide30.xml"/><Relationship Id="rId11" Type="http://schemas.openxmlformats.org/officeDocument/2006/relationships/slide" Target="slide41.xml"/><Relationship Id="rId5" Type="http://schemas.openxmlformats.org/officeDocument/2006/relationships/slide" Target="slide28.xml"/><Relationship Id="rId15" Type="http://schemas.openxmlformats.org/officeDocument/2006/relationships/package" Target="../embeddings/Microsoft_Word___24.docx"/><Relationship Id="rId10" Type="http://schemas.openxmlformats.org/officeDocument/2006/relationships/slide" Target="slide39.xml"/><Relationship Id="rId4" Type="http://schemas.openxmlformats.org/officeDocument/2006/relationships/slide" Target="slide26.xml"/><Relationship Id="rId9" Type="http://schemas.openxmlformats.org/officeDocument/2006/relationships/slide" Target="slide37.xml"/><Relationship Id="rId14" Type="http://schemas.openxmlformats.org/officeDocument/2006/relationships/slide" Target="slide48.xml"/></Relationships>
</file>

<file path=ppt/slides/_rels/slide45.xml.rels><?xml version="1.0" encoding="UTF-8" standalone="yes"?>
<Relationships xmlns="http://schemas.openxmlformats.org/package/2006/relationships"><Relationship Id="rId8" Type="http://schemas.openxmlformats.org/officeDocument/2006/relationships/slide" Target="slide37.xml"/><Relationship Id="rId13" Type="http://schemas.openxmlformats.org/officeDocument/2006/relationships/slide" Target="slide48.xml"/><Relationship Id="rId18" Type="http://schemas.openxmlformats.org/officeDocument/2006/relationships/image" Target="../media/image55.emf"/><Relationship Id="rId3" Type="http://schemas.openxmlformats.org/officeDocument/2006/relationships/slide" Target="slide26.xml"/><Relationship Id="rId7" Type="http://schemas.openxmlformats.org/officeDocument/2006/relationships/slide" Target="slide35.xml"/><Relationship Id="rId12" Type="http://schemas.openxmlformats.org/officeDocument/2006/relationships/slide" Target="slide46.xml"/><Relationship Id="rId17" Type="http://schemas.openxmlformats.org/officeDocument/2006/relationships/package" Target="../embeddings/Microsoft_Word___26.docx"/><Relationship Id="rId2" Type="http://schemas.openxmlformats.org/officeDocument/2006/relationships/slideLayout" Target="../slideLayouts/slideLayout2.xml"/><Relationship Id="rId16" Type="http://schemas.openxmlformats.org/officeDocument/2006/relationships/image" Target="../media/image11.png"/><Relationship Id="rId1" Type="http://schemas.openxmlformats.org/officeDocument/2006/relationships/vmlDrawing" Target="../drawings/vmlDrawing20.vml"/><Relationship Id="rId6" Type="http://schemas.openxmlformats.org/officeDocument/2006/relationships/slide" Target="slide32.xml"/><Relationship Id="rId11" Type="http://schemas.openxmlformats.org/officeDocument/2006/relationships/slide" Target="slide43.xml"/><Relationship Id="rId5" Type="http://schemas.openxmlformats.org/officeDocument/2006/relationships/slide" Target="slide30.xml"/><Relationship Id="rId15" Type="http://schemas.openxmlformats.org/officeDocument/2006/relationships/image" Target="../media/image54.emf"/><Relationship Id="rId10" Type="http://schemas.openxmlformats.org/officeDocument/2006/relationships/slide" Target="slide41.xml"/><Relationship Id="rId19" Type="http://schemas.openxmlformats.org/officeDocument/2006/relationships/image" Target="../media/image53.png"/><Relationship Id="rId4" Type="http://schemas.openxmlformats.org/officeDocument/2006/relationships/slide" Target="slide28.xml"/><Relationship Id="rId9" Type="http://schemas.openxmlformats.org/officeDocument/2006/relationships/slide" Target="slide39.xml"/><Relationship Id="rId14" Type="http://schemas.openxmlformats.org/officeDocument/2006/relationships/package" Target="../embeddings/Microsoft_Word___25.docx"/></Relationships>
</file>

<file path=ppt/slides/_rels/slide46.xml.rels><?xml version="1.0" encoding="UTF-8" standalone="yes"?>
<Relationships xmlns="http://schemas.openxmlformats.org/package/2006/relationships"><Relationship Id="rId8" Type="http://schemas.openxmlformats.org/officeDocument/2006/relationships/slide" Target="slide37.xml"/><Relationship Id="rId13" Type="http://schemas.openxmlformats.org/officeDocument/2006/relationships/slide" Target="slide48.xml"/><Relationship Id="rId18" Type="http://schemas.openxmlformats.org/officeDocument/2006/relationships/image" Target="../media/image57.emf"/><Relationship Id="rId3" Type="http://schemas.openxmlformats.org/officeDocument/2006/relationships/slide" Target="slide26.xml"/><Relationship Id="rId7" Type="http://schemas.openxmlformats.org/officeDocument/2006/relationships/slide" Target="slide35.xml"/><Relationship Id="rId12" Type="http://schemas.openxmlformats.org/officeDocument/2006/relationships/slide" Target="slide46.xml"/><Relationship Id="rId17" Type="http://schemas.openxmlformats.org/officeDocument/2006/relationships/package" Target="../embeddings/Microsoft_Word___28.docx"/><Relationship Id="rId2" Type="http://schemas.openxmlformats.org/officeDocument/2006/relationships/slideLayout" Target="../slideLayouts/slideLayout2.xml"/><Relationship Id="rId16" Type="http://schemas.openxmlformats.org/officeDocument/2006/relationships/image" Target="../media/image11.png"/><Relationship Id="rId1" Type="http://schemas.openxmlformats.org/officeDocument/2006/relationships/vmlDrawing" Target="../drawings/vmlDrawing21.vml"/><Relationship Id="rId6" Type="http://schemas.openxmlformats.org/officeDocument/2006/relationships/slide" Target="slide32.xml"/><Relationship Id="rId11" Type="http://schemas.openxmlformats.org/officeDocument/2006/relationships/slide" Target="slide43.xml"/><Relationship Id="rId5" Type="http://schemas.openxmlformats.org/officeDocument/2006/relationships/slide" Target="slide30.xml"/><Relationship Id="rId15" Type="http://schemas.openxmlformats.org/officeDocument/2006/relationships/image" Target="../media/image56.emf"/><Relationship Id="rId10" Type="http://schemas.openxmlformats.org/officeDocument/2006/relationships/slide" Target="slide41.xml"/><Relationship Id="rId19" Type="http://schemas.openxmlformats.org/officeDocument/2006/relationships/image" Target="../media/image58.png"/><Relationship Id="rId4" Type="http://schemas.openxmlformats.org/officeDocument/2006/relationships/slide" Target="slide28.xml"/><Relationship Id="rId9" Type="http://schemas.openxmlformats.org/officeDocument/2006/relationships/slide" Target="slide39.xml"/><Relationship Id="rId14" Type="http://schemas.openxmlformats.org/officeDocument/2006/relationships/package" Target="../embeddings/Microsoft_Word___27.docx"/></Relationships>
</file>

<file path=ppt/slides/_rels/slide47.xml.rels><?xml version="1.0" encoding="UTF-8" standalone="yes"?>
<Relationships xmlns="http://schemas.openxmlformats.org/package/2006/relationships"><Relationship Id="rId8" Type="http://schemas.openxmlformats.org/officeDocument/2006/relationships/slide" Target="slide37.xml"/><Relationship Id="rId13" Type="http://schemas.openxmlformats.org/officeDocument/2006/relationships/slide" Target="slide48.xml"/><Relationship Id="rId18" Type="http://schemas.openxmlformats.org/officeDocument/2006/relationships/image" Target="../media/image58.png"/><Relationship Id="rId3" Type="http://schemas.openxmlformats.org/officeDocument/2006/relationships/slide" Target="slide26.xml"/><Relationship Id="rId7" Type="http://schemas.openxmlformats.org/officeDocument/2006/relationships/slide" Target="slide35.xml"/><Relationship Id="rId12" Type="http://schemas.openxmlformats.org/officeDocument/2006/relationships/slide" Target="slide46.xml"/><Relationship Id="rId17" Type="http://schemas.openxmlformats.org/officeDocument/2006/relationships/image" Target="../media/image60.png"/><Relationship Id="rId2" Type="http://schemas.openxmlformats.org/officeDocument/2006/relationships/slideLayout" Target="../slideLayouts/slideLayout2.xml"/><Relationship Id="rId16" Type="http://schemas.openxmlformats.org/officeDocument/2006/relationships/image" Target="../media/image59.emf"/><Relationship Id="rId1" Type="http://schemas.openxmlformats.org/officeDocument/2006/relationships/vmlDrawing" Target="../drawings/vmlDrawing22.vml"/><Relationship Id="rId6" Type="http://schemas.openxmlformats.org/officeDocument/2006/relationships/slide" Target="slide32.xml"/><Relationship Id="rId11" Type="http://schemas.openxmlformats.org/officeDocument/2006/relationships/slide" Target="slide43.xml"/><Relationship Id="rId5" Type="http://schemas.openxmlformats.org/officeDocument/2006/relationships/slide" Target="slide30.xml"/><Relationship Id="rId15" Type="http://schemas.openxmlformats.org/officeDocument/2006/relationships/package" Target="../embeddings/Microsoft_Word___29.docx"/><Relationship Id="rId10" Type="http://schemas.openxmlformats.org/officeDocument/2006/relationships/slide" Target="slide41.xml"/><Relationship Id="rId4" Type="http://schemas.openxmlformats.org/officeDocument/2006/relationships/slide" Target="slide28.xml"/><Relationship Id="rId9" Type="http://schemas.openxmlformats.org/officeDocument/2006/relationships/slide" Target="slide39.xml"/><Relationship Id="rId14" Type="http://schemas.openxmlformats.org/officeDocument/2006/relationships/image" Target="../media/image11.png"/></Relationships>
</file>

<file path=ppt/slides/_rels/slide48.xml.rels><?xml version="1.0" encoding="UTF-8" standalone="yes"?>
<Relationships xmlns="http://schemas.openxmlformats.org/package/2006/relationships"><Relationship Id="rId8" Type="http://schemas.openxmlformats.org/officeDocument/2006/relationships/slide" Target="slide37.xml"/><Relationship Id="rId13" Type="http://schemas.openxmlformats.org/officeDocument/2006/relationships/slide" Target="slide48.xml"/><Relationship Id="rId3" Type="http://schemas.openxmlformats.org/officeDocument/2006/relationships/slide" Target="slide26.xml"/><Relationship Id="rId7" Type="http://schemas.openxmlformats.org/officeDocument/2006/relationships/slide" Target="slide35.xml"/><Relationship Id="rId12" Type="http://schemas.openxmlformats.org/officeDocument/2006/relationships/slide" Target="slide46.xml"/><Relationship Id="rId2" Type="http://schemas.openxmlformats.org/officeDocument/2006/relationships/slideLayout" Target="../slideLayouts/slideLayout2.xml"/><Relationship Id="rId16" Type="http://schemas.openxmlformats.org/officeDocument/2006/relationships/image" Target="../media/image62.png"/><Relationship Id="rId1" Type="http://schemas.openxmlformats.org/officeDocument/2006/relationships/vmlDrawing" Target="../drawings/vmlDrawing23.vml"/><Relationship Id="rId6" Type="http://schemas.openxmlformats.org/officeDocument/2006/relationships/slide" Target="slide32.xml"/><Relationship Id="rId11" Type="http://schemas.openxmlformats.org/officeDocument/2006/relationships/slide" Target="slide43.xml"/><Relationship Id="rId5" Type="http://schemas.openxmlformats.org/officeDocument/2006/relationships/slide" Target="slide30.xml"/><Relationship Id="rId15" Type="http://schemas.openxmlformats.org/officeDocument/2006/relationships/image" Target="../media/image61.emf"/><Relationship Id="rId10" Type="http://schemas.openxmlformats.org/officeDocument/2006/relationships/slide" Target="slide41.xml"/><Relationship Id="rId4" Type="http://schemas.openxmlformats.org/officeDocument/2006/relationships/slide" Target="slide28.xml"/><Relationship Id="rId9" Type="http://schemas.openxmlformats.org/officeDocument/2006/relationships/slide" Target="slide39.xml"/><Relationship Id="rId14" Type="http://schemas.openxmlformats.org/officeDocument/2006/relationships/package" Target="../embeddings/Microsoft_Word___30.docx"/></Relationships>
</file>

<file path=ppt/slides/_rels/slide49.xml.rels><?xml version="1.0" encoding="UTF-8" standalone="yes"?>
<Relationships xmlns="http://schemas.openxmlformats.org/package/2006/relationships"><Relationship Id="rId8" Type="http://schemas.openxmlformats.org/officeDocument/2006/relationships/slide" Target="slide37.xml"/><Relationship Id="rId13" Type="http://schemas.openxmlformats.org/officeDocument/2006/relationships/slide" Target="slide48.xml"/><Relationship Id="rId18" Type="http://schemas.openxmlformats.org/officeDocument/2006/relationships/image" Target="../media/image64.png"/><Relationship Id="rId3" Type="http://schemas.openxmlformats.org/officeDocument/2006/relationships/slide" Target="slide26.xml"/><Relationship Id="rId7" Type="http://schemas.openxmlformats.org/officeDocument/2006/relationships/slide" Target="slide35.xml"/><Relationship Id="rId12" Type="http://schemas.openxmlformats.org/officeDocument/2006/relationships/slide" Target="slide46.xml"/><Relationship Id="rId17" Type="http://schemas.openxmlformats.org/officeDocument/2006/relationships/image" Target="../media/image63.emf"/><Relationship Id="rId2" Type="http://schemas.openxmlformats.org/officeDocument/2006/relationships/slideLayout" Target="../slideLayouts/slideLayout2.xml"/><Relationship Id="rId16" Type="http://schemas.openxmlformats.org/officeDocument/2006/relationships/package" Target="../embeddings/Microsoft_Word___31.docx"/><Relationship Id="rId1" Type="http://schemas.openxmlformats.org/officeDocument/2006/relationships/vmlDrawing" Target="../drawings/vmlDrawing24.vml"/><Relationship Id="rId6" Type="http://schemas.openxmlformats.org/officeDocument/2006/relationships/slide" Target="slide32.xml"/><Relationship Id="rId11" Type="http://schemas.openxmlformats.org/officeDocument/2006/relationships/slide" Target="slide43.xml"/><Relationship Id="rId5" Type="http://schemas.openxmlformats.org/officeDocument/2006/relationships/slide" Target="slide30.xml"/><Relationship Id="rId15" Type="http://schemas.openxmlformats.org/officeDocument/2006/relationships/image" Target="../media/image11.png"/><Relationship Id="rId10" Type="http://schemas.openxmlformats.org/officeDocument/2006/relationships/slide" Target="slide41.xml"/><Relationship Id="rId4" Type="http://schemas.openxmlformats.org/officeDocument/2006/relationships/slide" Target="slide28.xml"/><Relationship Id="rId9" Type="http://schemas.openxmlformats.org/officeDocument/2006/relationships/slide" Target="slide39.xml"/><Relationship Id="rId14" Type="http://schemas.openxmlformats.org/officeDocument/2006/relationships/slide" Target="slide3.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package" Target="../embeddings/Microsoft_Word___1.docx"/><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image" Target="../media/image6.emf"/></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272338" y="2046514"/>
            <a:ext cx="4917600" cy="2766150"/>
          </a:xfrm>
          <a:prstGeom prst="rect">
            <a:avLst/>
          </a:prstGeom>
        </p:spPr>
      </p:pic>
      <p:sp>
        <p:nvSpPr>
          <p:cNvPr id="13" name="矩形 12"/>
          <p:cNvSpPr/>
          <p:nvPr/>
        </p:nvSpPr>
        <p:spPr>
          <a:xfrm flipV="1">
            <a:off x="7272338" y="2046604"/>
            <a:ext cx="4918075" cy="2766060"/>
          </a:xfrm>
          <a:prstGeom prst="rect">
            <a:avLst/>
          </a:prstGeom>
          <a:solidFill>
            <a:schemeClr val="accent1">
              <a:lumMod val="5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n>
                <a:solidFill>
                  <a:sysClr val="windowText" lastClr="000000"/>
                </a:solidFill>
              </a:ln>
              <a:solidFill>
                <a:schemeClr val="accent1">
                  <a:lumMod val="50000"/>
                </a:schemeClr>
              </a:solidFill>
            </a:endParaRPr>
          </a:p>
        </p:txBody>
      </p:sp>
      <p:sp>
        <p:nvSpPr>
          <p:cNvPr id="4" name="矩形 3"/>
          <p:cNvSpPr/>
          <p:nvPr userDrawn="1"/>
        </p:nvSpPr>
        <p:spPr>
          <a:xfrm>
            <a:off x="1198880" y="0"/>
            <a:ext cx="1002030" cy="1130935"/>
          </a:xfrm>
          <a:prstGeom prst="rect">
            <a:avLst/>
          </a:prstGeom>
          <a:solidFill>
            <a:schemeClr val="accent1">
              <a:lumMod val="50000"/>
            </a:schemeClr>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zh-CN" altLang="en-US"/>
          </a:p>
        </p:txBody>
      </p:sp>
      <p:sp>
        <p:nvSpPr>
          <p:cNvPr id="5" name="任意多边形 16"/>
          <p:cNvSpPr/>
          <p:nvPr userDrawn="1"/>
        </p:nvSpPr>
        <p:spPr>
          <a:xfrm>
            <a:off x="1375859" y="185620"/>
            <a:ext cx="648072" cy="759695"/>
          </a:xfrm>
          <a:custGeom>
            <a:avLst/>
            <a:gdLst>
              <a:gd name="connsiteX0" fmla="*/ 2026832 w 4749368"/>
              <a:gd name="connsiteY0" fmla="*/ 3343699 h 5838626"/>
              <a:gd name="connsiteX1" fmla="*/ 1981301 w 4749368"/>
              <a:gd name="connsiteY1" fmla="*/ 3359278 h 5838626"/>
              <a:gd name="connsiteX2" fmla="*/ 1973289 w 4749368"/>
              <a:gd name="connsiteY2" fmla="*/ 3361847 h 5838626"/>
              <a:gd name="connsiteX3" fmla="*/ 1971747 w 4749368"/>
              <a:gd name="connsiteY3" fmla="*/ 3369405 h 5838626"/>
              <a:gd name="connsiteX4" fmla="*/ 1982764 w 4749368"/>
              <a:gd name="connsiteY4" fmla="*/ 3428162 h 5838626"/>
              <a:gd name="connsiteX5" fmla="*/ 1979092 w 4749368"/>
              <a:gd name="connsiteY5" fmla="*/ 3486918 h 5838626"/>
              <a:gd name="connsiteX6" fmla="*/ 1949713 w 4749368"/>
              <a:gd name="connsiteY6" fmla="*/ 3597087 h 5838626"/>
              <a:gd name="connsiteX7" fmla="*/ 1991113 w 4749368"/>
              <a:gd name="connsiteY7" fmla="*/ 3657336 h 5838626"/>
              <a:gd name="connsiteX8" fmla="*/ 1992504 w 4749368"/>
              <a:gd name="connsiteY8" fmla="*/ 3661663 h 5838626"/>
              <a:gd name="connsiteX9" fmla="*/ 2008470 w 4749368"/>
              <a:gd name="connsiteY9" fmla="*/ 3626465 h 5838626"/>
              <a:gd name="connsiteX10" fmla="*/ 2103950 w 4749368"/>
              <a:gd name="connsiteY10" fmla="*/ 3464885 h 5838626"/>
              <a:gd name="connsiteX11" fmla="*/ 2103950 w 4749368"/>
              <a:gd name="connsiteY11" fmla="*/ 3398784 h 5838626"/>
              <a:gd name="connsiteX12" fmla="*/ 2074571 w 4749368"/>
              <a:gd name="connsiteY12" fmla="*/ 3365733 h 5838626"/>
              <a:gd name="connsiteX13" fmla="*/ 2026832 w 4749368"/>
              <a:gd name="connsiteY13" fmla="*/ 3343699 h 5838626"/>
              <a:gd name="connsiteX14" fmla="*/ 3836449 w 4749368"/>
              <a:gd name="connsiteY14" fmla="*/ 3027696 h 5838626"/>
              <a:gd name="connsiteX15" fmla="*/ 3895158 w 4749368"/>
              <a:gd name="connsiteY15" fmla="*/ 3033757 h 5838626"/>
              <a:gd name="connsiteX16" fmla="*/ 3997681 w 4749368"/>
              <a:gd name="connsiteY16" fmla="*/ 3103030 h 5838626"/>
              <a:gd name="connsiteX17" fmla="*/ 4116830 w 4749368"/>
              <a:gd name="connsiteY17" fmla="*/ 3180615 h 5838626"/>
              <a:gd name="connsiteX18" fmla="*/ 4136227 w 4749368"/>
              <a:gd name="connsiteY18" fmla="*/ 3238804 h 5838626"/>
              <a:gd name="connsiteX19" fmla="*/ 4066954 w 4749368"/>
              <a:gd name="connsiteY19" fmla="*/ 3299764 h 5838626"/>
              <a:gd name="connsiteX20" fmla="*/ 4033703 w 4749368"/>
              <a:gd name="connsiteY20" fmla="*/ 3366266 h 5838626"/>
              <a:gd name="connsiteX21" fmla="*/ 4044787 w 4749368"/>
              <a:gd name="connsiteY21" fmla="*/ 3393975 h 5838626"/>
              <a:gd name="connsiteX22" fmla="*/ 4100205 w 4749368"/>
              <a:gd name="connsiteY22" fmla="*/ 3396746 h 5838626"/>
              <a:gd name="connsiteX23" fmla="*/ 4136227 w 4749368"/>
              <a:gd name="connsiteY23" fmla="*/ 3360724 h 5838626"/>
              <a:gd name="connsiteX24" fmla="*/ 4197187 w 4749368"/>
              <a:gd name="connsiteY24" fmla="*/ 3327473 h 5838626"/>
              <a:gd name="connsiteX25" fmla="*/ 4252605 w 4749368"/>
              <a:gd name="connsiteY25" fmla="*/ 3321932 h 5838626"/>
              <a:gd name="connsiteX26" fmla="*/ 4338503 w 4749368"/>
              <a:gd name="connsiteY26" fmla="*/ 3369037 h 5838626"/>
              <a:gd name="connsiteX27" fmla="*/ 4371754 w 4749368"/>
              <a:gd name="connsiteY27" fmla="*/ 3432768 h 5838626"/>
              <a:gd name="connsiteX28" fmla="*/ 4305252 w 4749368"/>
              <a:gd name="connsiteY28" fmla="*/ 3496499 h 5838626"/>
              <a:gd name="connsiteX29" fmla="*/ 4186103 w 4749368"/>
              <a:gd name="connsiteY29" fmla="*/ 3557459 h 5838626"/>
              <a:gd name="connsiteX30" fmla="*/ 4069725 w 4749368"/>
              <a:gd name="connsiteY30" fmla="*/ 3626732 h 5838626"/>
              <a:gd name="connsiteX31" fmla="*/ 3992140 w 4749368"/>
              <a:gd name="connsiteY31" fmla="*/ 3701546 h 5838626"/>
              <a:gd name="connsiteX32" fmla="*/ 3989369 w 4749368"/>
              <a:gd name="connsiteY32" fmla="*/ 3762506 h 5838626"/>
              <a:gd name="connsiteX33" fmla="*/ 4039245 w 4749368"/>
              <a:gd name="connsiteY33" fmla="*/ 3801299 h 5838626"/>
              <a:gd name="connsiteX34" fmla="*/ 4125143 w 4749368"/>
              <a:gd name="connsiteY34" fmla="*/ 3806841 h 5838626"/>
              <a:gd name="connsiteX35" fmla="*/ 4258147 w 4749368"/>
              <a:gd name="connsiteY35" fmla="*/ 3773590 h 5838626"/>
              <a:gd name="connsiteX36" fmla="*/ 4357900 w 4749368"/>
              <a:gd name="connsiteY36" fmla="*/ 3762506 h 5838626"/>
              <a:gd name="connsiteX37" fmla="*/ 4402234 w 4749368"/>
              <a:gd name="connsiteY37" fmla="*/ 3737568 h 5838626"/>
              <a:gd name="connsiteX38" fmla="*/ 4485361 w 4749368"/>
              <a:gd name="connsiteY38" fmla="*/ 3745881 h 5838626"/>
              <a:gd name="connsiteX39" fmla="*/ 4582343 w 4749368"/>
              <a:gd name="connsiteY39" fmla="*/ 3707088 h 5838626"/>
              <a:gd name="connsiteX40" fmla="*/ 4659929 w 4749368"/>
              <a:gd name="connsiteY40" fmla="*/ 3756964 h 5838626"/>
              <a:gd name="connsiteX41" fmla="*/ 4740285 w 4749368"/>
              <a:gd name="connsiteY41" fmla="*/ 3865030 h 5838626"/>
              <a:gd name="connsiteX42" fmla="*/ 4659929 w 4749368"/>
              <a:gd name="connsiteY42" fmla="*/ 3914906 h 5838626"/>
              <a:gd name="connsiteX43" fmla="*/ 4513070 w 4749368"/>
              <a:gd name="connsiteY43" fmla="*/ 3925990 h 5838626"/>
              <a:gd name="connsiteX44" fmla="*/ 4299710 w 4749368"/>
              <a:gd name="connsiteY44" fmla="*/ 3914906 h 5838626"/>
              <a:gd name="connsiteX45" fmla="*/ 4219354 w 4749368"/>
              <a:gd name="connsiteY45" fmla="*/ 3928761 h 5838626"/>
              <a:gd name="connsiteX46" fmla="*/ 4127914 w 4749368"/>
              <a:gd name="connsiteY46" fmla="*/ 3945386 h 5838626"/>
              <a:gd name="connsiteX47" fmla="*/ 4030932 w 4749368"/>
              <a:gd name="connsiteY47" fmla="*/ 3992492 h 5838626"/>
              <a:gd name="connsiteX48" fmla="*/ 4003223 w 4749368"/>
              <a:gd name="connsiteY48" fmla="*/ 4058993 h 5838626"/>
              <a:gd name="connsiteX49" fmla="*/ 3972743 w 4749368"/>
              <a:gd name="connsiteY49" fmla="*/ 4208622 h 5838626"/>
              <a:gd name="connsiteX50" fmla="*/ 4014307 w 4749368"/>
              <a:gd name="connsiteY50" fmla="*/ 4244644 h 5838626"/>
              <a:gd name="connsiteX51" fmla="*/ 4058641 w 4749368"/>
              <a:gd name="connsiteY51" fmla="*/ 4228019 h 5838626"/>
              <a:gd name="connsiteX52" fmla="*/ 4047558 w 4749368"/>
              <a:gd name="connsiteY52" fmla="*/ 4153204 h 5838626"/>
              <a:gd name="connsiteX53" fmla="*/ 4061412 w 4749368"/>
              <a:gd name="connsiteY53" fmla="*/ 4083932 h 5838626"/>
              <a:gd name="connsiteX54" fmla="*/ 4094663 w 4749368"/>
              <a:gd name="connsiteY54" fmla="*/ 4067306 h 5838626"/>
              <a:gd name="connsiteX55" fmla="*/ 4102976 w 4749368"/>
              <a:gd name="connsiteY55" fmla="*/ 4025742 h 5838626"/>
              <a:gd name="connsiteX56" fmla="*/ 4188874 w 4749368"/>
              <a:gd name="connsiteY56" fmla="*/ 4017430 h 5838626"/>
              <a:gd name="connsiteX57" fmla="*/ 4283085 w 4749368"/>
              <a:gd name="connsiteY57" fmla="*/ 4003575 h 5838626"/>
              <a:gd name="connsiteX58" fmla="*/ 4316336 w 4749368"/>
              <a:gd name="connsiteY58" fmla="*/ 4061764 h 5838626"/>
              <a:gd name="connsiteX59" fmla="*/ 4321878 w 4749368"/>
              <a:gd name="connsiteY59" fmla="*/ 4111641 h 5838626"/>
              <a:gd name="connsiteX60" fmla="*/ 4357900 w 4749368"/>
              <a:gd name="connsiteY60" fmla="*/ 4164288 h 5838626"/>
              <a:gd name="connsiteX61" fmla="*/ 4349587 w 4749368"/>
              <a:gd name="connsiteY61" fmla="*/ 4250186 h 5838626"/>
              <a:gd name="connsiteX62" fmla="*/ 4238750 w 4749368"/>
              <a:gd name="connsiteY62" fmla="*/ 4325001 h 5838626"/>
              <a:gd name="connsiteX63" fmla="*/ 4119601 w 4749368"/>
              <a:gd name="connsiteY63" fmla="*/ 4446921 h 5838626"/>
              <a:gd name="connsiteX64" fmla="*/ 3986598 w 4749368"/>
              <a:gd name="connsiteY64" fmla="*/ 4632571 h 5838626"/>
              <a:gd name="connsiteX65" fmla="*/ 3861907 w 4749368"/>
              <a:gd name="connsiteY65" fmla="*/ 4793284 h 5838626"/>
              <a:gd name="connsiteX66" fmla="*/ 3856313 w 4749368"/>
              <a:gd name="connsiteY66" fmla="*/ 4797324 h 5838626"/>
              <a:gd name="connsiteX67" fmla="*/ 3834025 w 4749368"/>
              <a:gd name="connsiteY67" fmla="*/ 4829220 h 5838626"/>
              <a:gd name="connsiteX68" fmla="*/ 3739987 w 4749368"/>
              <a:gd name="connsiteY68" fmla="*/ 4948455 h 5838626"/>
              <a:gd name="connsiteX69" fmla="*/ 3654089 w 4749368"/>
              <a:gd name="connsiteY69" fmla="*/ 5034353 h 5838626"/>
              <a:gd name="connsiteX70" fmla="*/ 3515543 w 4749368"/>
              <a:gd name="connsiteY70" fmla="*/ 5183982 h 5838626"/>
              <a:gd name="connsiteX71" fmla="*/ 3396394 w 4749368"/>
              <a:gd name="connsiteY71" fmla="*/ 5253255 h 5838626"/>
              <a:gd name="connsiteX72" fmla="*/ 3246765 w 4749368"/>
              <a:gd name="connsiteY72" fmla="*/ 5350237 h 5838626"/>
              <a:gd name="connsiteX73" fmla="*/ 3144241 w 4749368"/>
              <a:gd name="connsiteY73" fmla="*/ 5411197 h 5838626"/>
              <a:gd name="connsiteX74" fmla="*/ 3008467 w 4749368"/>
              <a:gd name="connsiteY74" fmla="*/ 5458302 h 5838626"/>
              <a:gd name="connsiteX75" fmla="*/ 2911485 w 4749368"/>
              <a:gd name="connsiteY75" fmla="*/ 5508179 h 5838626"/>
              <a:gd name="connsiteX76" fmla="*/ 2817274 w 4749368"/>
              <a:gd name="connsiteY76" fmla="*/ 5494324 h 5838626"/>
              <a:gd name="connsiteX77" fmla="*/ 2847754 w 4749368"/>
              <a:gd name="connsiteY77" fmla="*/ 5433364 h 5838626"/>
              <a:gd name="connsiteX78" fmla="*/ 2944736 w 4749368"/>
              <a:gd name="connsiteY78" fmla="*/ 5383488 h 5838626"/>
              <a:gd name="connsiteX79" fmla="*/ 3047260 w 4749368"/>
              <a:gd name="connsiteY79" fmla="*/ 5278193 h 5838626"/>
              <a:gd name="connsiteX80" fmla="*/ 3138700 w 4749368"/>
              <a:gd name="connsiteY80" fmla="*/ 5220004 h 5838626"/>
              <a:gd name="connsiteX81" fmla="*/ 3252307 w 4749368"/>
              <a:gd name="connsiteY81" fmla="*/ 5145190 h 5838626"/>
              <a:gd name="connsiteX82" fmla="*/ 3340976 w 4749368"/>
              <a:gd name="connsiteY82" fmla="*/ 5095313 h 5838626"/>
              <a:gd name="connsiteX83" fmla="*/ 3429645 w 4749368"/>
              <a:gd name="connsiteY83" fmla="*/ 4987248 h 5838626"/>
              <a:gd name="connsiteX84" fmla="*/ 3532169 w 4749368"/>
              <a:gd name="connsiteY84" fmla="*/ 4931830 h 5838626"/>
              <a:gd name="connsiteX85" fmla="*/ 3557107 w 4749368"/>
              <a:gd name="connsiteY85" fmla="*/ 4870870 h 5838626"/>
              <a:gd name="connsiteX86" fmla="*/ 3606983 w 4749368"/>
              <a:gd name="connsiteY86" fmla="*/ 4812681 h 5838626"/>
              <a:gd name="connsiteX87" fmla="*/ 3667942 w 4749368"/>
              <a:gd name="connsiteY87" fmla="*/ 4726782 h 5838626"/>
              <a:gd name="connsiteX88" fmla="*/ 3673448 w 4749368"/>
              <a:gd name="connsiteY88" fmla="*/ 4708475 h 5838626"/>
              <a:gd name="connsiteX89" fmla="*/ 3673420 w 4749368"/>
              <a:gd name="connsiteY89" fmla="*/ 4691302 h 5838626"/>
              <a:gd name="connsiteX90" fmla="*/ 3681798 w 4749368"/>
              <a:gd name="connsiteY90" fmla="*/ 4563299 h 5838626"/>
              <a:gd name="connsiteX91" fmla="*/ 3648547 w 4749368"/>
              <a:gd name="connsiteY91" fmla="*/ 4482942 h 5838626"/>
              <a:gd name="connsiteX92" fmla="*/ 3554336 w 4749368"/>
              <a:gd name="connsiteY92" fmla="*/ 4480172 h 5838626"/>
              <a:gd name="connsiteX93" fmla="*/ 3426874 w 4749368"/>
              <a:gd name="connsiteY93" fmla="*/ 4535590 h 5838626"/>
              <a:gd name="connsiteX94" fmla="*/ 3324350 w 4749368"/>
              <a:gd name="connsiteY94" fmla="*/ 4543902 h 5838626"/>
              <a:gd name="connsiteX95" fmla="*/ 3260620 w 4749368"/>
              <a:gd name="connsiteY95" fmla="*/ 4577153 h 5838626"/>
              <a:gd name="connsiteX96" fmla="*/ 3174721 w 4749368"/>
              <a:gd name="connsiteY96" fmla="*/ 4621488 h 5838626"/>
              <a:gd name="connsiteX97" fmla="*/ 3097136 w 4749368"/>
              <a:gd name="connsiteY97" fmla="*/ 4560528 h 5838626"/>
              <a:gd name="connsiteX98" fmla="*/ 3133158 w 4749368"/>
              <a:gd name="connsiteY98" fmla="*/ 4524506 h 5838626"/>
              <a:gd name="connsiteX99" fmla="*/ 3230140 w 4749368"/>
              <a:gd name="connsiteY99" fmla="*/ 4466317 h 5838626"/>
              <a:gd name="connsiteX100" fmla="*/ 3321580 w 4749368"/>
              <a:gd name="connsiteY100" fmla="*/ 4435837 h 5838626"/>
              <a:gd name="connsiteX101" fmla="*/ 3390852 w 4749368"/>
              <a:gd name="connsiteY101" fmla="*/ 4388732 h 5838626"/>
              <a:gd name="connsiteX102" fmla="*/ 3454583 w 4749368"/>
              <a:gd name="connsiteY102" fmla="*/ 4363793 h 5838626"/>
              <a:gd name="connsiteX103" fmla="*/ 3521085 w 4749368"/>
              <a:gd name="connsiteY103" fmla="*/ 4316688 h 5838626"/>
              <a:gd name="connsiteX104" fmla="*/ 3584816 w 4749368"/>
              <a:gd name="connsiteY104" fmla="*/ 4325001 h 5838626"/>
              <a:gd name="connsiteX105" fmla="*/ 3651318 w 4749368"/>
              <a:gd name="connsiteY105" fmla="*/ 4377648 h 5838626"/>
              <a:gd name="connsiteX106" fmla="*/ 3681798 w 4749368"/>
              <a:gd name="connsiteY106" fmla="*/ 4410899 h 5838626"/>
              <a:gd name="connsiteX107" fmla="*/ 3728903 w 4749368"/>
              <a:gd name="connsiteY107" fmla="*/ 4413670 h 5838626"/>
              <a:gd name="connsiteX108" fmla="*/ 3709507 w 4749368"/>
              <a:gd name="connsiteY108" fmla="*/ 4355481 h 5838626"/>
              <a:gd name="connsiteX109" fmla="*/ 3706736 w 4749368"/>
              <a:gd name="connsiteY109" fmla="*/ 4302833 h 5838626"/>
              <a:gd name="connsiteX110" fmla="*/ 3690111 w 4749368"/>
              <a:gd name="connsiteY110" fmla="*/ 4247414 h 5838626"/>
              <a:gd name="connsiteX111" fmla="*/ 3703966 w 4749368"/>
              <a:gd name="connsiteY111" fmla="*/ 4186455 h 5838626"/>
              <a:gd name="connsiteX112" fmla="*/ 3695652 w 4749368"/>
              <a:gd name="connsiteY112" fmla="*/ 4128266 h 5838626"/>
              <a:gd name="connsiteX113" fmla="*/ 3637463 w 4749368"/>
              <a:gd name="connsiteY113" fmla="*/ 4111641 h 5838626"/>
              <a:gd name="connsiteX114" fmla="*/ 3568190 w 4749368"/>
              <a:gd name="connsiteY114" fmla="*/ 4119953 h 5838626"/>
              <a:gd name="connsiteX115" fmla="*/ 3415790 w 4749368"/>
              <a:gd name="connsiteY115" fmla="*/ 4125495 h 5838626"/>
              <a:gd name="connsiteX116" fmla="*/ 3288329 w 4749368"/>
              <a:gd name="connsiteY116" fmla="*/ 4191997 h 5838626"/>
              <a:gd name="connsiteX117" fmla="*/ 3188576 w 4749368"/>
              <a:gd name="connsiteY117" fmla="*/ 4233561 h 5838626"/>
              <a:gd name="connsiteX118" fmla="*/ 3072198 w 4749368"/>
              <a:gd name="connsiteY118" fmla="*/ 4294521 h 5838626"/>
              <a:gd name="connsiteX119" fmla="*/ 2975216 w 4749368"/>
              <a:gd name="connsiteY119" fmla="*/ 4347168 h 5838626"/>
              <a:gd name="connsiteX120" fmla="*/ 2900401 w 4749368"/>
              <a:gd name="connsiteY120" fmla="*/ 4377648 h 5838626"/>
              <a:gd name="connsiteX121" fmla="*/ 2869921 w 4749368"/>
              <a:gd name="connsiteY121" fmla="*/ 4391502 h 5838626"/>
              <a:gd name="connsiteX122" fmla="*/ 2847754 w 4749368"/>
              <a:gd name="connsiteY122" fmla="*/ 4430295 h 5838626"/>
              <a:gd name="connsiteX123" fmla="*/ 2775710 w 4749368"/>
              <a:gd name="connsiteY123" fmla="*/ 4410899 h 5838626"/>
              <a:gd name="connsiteX124" fmla="*/ 2728605 w 4749368"/>
              <a:gd name="connsiteY124" fmla="*/ 4372106 h 5838626"/>
              <a:gd name="connsiteX125" fmla="*/ 2653790 w 4749368"/>
              <a:gd name="connsiteY125" fmla="*/ 4305604 h 5838626"/>
              <a:gd name="connsiteX126" fmla="*/ 2662103 w 4749368"/>
              <a:gd name="connsiteY126" fmla="*/ 4230790 h 5838626"/>
              <a:gd name="connsiteX127" fmla="*/ 2709209 w 4749368"/>
              <a:gd name="connsiteY127" fmla="*/ 4191997 h 5838626"/>
              <a:gd name="connsiteX128" fmla="*/ 2864380 w 4749368"/>
              <a:gd name="connsiteY128" fmla="*/ 4180913 h 5838626"/>
              <a:gd name="connsiteX129" fmla="*/ 2911485 w 4749368"/>
              <a:gd name="connsiteY129" fmla="*/ 4180913 h 5838626"/>
              <a:gd name="connsiteX130" fmla="*/ 2941965 w 4749368"/>
              <a:gd name="connsiteY130" fmla="*/ 4161517 h 5838626"/>
              <a:gd name="connsiteX131" fmla="*/ 3014009 w 4749368"/>
              <a:gd name="connsiteY131" fmla="*/ 4142121 h 5838626"/>
              <a:gd name="connsiteX132" fmla="*/ 3014009 w 4749368"/>
              <a:gd name="connsiteY132" fmla="*/ 4119953 h 5838626"/>
              <a:gd name="connsiteX133" fmla="*/ 3033405 w 4749368"/>
              <a:gd name="connsiteY133" fmla="*/ 4061764 h 5838626"/>
              <a:gd name="connsiteX134" fmla="*/ 3061114 w 4749368"/>
              <a:gd name="connsiteY134" fmla="*/ 4034055 h 5838626"/>
              <a:gd name="connsiteX135" fmla="*/ 3130387 w 4749368"/>
              <a:gd name="connsiteY135" fmla="*/ 4028513 h 5838626"/>
              <a:gd name="connsiteX136" fmla="*/ 3166409 w 4749368"/>
              <a:gd name="connsiteY136" fmla="*/ 4025742 h 5838626"/>
              <a:gd name="connsiteX137" fmla="*/ 3210743 w 4749368"/>
              <a:gd name="connsiteY137" fmla="*/ 3992492 h 5838626"/>
              <a:gd name="connsiteX138" fmla="*/ 3271703 w 4749368"/>
              <a:gd name="connsiteY138" fmla="*/ 3981408 h 5838626"/>
              <a:gd name="connsiteX139" fmla="*/ 3313267 w 4749368"/>
              <a:gd name="connsiteY139" fmla="*/ 3937073 h 5838626"/>
              <a:gd name="connsiteX140" fmla="*/ 3349289 w 4749368"/>
              <a:gd name="connsiteY140" fmla="*/ 3898281 h 5838626"/>
              <a:gd name="connsiteX141" fmla="*/ 3368685 w 4749368"/>
              <a:gd name="connsiteY141" fmla="*/ 3851175 h 5838626"/>
              <a:gd name="connsiteX142" fmla="*/ 3343747 w 4749368"/>
              <a:gd name="connsiteY142" fmla="*/ 3790215 h 5838626"/>
              <a:gd name="connsiteX143" fmla="*/ 3349289 w 4749368"/>
              <a:gd name="connsiteY143" fmla="*/ 3682150 h 5838626"/>
              <a:gd name="connsiteX144" fmla="*/ 3343747 w 4749368"/>
              <a:gd name="connsiteY144" fmla="*/ 3629502 h 5838626"/>
              <a:gd name="connsiteX145" fmla="*/ 3321580 w 4749368"/>
              <a:gd name="connsiteY145" fmla="*/ 3599022 h 5838626"/>
              <a:gd name="connsiteX146" fmla="*/ 3293870 w 4749368"/>
              <a:gd name="connsiteY146" fmla="*/ 3538062 h 5838626"/>
              <a:gd name="connsiteX147" fmla="*/ 3316038 w 4749368"/>
              <a:gd name="connsiteY147" fmla="*/ 3526979 h 5838626"/>
              <a:gd name="connsiteX148" fmla="*/ 3374227 w 4749368"/>
              <a:gd name="connsiteY148" fmla="*/ 3524208 h 5838626"/>
              <a:gd name="connsiteX149" fmla="*/ 3401936 w 4749368"/>
              <a:gd name="connsiteY149" fmla="*/ 3488186 h 5838626"/>
              <a:gd name="connsiteX150" fmla="*/ 3449041 w 4749368"/>
              <a:gd name="connsiteY150" fmla="*/ 3482644 h 5838626"/>
              <a:gd name="connsiteX151" fmla="*/ 3523856 w 4749368"/>
              <a:gd name="connsiteY151" fmla="*/ 3518666 h 5838626"/>
              <a:gd name="connsiteX152" fmla="*/ 3587587 w 4749368"/>
              <a:gd name="connsiteY152" fmla="*/ 3571313 h 5838626"/>
              <a:gd name="connsiteX153" fmla="*/ 3631921 w 4749368"/>
              <a:gd name="connsiteY153" fmla="*/ 3601793 h 5838626"/>
              <a:gd name="connsiteX154" fmla="*/ 3665172 w 4749368"/>
              <a:gd name="connsiteY154" fmla="*/ 3635044 h 5838626"/>
              <a:gd name="connsiteX155" fmla="*/ 3676256 w 4749368"/>
              <a:gd name="connsiteY155" fmla="*/ 3538062 h 5838626"/>
              <a:gd name="connsiteX156" fmla="*/ 3670714 w 4749368"/>
              <a:gd name="connsiteY156" fmla="*/ 3435539 h 5838626"/>
              <a:gd name="connsiteX157" fmla="*/ 3670714 w 4749368"/>
              <a:gd name="connsiteY157" fmla="*/ 3405059 h 5838626"/>
              <a:gd name="connsiteX158" fmla="*/ 3662401 w 4749368"/>
              <a:gd name="connsiteY158" fmla="*/ 3308077 h 5838626"/>
              <a:gd name="connsiteX159" fmla="*/ 3662401 w 4749368"/>
              <a:gd name="connsiteY159" fmla="*/ 3216637 h 5838626"/>
              <a:gd name="connsiteX160" fmla="*/ 3640234 w 4749368"/>
              <a:gd name="connsiteY160" fmla="*/ 3144593 h 5838626"/>
              <a:gd name="connsiteX161" fmla="*/ 3676256 w 4749368"/>
              <a:gd name="connsiteY161" fmla="*/ 3105801 h 5838626"/>
              <a:gd name="connsiteX162" fmla="*/ 3734445 w 4749368"/>
              <a:gd name="connsiteY162" fmla="*/ 3086404 h 5838626"/>
              <a:gd name="connsiteX163" fmla="*/ 3784321 w 4749368"/>
              <a:gd name="connsiteY163" fmla="*/ 3036528 h 5838626"/>
              <a:gd name="connsiteX164" fmla="*/ 3836449 w 4749368"/>
              <a:gd name="connsiteY164" fmla="*/ 3027696 h 5838626"/>
              <a:gd name="connsiteX165" fmla="*/ 3579274 w 4749368"/>
              <a:gd name="connsiteY165" fmla="*/ 2543307 h 5838626"/>
              <a:gd name="connsiteX166" fmla="*/ 3551565 w 4749368"/>
              <a:gd name="connsiteY166" fmla="*/ 2557162 h 5838626"/>
              <a:gd name="connsiteX167" fmla="*/ 3468438 w 4749368"/>
              <a:gd name="connsiteY167" fmla="*/ 2579329 h 5838626"/>
              <a:gd name="connsiteX168" fmla="*/ 3457354 w 4749368"/>
              <a:gd name="connsiteY168" fmla="*/ 2582100 h 5838626"/>
              <a:gd name="connsiteX169" fmla="*/ 3418561 w 4749368"/>
              <a:gd name="connsiteY169" fmla="*/ 2590413 h 5838626"/>
              <a:gd name="connsiteX170" fmla="*/ 3401936 w 4749368"/>
              <a:gd name="connsiteY170" fmla="*/ 2598725 h 5838626"/>
              <a:gd name="connsiteX171" fmla="*/ 3399165 w 4749368"/>
              <a:gd name="connsiteY171" fmla="*/ 2609809 h 5838626"/>
              <a:gd name="connsiteX172" fmla="*/ 3390852 w 4749368"/>
              <a:gd name="connsiteY172" fmla="*/ 2651373 h 5838626"/>
              <a:gd name="connsiteX173" fmla="*/ 3396394 w 4749368"/>
              <a:gd name="connsiteY173" fmla="*/ 2651373 h 5838626"/>
              <a:gd name="connsiteX174" fmla="*/ 3465667 w 4749368"/>
              <a:gd name="connsiteY174" fmla="*/ 2648602 h 5838626"/>
              <a:gd name="connsiteX175" fmla="*/ 3479521 w 4749368"/>
              <a:gd name="connsiteY175" fmla="*/ 2645831 h 5838626"/>
              <a:gd name="connsiteX176" fmla="*/ 3490605 w 4749368"/>
              <a:gd name="connsiteY176" fmla="*/ 2637518 h 5838626"/>
              <a:gd name="connsiteX177" fmla="*/ 3518314 w 4749368"/>
              <a:gd name="connsiteY177" fmla="*/ 2629205 h 5838626"/>
              <a:gd name="connsiteX178" fmla="*/ 3526627 w 4749368"/>
              <a:gd name="connsiteY178" fmla="*/ 2620893 h 5838626"/>
              <a:gd name="connsiteX179" fmla="*/ 3584816 w 4749368"/>
              <a:gd name="connsiteY179" fmla="*/ 2615351 h 5838626"/>
              <a:gd name="connsiteX180" fmla="*/ 3601441 w 4749368"/>
              <a:gd name="connsiteY180" fmla="*/ 2609809 h 5838626"/>
              <a:gd name="connsiteX181" fmla="*/ 3615296 w 4749368"/>
              <a:gd name="connsiteY181" fmla="*/ 2595954 h 5838626"/>
              <a:gd name="connsiteX182" fmla="*/ 3623609 w 4749368"/>
              <a:gd name="connsiteY182" fmla="*/ 2593183 h 5838626"/>
              <a:gd name="connsiteX183" fmla="*/ 3634692 w 4749368"/>
              <a:gd name="connsiteY183" fmla="*/ 2587642 h 5838626"/>
              <a:gd name="connsiteX184" fmla="*/ 3665172 w 4749368"/>
              <a:gd name="connsiteY184" fmla="*/ 2582100 h 5838626"/>
              <a:gd name="connsiteX185" fmla="*/ 3673485 w 4749368"/>
              <a:gd name="connsiteY185" fmla="*/ 2573787 h 5838626"/>
              <a:gd name="connsiteX186" fmla="*/ 3690110 w 4749368"/>
              <a:gd name="connsiteY186" fmla="*/ 2559933 h 5838626"/>
              <a:gd name="connsiteX187" fmla="*/ 3684569 w 4749368"/>
              <a:gd name="connsiteY187" fmla="*/ 2551620 h 5838626"/>
              <a:gd name="connsiteX188" fmla="*/ 3673485 w 4749368"/>
              <a:gd name="connsiteY188" fmla="*/ 2546078 h 5838626"/>
              <a:gd name="connsiteX189" fmla="*/ 3579274 w 4749368"/>
              <a:gd name="connsiteY189" fmla="*/ 2543307 h 5838626"/>
              <a:gd name="connsiteX190" fmla="*/ 3733919 w 4749368"/>
              <a:gd name="connsiteY190" fmla="*/ 2251374 h 5838626"/>
              <a:gd name="connsiteX191" fmla="*/ 3728903 w 4749368"/>
              <a:gd name="connsiteY191" fmla="*/ 2252362 h 5838626"/>
              <a:gd name="connsiteX192" fmla="*/ 3660973 w 4749368"/>
              <a:gd name="connsiteY192" fmla="*/ 2274898 h 5838626"/>
              <a:gd name="connsiteX193" fmla="*/ 3627046 w 4749368"/>
              <a:gd name="connsiteY193" fmla="*/ 2285407 h 5838626"/>
              <a:gd name="connsiteX194" fmla="*/ 3629151 w 4749368"/>
              <a:gd name="connsiteY194" fmla="*/ 2309771 h 5838626"/>
              <a:gd name="connsiteX195" fmla="*/ 3641360 w 4749368"/>
              <a:gd name="connsiteY195" fmla="*/ 2333129 h 5838626"/>
              <a:gd name="connsiteX196" fmla="*/ 3644178 w 4749368"/>
              <a:gd name="connsiteY196" fmla="*/ 2336508 h 5838626"/>
              <a:gd name="connsiteX197" fmla="*/ 3648959 w 4749368"/>
              <a:gd name="connsiteY197" fmla="*/ 2334385 h 5838626"/>
              <a:gd name="connsiteX198" fmla="*/ 3687340 w 4749368"/>
              <a:gd name="connsiteY198" fmla="*/ 2343802 h 5838626"/>
              <a:gd name="connsiteX199" fmla="*/ 3718426 w 4749368"/>
              <a:gd name="connsiteY199" fmla="*/ 2335771 h 5838626"/>
              <a:gd name="connsiteX200" fmla="*/ 3742951 w 4749368"/>
              <a:gd name="connsiteY200" fmla="*/ 2328044 h 5838626"/>
              <a:gd name="connsiteX201" fmla="*/ 3731675 w 4749368"/>
              <a:gd name="connsiteY201" fmla="*/ 2309771 h 5838626"/>
              <a:gd name="connsiteX202" fmla="*/ 3730636 w 4749368"/>
              <a:gd name="connsiteY202" fmla="*/ 2273230 h 5838626"/>
              <a:gd name="connsiteX203" fmla="*/ 4199958 w 4749368"/>
              <a:gd name="connsiteY203" fmla="*/ 2216340 h 5838626"/>
              <a:gd name="connsiteX204" fmla="*/ 3997681 w 4749368"/>
              <a:gd name="connsiteY204" fmla="*/ 2219111 h 5838626"/>
              <a:gd name="connsiteX205" fmla="*/ 3914554 w 4749368"/>
              <a:gd name="connsiteY205" fmla="*/ 2221882 h 5838626"/>
              <a:gd name="connsiteX206" fmla="*/ 3898138 w 4749368"/>
              <a:gd name="connsiteY206" fmla="*/ 2224119 h 5838626"/>
              <a:gd name="connsiteX207" fmla="*/ 3897930 w 4749368"/>
              <a:gd name="connsiteY207" fmla="*/ 2226644 h 5838626"/>
              <a:gd name="connsiteX208" fmla="*/ 3895159 w 4749368"/>
              <a:gd name="connsiteY208" fmla="*/ 2348564 h 5838626"/>
              <a:gd name="connsiteX209" fmla="*/ 3891223 w 4749368"/>
              <a:gd name="connsiteY209" fmla="*/ 2351605 h 5838626"/>
              <a:gd name="connsiteX210" fmla="*/ 3895158 w 4749368"/>
              <a:gd name="connsiteY210" fmla="*/ 2354885 h 5838626"/>
              <a:gd name="connsiteX211" fmla="*/ 4069725 w 4749368"/>
              <a:gd name="connsiteY211" fmla="*/ 2465722 h 5838626"/>
              <a:gd name="connsiteX212" fmla="*/ 4064183 w 4749368"/>
              <a:gd name="connsiteY212" fmla="*/ 2559933 h 5838626"/>
              <a:gd name="connsiteX213" fmla="*/ 3972743 w 4749368"/>
              <a:gd name="connsiteY213" fmla="*/ 2631976 h 5838626"/>
              <a:gd name="connsiteX214" fmla="*/ 3948520 w 4749368"/>
              <a:gd name="connsiteY214" fmla="*/ 2663582 h 5838626"/>
              <a:gd name="connsiteX215" fmla="*/ 3944071 w 4749368"/>
              <a:gd name="connsiteY215" fmla="*/ 2670405 h 5838626"/>
              <a:gd name="connsiteX216" fmla="*/ 3946875 w 4749368"/>
              <a:gd name="connsiteY216" fmla="*/ 2671332 h 5838626"/>
              <a:gd name="connsiteX217" fmla="*/ 3992140 w 4749368"/>
              <a:gd name="connsiteY217" fmla="*/ 2723416 h 5838626"/>
              <a:gd name="connsiteX218" fmla="*/ 4014307 w 4749368"/>
              <a:gd name="connsiteY218" fmla="*/ 2742813 h 5838626"/>
              <a:gd name="connsiteX219" fmla="*/ 4141769 w 4749368"/>
              <a:gd name="connsiteY219" fmla="*/ 2701249 h 5838626"/>
              <a:gd name="connsiteX220" fmla="*/ 4266460 w 4749368"/>
              <a:gd name="connsiteY220" fmla="*/ 2640289 h 5838626"/>
              <a:gd name="connsiteX221" fmla="*/ 4396692 w 4749368"/>
              <a:gd name="connsiteY221" fmla="*/ 2557162 h 5838626"/>
              <a:gd name="connsiteX222" fmla="*/ 4479820 w 4749368"/>
              <a:gd name="connsiteY222" fmla="*/ 2471263 h 5838626"/>
              <a:gd name="connsiteX223" fmla="*/ 4496445 w 4749368"/>
              <a:gd name="connsiteY223" fmla="*/ 2332718 h 5838626"/>
              <a:gd name="connsiteX224" fmla="*/ 4438256 w 4749368"/>
              <a:gd name="connsiteY224" fmla="*/ 2257903 h 5838626"/>
              <a:gd name="connsiteX225" fmla="*/ 4324649 w 4749368"/>
              <a:gd name="connsiteY225" fmla="*/ 2249591 h 5838626"/>
              <a:gd name="connsiteX226" fmla="*/ 4249834 w 4749368"/>
              <a:gd name="connsiteY226" fmla="*/ 2224653 h 5838626"/>
              <a:gd name="connsiteX227" fmla="*/ 4199958 w 4749368"/>
              <a:gd name="connsiteY227" fmla="*/ 2216340 h 5838626"/>
              <a:gd name="connsiteX228" fmla="*/ 3684916 w 4749368"/>
              <a:gd name="connsiteY228" fmla="*/ 2094333 h 5838626"/>
              <a:gd name="connsiteX229" fmla="*/ 3631922 w 4749368"/>
              <a:gd name="connsiteY229" fmla="*/ 2107495 h 5838626"/>
              <a:gd name="connsiteX230" fmla="*/ 3622398 w 4749368"/>
              <a:gd name="connsiteY230" fmla="*/ 2144729 h 5838626"/>
              <a:gd name="connsiteX231" fmla="*/ 3624824 w 4749368"/>
              <a:gd name="connsiteY231" fmla="*/ 2176052 h 5838626"/>
              <a:gd name="connsiteX232" fmla="*/ 3695652 w 4749368"/>
              <a:gd name="connsiteY232" fmla="*/ 2155380 h 5838626"/>
              <a:gd name="connsiteX233" fmla="*/ 3744498 w 4749368"/>
              <a:gd name="connsiteY233" fmla="*/ 2144174 h 5838626"/>
              <a:gd name="connsiteX234" fmla="*/ 3744751 w 4749368"/>
              <a:gd name="connsiteY234" fmla="*/ 2130377 h 5838626"/>
              <a:gd name="connsiteX235" fmla="*/ 3737217 w 4749368"/>
              <a:gd name="connsiteY235" fmla="*/ 2107495 h 5838626"/>
              <a:gd name="connsiteX236" fmla="*/ 3684916 w 4749368"/>
              <a:gd name="connsiteY236" fmla="*/ 2094333 h 5838626"/>
              <a:gd name="connsiteX237" fmla="*/ 1567795 w 4749368"/>
              <a:gd name="connsiteY237" fmla="*/ 2054726 h 5838626"/>
              <a:gd name="connsiteX238" fmla="*/ 1722032 w 4749368"/>
              <a:gd name="connsiteY238" fmla="*/ 2109810 h 5838626"/>
              <a:gd name="connsiteX239" fmla="*/ 1890957 w 4749368"/>
              <a:gd name="connsiteY239" fmla="*/ 2194273 h 5838626"/>
              <a:gd name="connsiteX240" fmla="*/ 1982764 w 4749368"/>
              <a:gd name="connsiteY240" fmla="*/ 2264046 h 5838626"/>
              <a:gd name="connsiteX241" fmla="*/ 2004798 w 4749368"/>
              <a:gd name="connsiteY241" fmla="*/ 2315458 h 5838626"/>
              <a:gd name="connsiteX242" fmla="*/ 2019487 w 4749368"/>
              <a:gd name="connsiteY242" fmla="*/ 2429299 h 5838626"/>
              <a:gd name="connsiteX243" fmla="*/ 2063554 w 4749368"/>
              <a:gd name="connsiteY243" fmla="*/ 2532123 h 5838626"/>
              <a:gd name="connsiteX244" fmla="*/ 2155362 w 4749368"/>
              <a:gd name="connsiteY244" fmla="*/ 2590880 h 5838626"/>
              <a:gd name="connsiteX245" fmla="*/ 2247169 w 4749368"/>
              <a:gd name="connsiteY245" fmla="*/ 2568846 h 5838626"/>
              <a:gd name="connsiteX246" fmla="*/ 2327959 w 4749368"/>
              <a:gd name="connsiteY246" fmla="*/ 2568846 h 5838626"/>
              <a:gd name="connsiteX247" fmla="*/ 2405077 w 4749368"/>
              <a:gd name="connsiteY247" fmla="*/ 2620258 h 5838626"/>
              <a:gd name="connsiteX248" fmla="*/ 2449145 w 4749368"/>
              <a:gd name="connsiteY248" fmla="*/ 2697376 h 5838626"/>
              <a:gd name="connsiteX249" fmla="*/ 2353665 w 4749368"/>
              <a:gd name="connsiteY249" fmla="*/ 2796528 h 5838626"/>
              <a:gd name="connsiteX250" fmla="*/ 2232480 w 4749368"/>
              <a:gd name="connsiteY250" fmla="*/ 2892008 h 5838626"/>
              <a:gd name="connsiteX251" fmla="*/ 2111294 w 4749368"/>
              <a:gd name="connsiteY251" fmla="*/ 2976470 h 5838626"/>
              <a:gd name="connsiteX252" fmla="*/ 2045193 w 4749368"/>
              <a:gd name="connsiteY252" fmla="*/ 3020538 h 5838626"/>
              <a:gd name="connsiteX253" fmla="*/ 2004798 w 4749368"/>
              <a:gd name="connsiteY253" fmla="*/ 3086639 h 5838626"/>
              <a:gd name="connsiteX254" fmla="*/ 2002733 w 4749368"/>
              <a:gd name="connsiteY254" fmla="*/ 3117108 h 5838626"/>
              <a:gd name="connsiteX255" fmla="*/ 2003708 w 4749368"/>
              <a:gd name="connsiteY255" fmla="*/ 3139287 h 5838626"/>
              <a:gd name="connsiteX256" fmla="*/ 2018942 w 4749368"/>
              <a:gd name="connsiteY256" fmla="*/ 3139887 h 5838626"/>
              <a:gd name="connsiteX257" fmla="*/ 2100277 w 4749368"/>
              <a:gd name="connsiteY257" fmla="*/ 3167429 h 5838626"/>
              <a:gd name="connsiteX258" fmla="*/ 2232480 w 4749368"/>
              <a:gd name="connsiteY258" fmla="*/ 3160085 h 5838626"/>
              <a:gd name="connsiteX259" fmla="*/ 2283892 w 4749368"/>
              <a:gd name="connsiteY259" fmla="*/ 3160085 h 5838626"/>
              <a:gd name="connsiteX260" fmla="*/ 2397733 w 4749368"/>
              <a:gd name="connsiteY260" fmla="*/ 3141723 h 5838626"/>
              <a:gd name="connsiteX261" fmla="*/ 2445473 w 4749368"/>
              <a:gd name="connsiteY261" fmla="*/ 3119690 h 5838626"/>
              <a:gd name="connsiteX262" fmla="*/ 2493212 w 4749368"/>
              <a:gd name="connsiteY262" fmla="*/ 3119690 h 5838626"/>
              <a:gd name="connsiteX263" fmla="*/ 2548297 w 4749368"/>
              <a:gd name="connsiteY263" fmla="*/ 3071950 h 5838626"/>
              <a:gd name="connsiteX264" fmla="*/ 2588692 w 4749368"/>
              <a:gd name="connsiteY264" fmla="*/ 3079294 h 5838626"/>
              <a:gd name="connsiteX265" fmla="*/ 2647448 w 4749368"/>
              <a:gd name="connsiteY265" fmla="*/ 3057261 h 5838626"/>
              <a:gd name="connsiteX266" fmla="*/ 2720894 w 4749368"/>
              <a:gd name="connsiteY266" fmla="*/ 3071950 h 5838626"/>
              <a:gd name="connsiteX267" fmla="*/ 2750273 w 4749368"/>
              <a:gd name="connsiteY267" fmla="*/ 3027882 h 5838626"/>
              <a:gd name="connsiteX268" fmla="*/ 2827391 w 4749368"/>
              <a:gd name="connsiteY268" fmla="*/ 3031555 h 5838626"/>
              <a:gd name="connsiteX269" fmla="*/ 2911853 w 4749368"/>
              <a:gd name="connsiteY269" fmla="*/ 3086639 h 5838626"/>
              <a:gd name="connsiteX270" fmla="*/ 3047728 w 4749368"/>
              <a:gd name="connsiteY270" fmla="*/ 3149068 h 5838626"/>
              <a:gd name="connsiteX271" fmla="*/ 3106485 w 4749368"/>
              <a:gd name="connsiteY271" fmla="*/ 3215169 h 5838626"/>
              <a:gd name="connsiteX272" fmla="*/ 3077106 w 4749368"/>
              <a:gd name="connsiteY272" fmla="*/ 3284943 h 5838626"/>
              <a:gd name="connsiteX273" fmla="*/ 3062417 w 4749368"/>
              <a:gd name="connsiteY273" fmla="*/ 3347371 h 5838626"/>
              <a:gd name="connsiteX274" fmla="*/ 3003660 w 4749368"/>
              <a:gd name="connsiteY274" fmla="*/ 3362061 h 5838626"/>
              <a:gd name="connsiteX275" fmla="*/ 2809029 w 4749368"/>
              <a:gd name="connsiteY275" fmla="*/ 3354716 h 5838626"/>
              <a:gd name="connsiteX276" fmla="*/ 2669482 w 4749368"/>
              <a:gd name="connsiteY276" fmla="*/ 3358388 h 5838626"/>
              <a:gd name="connsiteX277" fmla="*/ 2585019 w 4749368"/>
              <a:gd name="connsiteY277" fmla="*/ 3387767 h 5838626"/>
              <a:gd name="connsiteX278" fmla="*/ 2551969 w 4749368"/>
              <a:gd name="connsiteY278" fmla="*/ 3420817 h 5838626"/>
              <a:gd name="connsiteX279" fmla="*/ 2570330 w 4749368"/>
              <a:gd name="connsiteY279" fmla="*/ 3497935 h 5838626"/>
              <a:gd name="connsiteX280" fmla="*/ 2566658 w 4749368"/>
              <a:gd name="connsiteY280" fmla="*/ 3644827 h 5838626"/>
              <a:gd name="connsiteX281" fmla="*/ 2533607 w 4749368"/>
              <a:gd name="connsiteY281" fmla="*/ 3751323 h 5838626"/>
              <a:gd name="connsiteX282" fmla="*/ 2456489 w 4749368"/>
              <a:gd name="connsiteY282" fmla="*/ 3857820 h 5838626"/>
              <a:gd name="connsiteX283" fmla="*/ 2338976 w 4749368"/>
              <a:gd name="connsiteY283" fmla="*/ 3938610 h 5838626"/>
              <a:gd name="connsiteX284" fmla="*/ 2236152 w 4749368"/>
              <a:gd name="connsiteY284" fmla="*/ 4001039 h 5838626"/>
              <a:gd name="connsiteX285" fmla="*/ 2122311 w 4749368"/>
              <a:gd name="connsiteY285" fmla="*/ 4155275 h 5838626"/>
              <a:gd name="connsiteX286" fmla="*/ 2119430 w 4749368"/>
              <a:gd name="connsiteY286" fmla="*/ 4156659 h 5838626"/>
              <a:gd name="connsiteX287" fmla="*/ 2110376 w 4749368"/>
              <a:gd name="connsiteY287" fmla="*/ 4174325 h 5838626"/>
              <a:gd name="connsiteX288" fmla="*/ 2074571 w 4749368"/>
              <a:gd name="connsiteY288" fmla="*/ 4239737 h 5838626"/>
              <a:gd name="connsiteX289" fmla="*/ 2004798 w 4749368"/>
              <a:gd name="connsiteY289" fmla="*/ 4360923 h 5838626"/>
              <a:gd name="connsiteX290" fmla="*/ 1971289 w 4749368"/>
              <a:gd name="connsiteY290" fmla="*/ 4423352 h 5838626"/>
              <a:gd name="connsiteX291" fmla="*/ 1951647 w 4749368"/>
              <a:gd name="connsiteY291" fmla="*/ 4444511 h 5838626"/>
              <a:gd name="connsiteX292" fmla="*/ 1940992 w 4749368"/>
              <a:gd name="connsiteY292" fmla="*/ 4462370 h 5838626"/>
              <a:gd name="connsiteX293" fmla="*/ 1898301 w 4749368"/>
              <a:gd name="connsiteY293" fmla="*/ 4522504 h 5838626"/>
              <a:gd name="connsiteX294" fmla="*/ 1806494 w 4749368"/>
              <a:gd name="connsiteY294" fmla="*/ 4636345 h 5838626"/>
              <a:gd name="connsiteX295" fmla="*/ 1688981 w 4749368"/>
              <a:gd name="connsiteY295" fmla="*/ 4768547 h 5838626"/>
              <a:gd name="connsiteX296" fmla="*/ 1567795 w 4749368"/>
              <a:gd name="connsiteY296" fmla="*/ 4860355 h 5838626"/>
              <a:gd name="connsiteX297" fmla="*/ 1464971 w 4749368"/>
              <a:gd name="connsiteY297" fmla="*/ 5014591 h 5838626"/>
              <a:gd name="connsiteX298" fmla="*/ 1391526 w 4749368"/>
              <a:gd name="connsiteY298" fmla="*/ 5139449 h 5838626"/>
              <a:gd name="connsiteX299" fmla="*/ 1244634 w 4749368"/>
              <a:gd name="connsiteY299" fmla="*/ 5249617 h 5838626"/>
              <a:gd name="connsiteX300" fmla="*/ 1127121 w 4749368"/>
              <a:gd name="connsiteY300" fmla="*/ 5352441 h 5838626"/>
              <a:gd name="connsiteX301" fmla="*/ 1038986 w 4749368"/>
              <a:gd name="connsiteY301" fmla="*/ 5392837 h 5838626"/>
              <a:gd name="connsiteX302" fmla="*/ 921473 w 4749368"/>
              <a:gd name="connsiteY302" fmla="*/ 5484644 h 5838626"/>
              <a:gd name="connsiteX303" fmla="*/ 807632 w 4749368"/>
              <a:gd name="connsiteY303" fmla="*/ 5550745 h 5838626"/>
              <a:gd name="connsiteX304" fmla="*/ 682774 w 4749368"/>
              <a:gd name="connsiteY304" fmla="*/ 5653569 h 5838626"/>
              <a:gd name="connsiteX305" fmla="*/ 561588 w 4749368"/>
              <a:gd name="connsiteY305" fmla="*/ 5686620 h 5838626"/>
              <a:gd name="connsiteX306" fmla="*/ 425713 w 4749368"/>
              <a:gd name="connsiteY306" fmla="*/ 5749049 h 5838626"/>
              <a:gd name="connsiteX307" fmla="*/ 352268 w 4749368"/>
              <a:gd name="connsiteY307" fmla="*/ 5774755 h 5838626"/>
              <a:gd name="connsiteX308" fmla="*/ 253116 w 4749368"/>
              <a:gd name="connsiteY308" fmla="*/ 5807805 h 5838626"/>
              <a:gd name="connsiteX309" fmla="*/ 190687 w 4749368"/>
              <a:gd name="connsiteY309" fmla="*/ 5807805 h 5838626"/>
              <a:gd name="connsiteX310" fmla="*/ 135603 w 4749368"/>
              <a:gd name="connsiteY310" fmla="*/ 5833511 h 5838626"/>
              <a:gd name="connsiteX311" fmla="*/ 3400 w 4749368"/>
              <a:gd name="connsiteY311" fmla="*/ 5829839 h 5838626"/>
              <a:gd name="connsiteX312" fmla="*/ 95207 w 4749368"/>
              <a:gd name="connsiteY312" fmla="*/ 5745376 h 5838626"/>
              <a:gd name="connsiteX313" fmla="*/ 172326 w 4749368"/>
              <a:gd name="connsiteY313" fmla="*/ 5708653 h 5838626"/>
              <a:gd name="connsiteX314" fmla="*/ 234754 w 4749368"/>
              <a:gd name="connsiteY314" fmla="*/ 5646225 h 5838626"/>
              <a:gd name="connsiteX315" fmla="*/ 282494 w 4749368"/>
              <a:gd name="connsiteY315" fmla="*/ 5580123 h 5838626"/>
              <a:gd name="connsiteX316" fmla="*/ 293511 w 4749368"/>
              <a:gd name="connsiteY316" fmla="*/ 5536056 h 5838626"/>
              <a:gd name="connsiteX317" fmla="*/ 370629 w 4749368"/>
              <a:gd name="connsiteY317" fmla="*/ 5521367 h 5838626"/>
              <a:gd name="connsiteX318" fmla="*/ 469781 w 4749368"/>
              <a:gd name="connsiteY318" fmla="*/ 5425887 h 5838626"/>
              <a:gd name="connsiteX319" fmla="*/ 535882 w 4749368"/>
              <a:gd name="connsiteY319" fmla="*/ 5418543 h 5838626"/>
              <a:gd name="connsiteX320" fmla="*/ 624017 w 4749368"/>
              <a:gd name="connsiteY320" fmla="*/ 5334080 h 5838626"/>
              <a:gd name="connsiteX321" fmla="*/ 723169 w 4749368"/>
              <a:gd name="connsiteY321" fmla="*/ 5271651 h 5838626"/>
              <a:gd name="connsiteX322" fmla="*/ 899439 w 4749368"/>
              <a:gd name="connsiteY322" fmla="*/ 5150465 h 5838626"/>
              <a:gd name="connsiteX323" fmla="*/ 1160171 w 4749368"/>
              <a:gd name="connsiteY323" fmla="*/ 4941145 h 5838626"/>
              <a:gd name="connsiteX324" fmla="*/ 1281357 w 4749368"/>
              <a:gd name="connsiteY324" fmla="*/ 4797926 h 5838626"/>
              <a:gd name="connsiteX325" fmla="*/ 1384181 w 4749368"/>
              <a:gd name="connsiteY325" fmla="*/ 4665723 h 5838626"/>
              <a:gd name="connsiteX326" fmla="*/ 1457627 w 4749368"/>
              <a:gd name="connsiteY326" fmla="*/ 4595950 h 5838626"/>
              <a:gd name="connsiteX327" fmla="*/ 1468644 w 4749368"/>
              <a:gd name="connsiteY327" fmla="*/ 4507815 h 5838626"/>
              <a:gd name="connsiteX328" fmla="*/ 1473039 w 4749368"/>
              <a:gd name="connsiteY328" fmla="*/ 4502781 h 5838626"/>
              <a:gd name="connsiteX329" fmla="*/ 1472718 w 4749368"/>
              <a:gd name="connsiteY329" fmla="*/ 4502537 h 5838626"/>
              <a:gd name="connsiteX330" fmla="*/ 1487005 w 4749368"/>
              <a:gd name="connsiteY330" fmla="*/ 4467420 h 5838626"/>
              <a:gd name="connsiteX331" fmla="*/ 1461299 w 4749368"/>
              <a:gd name="connsiteY331" fmla="*/ 4375612 h 5838626"/>
              <a:gd name="connsiteX332" fmla="*/ 1472316 w 4749368"/>
              <a:gd name="connsiteY332" fmla="*/ 4250755 h 5838626"/>
              <a:gd name="connsiteX333" fmla="*/ 1464971 w 4749368"/>
              <a:gd name="connsiteY333" fmla="*/ 4140586 h 5838626"/>
              <a:gd name="connsiteX334" fmla="*/ 1409887 w 4749368"/>
              <a:gd name="connsiteY334" fmla="*/ 4045106 h 5838626"/>
              <a:gd name="connsiteX335" fmla="*/ 1343786 w 4749368"/>
              <a:gd name="connsiteY335" fmla="*/ 4136914 h 5838626"/>
              <a:gd name="connsiteX336" fmla="*/ 1255651 w 4749368"/>
              <a:gd name="connsiteY336" fmla="*/ 4114880 h 5838626"/>
              <a:gd name="connsiteX337" fmla="*/ 1167516 w 4749368"/>
              <a:gd name="connsiteY337" fmla="*/ 4158947 h 5838626"/>
              <a:gd name="connsiteX338" fmla="*/ 1101415 w 4749368"/>
              <a:gd name="connsiteY338" fmla="*/ 4206687 h 5838626"/>
              <a:gd name="connsiteX339" fmla="*/ 1053675 w 4749368"/>
              <a:gd name="connsiteY339" fmla="*/ 4206687 h 5838626"/>
              <a:gd name="connsiteX340" fmla="*/ 1020624 w 4749368"/>
              <a:gd name="connsiteY340" fmla="*/ 4254427 h 5838626"/>
              <a:gd name="connsiteX341" fmla="*/ 947179 w 4749368"/>
              <a:gd name="connsiteY341" fmla="*/ 4287478 h 5838626"/>
              <a:gd name="connsiteX342" fmla="*/ 961868 w 4749368"/>
              <a:gd name="connsiteY342" fmla="*/ 4353579 h 5838626"/>
              <a:gd name="connsiteX343" fmla="*/ 969212 w 4749368"/>
              <a:gd name="connsiteY343" fmla="*/ 4393974 h 5838626"/>
              <a:gd name="connsiteX344" fmla="*/ 895766 w 4749368"/>
              <a:gd name="connsiteY344" fmla="*/ 4430697 h 5838626"/>
              <a:gd name="connsiteX345" fmla="*/ 807632 w 4749368"/>
              <a:gd name="connsiteY345" fmla="*/ 4401318 h 5838626"/>
              <a:gd name="connsiteX346" fmla="*/ 759892 w 4749368"/>
              <a:gd name="connsiteY346" fmla="*/ 4379285 h 5838626"/>
              <a:gd name="connsiteX347" fmla="*/ 635034 w 4749368"/>
              <a:gd name="connsiteY347" fmla="*/ 4371940 h 5838626"/>
              <a:gd name="connsiteX348" fmla="*/ 565260 w 4749368"/>
              <a:gd name="connsiteY348" fmla="*/ 4258099 h 5838626"/>
              <a:gd name="connsiteX349" fmla="*/ 513848 w 4749368"/>
              <a:gd name="connsiteY349" fmla="*/ 4158947 h 5838626"/>
              <a:gd name="connsiteX350" fmla="*/ 579950 w 4749368"/>
              <a:gd name="connsiteY350" fmla="*/ 4133241 h 5838626"/>
              <a:gd name="connsiteX351" fmla="*/ 715824 w 4749368"/>
              <a:gd name="connsiteY351" fmla="*/ 4122225 h 5838626"/>
              <a:gd name="connsiteX352" fmla="*/ 803959 w 4749368"/>
              <a:gd name="connsiteY352" fmla="*/ 4081829 h 5838626"/>
              <a:gd name="connsiteX353" fmla="*/ 917800 w 4749368"/>
              <a:gd name="connsiteY353" fmla="*/ 4019400 h 5838626"/>
              <a:gd name="connsiteX354" fmla="*/ 1016952 w 4749368"/>
              <a:gd name="connsiteY354" fmla="*/ 3975333 h 5838626"/>
              <a:gd name="connsiteX355" fmla="*/ 1086726 w 4749368"/>
              <a:gd name="connsiteY355" fmla="*/ 3868837 h 5838626"/>
              <a:gd name="connsiteX356" fmla="*/ 1134465 w 4749368"/>
              <a:gd name="connsiteY356" fmla="*/ 3839458 h 5838626"/>
              <a:gd name="connsiteX357" fmla="*/ 1189550 w 4749368"/>
              <a:gd name="connsiteY357" fmla="*/ 3813752 h 5838626"/>
              <a:gd name="connsiteX358" fmla="*/ 1259323 w 4749368"/>
              <a:gd name="connsiteY358" fmla="*/ 3850475 h 5838626"/>
              <a:gd name="connsiteX359" fmla="*/ 1332769 w 4749368"/>
              <a:gd name="connsiteY359" fmla="*/ 3879853 h 5838626"/>
              <a:gd name="connsiteX360" fmla="*/ 1395198 w 4749368"/>
              <a:gd name="connsiteY360" fmla="*/ 3909232 h 5838626"/>
              <a:gd name="connsiteX361" fmla="*/ 1472316 w 4749368"/>
              <a:gd name="connsiteY361" fmla="*/ 3979005 h 5838626"/>
              <a:gd name="connsiteX362" fmla="*/ 1516383 w 4749368"/>
              <a:gd name="connsiteY362" fmla="*/ 4012056 h 5838626"/>
              <a:gd name="connsiteX363" fmla="*/ 1542089 w 4749368"/>
              <a:gd name="connsiteY363" fmla="*/ 3964316 h 5838626"/>
              <a:gd name="connsiteX364" fmla="*/ 1549434 w 4749368"/>
              <a:gd name="connsiteY364" fmla="*/ 3876181 h 5838626"/>
              <a:gd name="connsiteX365" fmla="*/ 1512711 w 4749368"/>
              <a:gd name="connsiteY365" fmla="*/ 3839458 h 5838626"/>
              <a:gd name="connsiteX366" fmla="*/ 1520056 w 4749368"/>
              <a:gd name="connsiteY366" fmla="*/ 3732962 h 5838626"/>
              <a:gd name="connsiteX367" fmla="*/ 1520056 w 4749368"/>
              <a:gd name="connsiteY367" fmla="*/ 3685222 h 5838626"/>
              <a:gd name="connsiteX368" fmla="*/ 1520056 w 4749368"/>
              <a:gd name="connsiteY368" fmla="*/ 3626465 h 5838626"/>
              <a:gd name="connsiteX369" fmla="*/ 1516383 w 4749368"/>
              <a:gd name="connsiteY369" fmla="*/ 3560364 h 5838626"/>
              <a:gd name="connsiteX370" fmla="*/ 1501694 w 4749368"/>
              <a:gd name="connsiteY370" fmla="*/ 3450196 h 5838626"/>
              <a:gd name="connsiteX371" fmla="*/ 1497161 w 4749368"/>
              <a:gd name="connsiteY371" fmla="*/ 3434503 h 5838626"/>
              <a:gd name="connsiteX372" fmla="*/ 1497120 w 4749368"/>
              <a:gd name="connsiteY372" fmla="*/ 3434419 h 5838626"/>
              <a:gd name="connsiteX373" fmla="*/ 1479029 w 4749368"/>
              <a:gd name="connsiteY373" fmla="*/ 3432035 h 5838626"/>
              <a:gd name="connsiteX374" fmla="*/ 1439265 w 4749368"/>
              <a:gd name="connsiteY374" fmla="*/ 3417145 h 5838626"/>
              <a:gd name="connsiteX375" fmla="*/ 1384181 w 4749368"/>
              <a:gd name="connsiteY375" fmla="*/ 3417145 h 5838626"/>
              <a:gd name="connsiteX376" fmla="*/ 1332769 w 4749368"/>
              <a:gd name="connsiteY376" fmla="*/ 3446523 h 5838626"/>
              <a:gd name="connsiteX377" fmla="*/ 1226273 w 4749368"/>
              <a:gd name="connsiteY377" fmla="*/ 3468557 h 5838626"/>
              <a:gd name="connsiteX378" fmla="*/ 1149154 w 4749368"/>
              <a:gd name="connsiteY378" fmla="*/ 3472229 h 5838626"/>
              <a:gd name="connsiteX379" fmla="*/ 1064692 w 4749368"/>
              <a:gd name="connsiteY379" fmla="*/ 3490591 h 5838626"/>
              <a:gd name="connsiteX380" fmla="*/ 914128 w 4749368"/>
              <a:gd name="connsiteY380" fmla="*/ 3534658 h 5838626"/>
              <a:gd name="connsiteX381" fmla="*/ 726841 w 4749368"/>
              <a:gd name="connsiteY381" fmla="*/ 3597087 h 5838626"/>
              <a:gd name="connsiteX382" fmla="*/ 601983 w 4749368"/>
              <a:gd name="connsiteY382" fmla="*/ 3659516 h 5838626"/>
              <a:gd name="connsiteX383" fmla="*/ 491815 w 4749368"/>
              <a:gd name="connsiteY383" fmla="*/ 3718273 h 5838626"/>
              <a:gd name="connsiteX384" fmla="*/ 337579 w 4749368"/>
              <a:gd name="connsiteY384" fmla="*/ 3850475 h 5838626"/>
              <a:gd name="connsiteX385" fmla="*/ 249444 w 4749368"/>
              <a:gd name="connsiteY385" fmla="*/ 3883526 h 5838626"/>
              <a:gd name="connsiteX386" fmla="*/ 168653 w 4749368"/>
              <a:gd name="connsiteY386" fmla="*/ 3843131 h 5838626"/>
              <a:gd name="connsiteX387" fmla="*/ 14417 w 4749368"/>
              <a:gd name="connsiteY387" fmla="*/ 3743979 h 5838626"/>
              <a:gd name="connsiteX388" fmla="*/ 14417 w 4749368"/>
              <a:gd name="connsiteY388" fmla="*/ 3688894 h 5838626"/>
              <a:gd name="connsiteX389" fmla="*/ 14417 w 4749368"/>
              <a:gd name="connsiteY389" fmla="*/ 3604432 h 5838626"/>
              <a:gd name="connsiteX390" fmla="*/ 209048 w 4749368"/>
              <a:gd name="connsiteY390" fmla="*/ 3556692 h 5838626"/>
              <a:gd name="connsiteX391" fmla="*/ 275150 w 4749368"/>
              <a:gd name="connsiteY391" fmla="*/ 3549347 h 5838626"/>
              <a:gd name="connsiteX392" fmla="*/ 352268 w 4749368"/>
              <a:gd name="connsiteY392" fmla="*/ 3523641 h 5838626"/>
              <a:gd name="connsiteX393" fmla="*/ 488142 w 4749368"/>
              <a:gd name="connsiteY393" fmla="*/ 3512625 h 5838626"/>
              <a:gd name="connsiteX394" fmla="*/ 539554 w 4749368"/>
              <a:gd name="connsiteY394" fmla="*/ 3483246 h 5838626"/>
              <a:gd name="connsiteX395" fmla="*/ 657068 w 4749368"/>
              <a:gd name="connsiteY395" fmla="*/ 3483246 h 5838626"/>
              <a:gd name="connsiteX396" fmla="*/ 734186 w 4749368"/>
              <a:gd name="connsiteY396" fmla="*/ 3450196 h 5838626"/>
              <a:gd name="connsiteX397" fmla="*/ 785598 w 4749368"/>
              <a:gd name="connsiteY397" fmla="*/ 3442851 h 5838626"/>
              <a:gd name="connsiteX398" fmla="*/ 818648 w 4749368"/>
              <a:gd name="connsiteY398" fmla="*/ 3406128 h 5838626"/>
              <a:gd name="connsiteX399" fmla="*/ 895766 w 4749368"/>
              <a:gd name="connsiteY399" fmla="*/ 3384094 h 5838626"/>
              <a:gd name="connsiteX400" fmla="*/ 928817 w 4749368"/>
              <a:gd name="connsiteY400" fmla="*/ 3354716 h 5838626"/>
              <a:gd name="connsiteX401" fmla="*/ 947179 w 4749368"/>
              <a:gd name="connsiteY401" fmla="*/ 3314321 h 5838626"/>
              <a:gd name="connsiteX402" fmla="*/ 925145 w 4749368"/>
              <a:gd name="connsiteY402" fmla="*/ 3292287 h 5838626"/>
              <a:gd name="connsiteX403" fmla="*/ 961868 w 4749368"/>
              <a:gd name="connsiteY403" fmla="*/ 3233531 h 5838626"/>
              <a:gd name="connsiteX404" fmla="*/ 961868 w 4749368"/>
              <a:gd name="connsiteY404" fmla="*/ 3149068 h 5838626"/>
              <a:gd name="connsiteX405" fmla="*/ 958195 w 4749368"/>
              <a:gd name="connsiteY405" fmla="*/ 3090311 h 5838626"/>
              <a:gd name="connsiteX406" fmla="*/ 954523 w 4749368"/>
              <a:gd name="connsiteY406" fmla="*/ 3053588 h 5838626"/>
              <a:gd name="connsiteX407" fmla="*/ 928817 w 4749368"/>
              <a:gd name="connsiteY407" fmla="*/ 3035227 h 5838626"/>
              <a:gd name="connsiteX408" fmla="*/ 914128 w 4749368"/>
              <a:gd name="connsiteY408" fmla="*/ 2969126 h 5838626"/>
              <a:gd name="connsiteX409" fmla="*/ 892094 w 4749368"/>
              <a:gd name="connsiteY409" fmla="*/ 2917714 h 5838626"/>
              <a:gd name="connsiteX410" fmla="*/ 895766 w 4749368"/>
              <a:gd name="connsiteY410" fmla="*/ 2880991 h 5838626"/>
              <a:gd name="connsiteX411" fmla="*/ 965540 w 4749368"/>
              <a:gd name="connsiteY411" fmla="*/ 2855285 h 5838626"/>
              <a:gd name="connsiteX412" fmla="*/ 1002493 w 4749368"/>
              <a:gd name="connsiteY412" fmla="*/ 2852990 h 5838626"/>
              <a:gd name="connsiteX413" fmla="*/ 1042658 w 4749368"/>
              <a:gd name="connsiteY413" fmla="*/ 2855285 h 5838626"/>
              <a:gd name="connsiteX414" fmla="*/ 1138138 w 4749368"/>
              <a:gd name="connsiteY414" fmla="*/ 2866302 h 5838626"/>
              <a:gd name="connsiteX415" fmla="*/ 1182205 w 4749368"/>
              <a:gd name="connsiteY415" fmla="*/ 2895680 h 5838626"/>
              <a:gd name="connsiteX416" fmla="*/ 1229945 w 4749368"/>
              <a:gd name="connsiteY416" fmla="*/ 2958109 h 5838626"/>
              <a:gd name="connsiteX417" fmla="*/ 1255651 w 4749368"/>
              <a:gd name="connsiteY417" fmla="*/ 3027882 h 5838626"/>
              <a:gd name="connsiteX418" fmla="*/ 1288701 w 4749368"/>
              <a:gd name="connsiteY418" fmla="*/ 3075622 h 5838626"/>
              <a:gd name="connsiteX419" fmla="*/ 1299718 w 4749368"/>
              <a:gd name="connsiteY419" fmla="*/ 3174774 h 5838626"/>
              <a:gd name="connsiteX420" fmla="*/ 1303391 w 4749368"/>
              <a:gd name="connsiteY420" fmla="*/ 3218841 h 5838626"/>
              <a:gd name="connsiteX421" fmla="*/ 1351130 w 4749368"/>
              <a:gd name="connsiteY421" fmla="*/ 3251892 h 5838626"/>
              <a:gd name="connsiteX422" fmla="*/ 1380509 w 4749368"/>
              <a:gd name="connsiteY422" fmla="*/ 3277598 h 5838626"/>
              <a:gd name="connsiteX423" fmla="*/ 1487005 w 4749368"/>
              <a:gd name="connsiteY423" fmla="*/ 3259237 h 5838626"/>
              <a:gd name="connsiteX424" fmla="*/ 1517302 w 4749368"/>
              <a:gd name="connsiteY424" fmla="*/ 3257171 h 5838626"/>
              <a:gd name="connsiteX425" fmla="*/ 1519910 w 4749368"/>
              <a:gd name="connsiteY425" fmla="*/ 3256821 h 5838626"/>
              <a:gd name="connsiteX426" fmla="*/ 1523728 w 4749368"/>
              <a:gd name="connsiteY426" fmla="*/ 3218841 h 5838626"/>
              <a:gd name="connsiteX427" fmla="*/ 1498022 w 4749368"/>
              <a:gd name="connsiteY427" fmla="*/ 3138051 h 5838626"/>
              <a:gd name="connsiteX428" fmla="*/ 1468644 w 4749368"/>
              <a:gd name="connsiteY428" fmla="*/ 3119690 h 5838626"/>
              <a:gd name="connsiteX429" fmla="*/ 1487005 w 4749368"/>
              <a:gd name="connsiteY429" fmla="*/ 2947092 h 5838626"/>
              <a:gd name="connsiteX430" fmla="*/ 1505366 w 4749368"/>
              <a:gd name="connsiteY430" fmla="*/ 2888335 h 5838626"/>
              <a:gd name="connsiteX431" fmla="*/ 1516383 w 4749368"/>
              <a:gd name="connsiteY431" fmla="*/ 2690032 h 5838626"/>
              <a:gd name="connsiteX432" fmla="*/ 1479660 w 4749368"/>
              <a:gd name="connsiteY432" fmla="*/ 2634947 h 5838626"/>
              <a:gd name="connsiteX433" fmla="*/ 1464971 w 4749368"/>
              <a:gd name="connsiteY433" fmla="*/ 2576191 h 5838626"/>
              <a:gd name="connsiteX434" fmla="*/ 1472316 w 4749368"/>
              <a:gd name="connsiteY434" fmla="*/ 2333820 h 5838626"/>
              <a:gd name="connsiteX435" fmla="*/ 1461299 w 4749368"/>
              <a:gd name="connsiteY435" fmla="*/ 2267718 h 5838626"/>
              <a:gd name="connsiteX436" fmla="*/ 1387853 w 4749368"/>
              <a:gd name="connsiteY436" fmla="*/ 2194273 h 5838626"/>
              <a:gd name="connsiteX437" fmla="*/ 1387853 w 4749368"/>
              <a:gd name="connsiteY437" fmla="*/ 2164894 h 5838626"/>
              <a:gd name="connsiteX438" fmla="*/ 1428248 w 4749368"/>
              <a:gd name="connsiteY438" fmla="*/ 2139188 h 5838626"/>
              <a:gd name="connsiteX439" fmla="*/ 1442938 w 4749368"/>
              <a:gd name="connsiteY439" fmla="*/ 2109810 h 5838626"/>
              <a:gd name="connsiteX440" fmla="*/ 1527400 w 4749368"/>
              <a:gd name="connsiteY440" fmla="*/ 2095121 h 5838626"/>
              <a:gd name="connsiteX441" fmla="*/ 1567795 w 4749368"/>
              <a:gd name="connsiteY441" fmla="*/ 2054726 h 5838626"/>
              <a:gd name="connsiteX442" fmla="*/ 3584751 w 4749368"/>
              <a:gd name="connsiteY442" fmla="*/ 1569885 h 5838626"/>
              <a:gd name="connsiteX443" fmla="*/ 3547863 w 4749368"/>
              <a:gd name="connsiteY443" fmla="*/ 1581834 h 5838626"/>
              <a:gd name="connsiteX444" fmla="*/ 3555916 w 4749368"/>
              <a:gd name="connsiteY444" fmla="*/ 1631580 h 5838626"/>
              <a:gd name="connsiteX445" fmla="*/ 3553889 w 4749368"/>
              <a:gd name="connsiteY445" fmla="*/ 1642872 h 5838626"/>
              <a:gd name="connsiteX446" fmla="*/ 3570962 w 4749368"/>
              <a:gd name="connsiteY446" fmla="*/ 1689088 h 5838626"/>
              <a:gd name="connsiteX447" fmla="*/ 3629151 w 4749368"/>
              <a:gd name="connsiteY447" fmla="*/ 1711255 h 5838626"/>
              <a:gd name="connsiteX448" fmla="*/ 3629996 w 4749368"/>
              <a:gd name="connsiteY448" fmla="*/ 1658326 h 5838626"/>
              <a:gd name="connsiteX449" fmla="*/ 3631877 w 4749368"/>
              <a:gd name="connsiteY449" fmla="*/ 1642369 h 5838626"/>
              <a:gd name="connsiteX450" fmla="*/ 3629259 w 4749368"/>
              <a:gd name="connsiteY450" fmla="*/ 1618029 h 5838626"/>
              <a:gd name="connsiteX451" fmla="*/ 3625449 w 4749368"/>
              <a:gd name="connsiteY451" fmla="*/ 1576292 h 5838626"/>
              <a:gd name="connsiteX452" fmla="*/ 3584751 w 4749368"/>
              <a:gd name="connsiteY452" fmla="*/ 1569885 h 5838626"/>
              <a:gd name="connsiteX453" fmla="*/ 3593822 w 4749368"/>
              <a:gd name="connsiteY453" fmla="*/ 1201755 h 5838626"/>
              <a:gd name="connsiteX454" fmla="*/ 3562649 w 4749368"/>
              <a:gd name="connsiteY454" fmla="*/ 1206950 h 5838626"/>
              <a:gd name="connsiteX455" fmla="*/ 3582045 w 4749368"/>
              <a:gd name="connsiteY455" fmla="*/ 1306702 h 5838626"/>
              <a:gd name="connsiteX456" fmla="*/ 3629151 w 4749368"/>
              <a:gd name="connsiteY456" fmla="*/ 1323328 h 5838626"/>
              <a:gd name="connsiteX457" fmla="*/ 3623609 w 4749368"/>
              <a:gd name="connsiteY457" fmla="*/ 1218033 h 5838626"/>
              <a:gd name="connsiteX458" fmla="*/ 3593822 w 4749368"/>
              <a:gd name="connsiteY458" fmla="*/ 1201755 h 5838626"/>
              <a:gd name="connsiteX459" fmla="*/ 3573733 w 4749368"/>
              <a:gd name="connsiteY459" fmla="*/ 544702 h 5838626"/>
              <a:gd name="connsiteX460" fmla="*/ 3518315 w 4749368"/>
              <a:gd name="connsiteY460" fmla="*/ 553015 h 5838626"/>
              <a:gd name="connsiteX461" fmla="*/ 3471210 w 4749368"/>
              <a:gd name="connsiteY461" fmla="*/ 589037 h 5838626"/>
              <a:gd name="connsiteX462" fmla="*/ 3494720 w 4749368"/>
              <a:gd name="connsiteY462" fmla="*/ 619950 h 5838626"/>
              <a:gd name="connsiteX463" fmla="*/ 3496341 w 4749368"/>
              <a:gd name="connsiteY463" fmla="*/ 625129 h 5838626"/>
              <a:gd name="connsiteX464" fmla="*/ 3506192 w 4749368"/>
              <a:gd name="connsiteY464" fmla="*/ 618640 h 5838626"/>
              <a:gd name="connsiteX465" fmla="*/ 3520154 w 4749368"/>
              <a:gd name="connsiteY465" fmla="*/ 620329 h 5838626"/>
              <a:gd name="connsiteX466" fmla="*/ 3584448 w 4749368"/>
              <a:gd name="connsiteY466" fmla="*/ 608444 h 5838626"/>
              <a:gd name="connsiteX467" fmla="*/ 3595013 w 4749368"/>
              <a:gd name="connsiteY467" fmla="*/ 605121 h 5838626"/>
              <a:gd name="connsiteX468" fmla="*/ 3593021 w 4749368"/>
              <a:gd name="connsiteY468" fmla="*/ 601809 h 5838626"/>
              <a:gd name="connsiteX469" fmla="*/ 3598671 w 4749368"/>
              <a:gd name="connsiteY469" fmla="*/ 558557 h 5838626"/>
              <a:gd name="connsiteX470" fmla="*/ 3573733 w 4749368"/>
              <a:gd name="connsiteY470" fmla="*/ 544702 h 5838626"/>
              <a:gd name="connsiteX471" fmla="*/ 3448025 w 4749368"/>
              <a:gd name="connsiteY471" fmla="*/ 565 h 5838626"/>
              <a:gd name="connsiteX472" fmla="*/ 3476751 w 4749368"/>
              <a:gd name="connsiteY472" fmla="*/ 1604 h 5838626"/>
              <a:gd name="connsiteX473" fmla="*/ 3579275 w 4749368"/>
              <a:gd name="connsiteY473" fmla="*/ 62564 h 5838626"/>
              <a:gd name="connsiteX474" fmla="*/ 3687341 w 4749368"/>
              <a:gd name="connsiteY474" fmla="*/ 109670 h 5838626"/>
              <a:gd name="connsiteX475" fmla="*/ 3778781 w 4749368"/>
              <a:gd name="connsiteY475" fmla="*/ 167859 h 5838626"/>
              <a:gd name="connsiteX476" fmla="*/ 3834199 w 4749368"/>
              <a:gd name="connsiteY476" fmla="*/ 231590 h 5838626"/>
              <a:gd name="connsiteX477" fmla="*/ 3850824 w 4749368"/>
              <a:gd name="connsiteY477" fmla="*/ 356280 h 5838626"/>
              <a:gd name="connsiteX478" fmla="*/ 3784322 w 4749368"/>
              <a:gd name="connsiteY478" fmla="*/ 439408 h 5838626"/>
              <a:gd name="connsiteX479" fmla="*/ 3737217 w 4749368"/>
              <a:gd name="connsiteY479" fmla="*/ 475430 h 5838626"/>
              <a:gd name="connsiteX480" fmla="*/ 3762155 w 4749368"/>
              <a:gd name="connsiteY480" fmla="*/ 503139 h 5838626"/>
              <a:gd name="connsiteX481" fmla="*/ 3771507 w 4749368"/>
              <a:gd name="connsiteY481" fmla="*/ 519245 h 5838626"/>
              <a:gd name="connsiteX482" fmla="*/ 3771906 w 4749368"/>
              <a:gd name="connsiteY482" fmla="*/ 522057 h 5838626"/>
              <a:gd name="connsiteX483" fmla="*/ 3778845 w 4749368"/>
              <a:gd name="connsiteY483" fmla="*/ 518281 h 5838626"/>
              <a:gd name="connsiteX484" fmla="*/ 3849892 w 4749368"/>
              <a:gd name="connsiteY484" fmla="*/ 481783 h 5838626"/>
              <a:gd name="connsiteX485" fmla="*/ 3908081 w 4749368"/>
              <a:gd name="connsiteY485" fmla="*/ 462387 h 5838626"/>
              <a:gd name="connsiteX486" fmla="*/ 3977354 w 4749368"/>
              <a:gd name="connsiteY486" fmla="*/ 509492 h 5838626"/>
              <a:gd name="connsiteX487" fmla="*/ 4060481 w 4749368"/>
              <a:gd name="connsiteY487" fmla="*/ 570452 h 5838626"/>
              <a:gd name="connsiteX488" fmla="*/ 4107587 w 4749368"/>
              <a:gd name="connsiteY488" fmla="*/ 670205 h 5838626"/>
              <a:gd name="connsiteX489" fmla="*/ 4057710 w 4749368"/>
              <a:gd name="connsiteY489" fmla="*/ 747790 h 5838626"/>
              <a:gd name="connsiteX490" fmla="*/ 3933019 w 4749368"/>
              <a:gd name="connsiteY490" fmla="*/ 839230 h 5838626"/>
              <a:gd name="connsiteX491" fmla="*/ 3816641 w 4749368"/>
              <a:gd name="connsiteY491" fmla="*/ 916816 h 5838626"/>
              <a:gd name="connsiteX492" fmla="*/ 3808329 w 4749368"/>
              <a:gd name="connsiteY492" fmla="*/ 986089 h 5838626"/>
              <a:gd name="connsiteX493" fmla="*/ 3836038 w 4749368"/>
              <a:gd name="connsiteY493" fmla="*/ 1030423 h 5838626"/>
              <a:gd name="connsiteX494" fmla="*/ 3838809 w 4749368"/>
              <a:gd name="connsiteY494" fmla="*/ 1130176 h 5838626"/>
              <a:gd name="connsiteX495" fmla="*/ 3866518 w 4749368"/>
              <a:gd name="connsiteY495" fmla="*/ 1221616 h 5838626"/>
              <a:gd name="connsiteX496" fmla="*/ 3877601 w 4749368"/>
              <a:gd name="connsiteY496" fmla="*/ 1360161 h 5838626"/>
              <a:gd name="connsiteX497" fmla="*/ 3883143 w 4749368"/>
              <a:gd name="connsiteY497" fmla="*/ 1554125 h 5838626"/>
              <a:gd name="connsiteX498" fmla="*/ 3885222 w 4749368"/>
              <a:gd name="connsiteY498" fmla="*/ 1587268 h 5838626"/>
              <a:gd name="connsiteX499" fmla="*/ 3887277 w 4749368"/>
              <a:gd name="connsiteY499" fmla="*/ 1603260 h 5838626"/>
              <a:gd name="connsiteX500" fmla="*/ 3892388 w 4749368"/>
              <a:gd name="connsiteY500" fmla="*/ 1619815 h 5838626"/>
              <a:gd name="connsiteX501" fmla="*/ 3911784 w 4749368"/>
              <a:gd name="connsiteY501" fmla="*/ 1691859 h 5838626"/>
              <a:gd name="connsiteX502" fmla="*/ 3917326 w 4749368"/>
              <a:gd name="connsiteY502" fmla="*/ 1808237 h 5838626"/>
              <a:gd name="connsiteX503" fmla="*/ 3909013 w 4749368"/>
              <a:gd name="connsiteY503" fmla="*/ 1907990 h 5838626"/>
              <a:gd name="connsiteX504" fmla="*/ 3922868 w 4749368"/>
              <a:gd name="connsiteY504" fmla="*/ 1966179 h 5838626"/>
              <a:gd name="connsiteX505" fmla="*/ 3914555 w 4749368"/>
              <a:gd name="connsiteY505" fmla="*/ 2049306 h 5838626"/>
              <a:gd name="connsiteX506" fmla="*/ 3909013 w 4749368"/>
              <a:gd name="connsiteY506" fmla="*/ 2104724 h 5838626"/>
              <a:gd name="connsiteX507" fmla="*/ 3907709 w 4749368"/>
              <a:gd name="connsiteY507" fmla="*/ 2117688 h 5838626"/>
              <a:gd name="connsiteX508" fmla="*/ 4000452 w 4749368"/>
              <a:gd name="connsiteY508" fmla="*/ 2108274 h 5838626"/>
              <a:gd name="connsiteX509" fmla="*/ 4084359 w 4749368"/>
              <a:gd name="connsiteY509" fmla="*/ 2107776 h 5838626"/>
              <a:gd name="connsiteX510" fmla="*/ 4324649 w 4749368"/>
              <a:gd name="connsiteY510" fmla="*/ 2122129 h 5838626"/>
              <a:gd name="connsiteX511" fmla="*/ 4468736 w 4749368"/>
              <a:gd name="connsiteY511" fmla="*/ 2122129 h 5838626"/>
              <a:gd name="connsiteX512" fmla="*/ 4604510 w 4749368"/>
              <a:gd name="connsiteY512" fmla="*/ 2210798 h 5838626"/>
              <a:gd name="connsiteX513" fmla="*/ 4690409 w 4749368"/>
              <a:gd name="connsiteY513" fmla="*/ 2341031 h 5838626"/>
              <a:gd name="connsiteX514" fmla="*/ 4734743 w 4749368"/>
              <a:gd name="connsiteY514" fmla="*/ 2440783 h 5838626"/>
              <a:gd name="connsiteX515" fmla="*/ 4748598 w 4749368"/>
              <a:gd name="connsiteY515" fmla="*/ 2534994 h 5838626"/>
              <a:gd name="connsiteX516" fmla="*/ 4715347 w 4749368"/>
              <a:gd name="connsiteY516" fmla="*/ 2626434 h 5838626"/>
              <a:gd name="connsiteX517" fmla="*/ 4651616 w 4749368"/>
              <a:gd name="connsiteY517" fmla="*/ 2695707 h 5838626"/>
              <a:gd name="connsiteX518" fmla="*/ 4540780 w 4749368"/>
              <a:gd name="connsiteY518" fmla="*/ 2781605 h 5838626"/>
              <a:gd name="connsiteX519" fmla="*/ 4421630 w 4749368"/>
              <a:gd name="connsiteY519" fmla="*/ 2856420 h 5838626"/>
              <a:gd name="connsiteX520" fmla="*/ 4274772 w 4749368"/>
              <a:gd name="connsiteY520" fmla="*/ 2889671 h 5838626"/>
              <a:gd name="connsiteX521" fmla="*/ 4058641 w 4749368"/>
              <a:gd name="connsiteY521" fmla="*/ 2895213 h 5838626"/>
              <a:gd name="connsiteX522" fmla="*/ 3914554 w 4749368"/>
              <a:gd name="connsiteY522" fmla="*/ 2803773 h 5838626"/>
              <a:gd name="connsiteX523" fmla="*/ 3895158 w 4749368"/>
              <a:gd name="connsiteY523" fmla="*/ 2764980 h 5838626"/>
              <a:gd name="connsiteX524" fmla="*/ 3879662 w 4749368"/>
              <a:gd name="connsiteY524" fmla="*/ 2760168 h 5838626"/>
              <a:gd name="connsiteX525" fmla="*/ 3872990 w 4749368"/>
              <a:gd name="connsiteY525" fmla="*/ 2767751 h 5838626"/>
              <a:gd name="connsiteX526" fmla="*/ 3767696 w 4749368"/>
              <a:gd name="connsiteY526" fmla="*/ 2812085 h 5838626"/>
              <a:gd name="connsiteX527" fmla="*/ 3676256 w 4749368"/>
              <a:gd name="connsiteY527" fmla="*/ 2784376 h 5838626"/>
              <a:gd name="connsiteX528" fmla="*/ 3598670 w 4749368"/>
              <a:gd name="connsiteY528" fmla="*/ 2806543 h 5838626"/>
              <a:gd name="connsiteX529" fmla="*/ 3468438 w 4749368"/>
              <a:gd name="connsiteY529" fmla="*/ 2812085 h 5838626"/>
              <a:gd name="connsiteX530" fmla="*/ 3399165 w 4749368"/>
              <a:gd name="connsiteY530" fmla="*/ 2864733 h 5838626"/>
              <a:gd name="connsiteX531" fmla="*/ 3313267 w 4749368"/>
              <a:gd name="connsiteY531" fmla="*/ 2873045 h 5838626"/>
              <a:gd name="connsiteX532" fmla="*/ 3219056 w 4749368"/>
              <a:gd name="connsiteY532" fmla="*/ 2795460 h 5838626"/>
              <a:gd name="connsiteX533" fmla="*/ 3152554 w 4749368"/>
              <a:gd name="connsiteY533" fmla="*/ 2684623 h 5838626"/>
              <a:gd name="connsiteX534" fmla="*/ 3122074 w 4749368"/>
              <a:gd name="connsiteY534" fmla="*/ 2576558 h 5838626"/>
              <a:gd name="connsiteX535" fmla="*/ 3086052 w 4749368"/>
              <a:gd name="connsiteY535" fmla="*/ 2507285 h 5838626"/>
              <a:gd name="connsiteX536" fmla="*/ 3158096 w 4749368"/>
              <a:gd name="connsiteY536" fmla="*/ 2493431 h 5838626"/>
              <a:gd name="connsiteX537" fmla="*/ 3169180 w 4749368"/>
              <a:gd name="connsiteY537" fmla="*/ 2457409 h 5838626"/>
              <a:gd name="connsiteX538" fmla="*/ 3213514 w 4749368"/>
              <a:gd name="connsiteY538" fmla="*/ 2457409 h 5838626"/>
              <a:gd name="connsiteX539" fmla="*/ 3255078 w 4749368"/>
              <a:gd name="connsiteY539" fmla="*/ 2476805 h 5838626"/>
              <a:gd name="connsiteX540" fmla="*/ 3260620 w 4749368"/>
              <a:gd name="connsiteY540" fmla="*/ 2501743 h 5838626"/>
              <a:gd name="connsiteX541" fmla="*/ 3329892 w 4749368"/>
              <a:gd name="connsiteY541" fmla="*/ 2504514 h 5838626"/>
              <a:gd name="connsiteX542" fmla="*/ 3415790 w 4749368"/>
              <a:gd name="connsiteY542" fmla="*/ 2476805 h 5838626"/>
              <a:gd name="connsiteX543" fmla="*/ 3604212 w 4749368"/>
              <a:gd name="connsiteY543" fmla="*/ 2421387 h 5838626"/>
              <a:gd name="connsiteX544" fmla="*/ 3620482 w 4749368"/>
              <a:gd name="connsiteY544" fmla="*/ 2403905 h 5838626"/>
              <a:gd name="connsiteX545" fmla="*/ 3598671 w 4749368"/>
              <a:gd name="connsiteY545" fmla="*/ 2403982 h 5838626"/>
              <a:gd name="connsiteX546" fmla="*/ 3512773 w 4749368"/>
              <a:gd name="connsiteY546" fmla="*/ 2351335 h 5838626"/>
              <a:gd name="connsiteX547" fmla="*/ 3465149 w 4749368"/>
              <a:gd name="connsiteY547" fmla="*/ 2339905 h 5838626"/>
              <a:gd name="connsiteX548" fmla="*/ 3439828 w 4749368"/>
              <a:gd name="connsiteY548" fmla="*/ 2334953 h 5838626"/>
              <a:gd name="connsiteX549" fmla="*/ 3430122 w 4749368"/>
              <a:gd name="connsiteY549" fmla="*/ 2337437 h 5838626"/>
              <a:gd name="connsiteX550" fmla="*/ 3368685 w 4749368"/>
              <a:gd name="connsiteY550" fmla="*/ 2352114 h 5838626"/>
              <a:gd name="connsiteX551" fmla="*/ 3205201 w 4749368"/>
              <a:gd name="connsiteY551" fmla="*/ 2379823 h 5838626"/>
              <a:gd name="connsiteX552" fmla="*/ 3061114 w 4749368"/>
              <a:gd name="connsiteY552" fmla="*/ 2446325 h 5838626"/>
              <a:gd name="connsiteX553" fmla="*/ 2897630 w 4749368"/>
              <a:gd name="connsiteY553" fmla="*/ 2537765 h 5838626"/>
              <a:gd name="connsiteX554" fmla="*/ 2922569 w 4749368"/>
              <a:gd name="connsiteY554" fmla="*/ 2626434 h 5838626"/>
              <a:gd name="connsiteX555" fmla="*/ 3002925 w 4749368"/>
              <a:gd name="connsiteY555" fmla="*/ 2776063 h 5838626"/>
              <a:gd name="connsiteX556" fmla="*/ 3036176 w 4749368"/>
              <a:gd name="connsiteY556" fmla="*/ 2856420 h 5838626"/>
              <a:gd name="connsiteX557" fmla="*/ 3038947 w 4749368"/>
              <a:gd name="connsiteY557" fmla="*/ 2906296 h 5838626"/>
              <a:gd name="connsiteX558" fmla="*/ 2986300 w 4749368"/>
              <a:gd name="connsiteY558" fmla="*/ 2931234 h 5838626"/>
              <a:gd name="connsiteX559" fmla="*/ 2911485 w 4749368"/>
              <a:gd name="connsiteY559" fmla="*/ 2906296 h 5838626"/>
              <a:gd name="connsiteX560" fmla="*/ 2800649 w 4749368"/>
              <a:gd name="connsiteY560" fmla="*/ 2745583 h 5838626"/>
              <a:gd name="connsiteX561" fmla="*/ 2714750 w 4749368"/>
              <a:gd name="connsiteY561" fmla="*/ 2587642 h 5838626"/>
              <a:gd name="connsiteX562" fmla="*/ 2675958 w 4749368"/>
              <a:gd name="connsiteY562" fmla="*/ 2501743 h 5838626"/>
              <a:gd name="connsiteX563" fmla="*/ 2662103 w 4749368"/>
              <a:gd name="connsiteY563" fmla="*/ 2390907 h 5838626"/>
              <a:gd name="connsiteX564" fmla="*/ 2703667 w 4749368"/>
              <a:gd name="connsiteY564" fmla="*/ 2335489 h 5838626"/>
              <a:gd name="connsiteX565" fmla="*/ 2720292 w 4749368"/>
              <a:gd name="connsiteY565" fmla="*/ 2282842 h 5838626"/>
              <a:gd name="connsiteX566" fmla="*/ 2800649 w 4749368"/>
              <a:gd name="connsiteY566" fmla="*/ 2332718 h 5838626"/>
              <a:gd name="connsiteX567" fmla="*/ 2833900 w 4749368"/>
              <a:gd name="connsiteY567" fmla="*/ 2363198 h 5838626"/>
              <a:gd name="connsiteX568" fmla="*/ 2847754 w 4749368"/>
              <a:gd name="connsiteY568" fmla="*/ 2415845 h 5838626"/>
              <a:gd name="connsiteX569" fmla="*/ 2872692 w 4749368"/>
              <a:gd name="connsiteY569" fmla="*/ 2451867 h 5838626"/>
              <a:gd name="connsiteX570" fmla="*/ 3033405 w 4749368"/>
              <a:gd name="connsiteY570" fmla="*/ 2371511 h 5838626"/>
              <a:gd name="connsiteX571" fmla="*/ 3188576 w 4749368"/>
              <a:gd name="connsiteY571" fmla="*/ 2313322 h 5838626"/>
              <a:gd name="connsiteX572" fmla="*/ 3249190 w 4749368"/>
              <a:gd name="connsiteY572" fmla="*/ 2297736 h 5838626"/>
              <a:gd name="connsiteX573" fmla="*/ 3283191 w 4749368"/>
              <a:gd name="connsiteY573" fmla="*/ 2289596 h 5838626"/>
              <a:gd name="connsiteX574" fmla="*/ 3266162 w 4749368"/>
              <a:gd name="connsiteY574" fmla="*/ 2282062 h 5838626"/>
              <a:gd name="connsiteX575" fmla="*/ 3263391 w 4749368"/>
              <a:gd name="connsiteY575" fmla="*/ 2240499 h 5838626"/>
              <a:gd name="connsiteX576" fmla="*/ 3177493 w 4749368"/>
              <a:gd name="connsiteY576" fmla="*/ 2237728 h 5838626"/>
              <a:gd name="connsiteX577" fmla="*/ 3033406 w 4749368"/>
              <a:gd name="connsiteY577" fmla="*/ 2268208 h 5838626"/>
              <a:gd name="connsiteX578" fmla="*/ 3000155 w 4749368"/>
              <a:gd name="connsiteY578" fmla="*/ 2257124 h 5838626"/>
              <a:gd name="connsiteX579" fmla="*/ 3033406 w 4749368"/>
              <a:gd name="connsiteY579" fmla="*/ 2196164 h 5838626"/>
              <a:gd name="connsiteX580" fmla="*/ 3166410 w 4749368"/>
              <a:gd name="connsiteY580" fmla="*/ 2179539 h 5838626"/>
              <a:gd name="connsiteX581" fmla="*/ 3219057 w 4749368"/>
              <a:gd name="connsiteY581" fmla="*/ 2168455 h 5838626"/>
              <a:gd name="connsiteX582" fmla="*/ 3260621 w 4749368"/>
              <a:gd name="connsiteY582" fmla="*/ 2137975 h 5838626"/>
              <a:gd name="connsiteX583" fmla="*/ 3274475 w 4749368"/>
              <a:gd name="connsiteY583" fmla="*/ 2038222 h 5838626"/>
              <a:gd name="connsiteX584" fmla="*/ 3299413 w 4749368"/>
              <a:gd name="connsiteY584" fmla="*/ 1991117 h 5838626"/>
              <a:gd name="connsiteX585" fmla="*/ 3346519 w 4749368"/>
              <a:gd name="connsiteY585" fmla="*/ 1919073 h 5838626"/>
              <a:gd name="connsiteX586" fmla="*/ 3338206 w 4749368"/>
              <a:gd name="connsiteY586" fmla="*/ 1802695 h 5838626"/>
              <a:gd name="connsiteX587" fmla="*/ 3352061 w 4749368"/>
              <a:gd name="connsiteY587" fmla="*/ 1650295 h 5838626"/>
              <a:gd name="connsiteX588" fmla="*/ 3349485 w 4749368"/>
              <a:gd name="connsiteY588" fmla="*/ 1617109 h 5838626"/>
              <a:gd name="connsiteX589" fmla="*/ 3347837 w 4749368"/>
              <a:gd name="connsiteY589" fmla="*/ 1608652 h 5838626"/>
              <a:gd name="connsiteX590" fmla="*/ 3342816 w 4749368"/>
              <a:gd name="connsiteY590" fmla="*/ 1604001 h 5838626"/>
              <a:gd name="connsiteX591" fmla="*/ 3337274 w 4749368"/>
              <a:gd name="connsiteY591" fmla="*/ 1440518 h 5838626"/>
              <a:gd name="connsiteX592" fmla="*/ 3370525 w 4749368"/>
              <a:gd name="connsiteY592" fmla="*/ 1307514 h 5838626"/>
              <a:gd name="connsiteX593" fmla="*/ 3340045 w 4749368"/>
              <a:gd name="connsiteY593" fmla="*/ 1174510 h 5838626"/>
              <a:gd name="connsiteX594" fmla="*/ 3331732 w 4749368"/>
              <a:gd name="connsiteY594" fmla="*/ 1096925 h 5838626"/>
              <a:gd name="connsiteX595" fmla="*/ 3193187 w 4749368"/>
              <a:gd name="connsiteY595" fmla="*/ 1094154 h 5838626"/>
              <a:gd name="connsiteX596" fmla="*/ 2918867 w 4749368"/>
              <a:gd name="connsiteY596" fmla="*/ 1130176 h 5838626"/>
              <a:gd name="connsiteX597" fmla="*/ 2780321 w 4749368"/>
              <a:gd name="connsiteY597" fmla="*/ 1016569 h 5838626"/>
              <a:gd name="connsiteX598" fmla="*/ 2752612 w 4749368"/>
              <a:gd name="connsiteY598" fmla="*/ 961150 h 5838626"/>
              <a:gd name="connsiteX599" fmla="*/ 2760925 w 4749368"/>
              <a:gd name="connsiteY599" fmla="*/ 902961 h 5838626"/>
              <a:gd name="connsiteX600" fmla="*/ 2816343 w 4749368"/>
              <a:gd name="connsiteY600" fmla="*/ 905732 h 5838626"/>
              <a:gd name="connsiteX601" fmla="*/ 2860678 w 4749368"/>
              <a:gd name="connsiteY601" fmla="*/ 944525 h 5838626"/>
              <a:gd name="connsiteX602" fmla="*/ 2927179 w 4749368"/>
              <a:gd name="connsiteY602" fmla="*/ 952838 h 5838626"/>
              <a:gd name="connsiteX603" fmla="*/ 3010307 w 4749368"/>
              <a:gd name="connsiteY603" fmla="*/ 911274 h 5838626"/>
              <a:gd name="connsiteX604" fmla="*/ 3079579 w 4749368"/>
              <a:gd name="connsiteY604" fmla="*/ 905732 h 5838626"/>
              <a:gd name="connsiteX605" fmla="*/ 3171019 w 4749368"/>
              <a:gd name="connsiteY605" fmla="*/ 861398 h 5838626"/>
              <a:gd name="connsiteX606" fmla="*/ 3295710 w 4749368"/>
              <a:gd name="connsiteY606" fmla="*/ 817063 h 5838626"/>
              <a:gd name="connsiteX607" fmla="*/ 3378838 w 4749368"/>
              <a:gd name="connsiteY607" fmla="*/ 720081 h 5838626"/>
              <a:gd name="connsiteX608" fmla="*/ 3389189 w 4749368"/>
              <a:gd name="connsiteY608" fmla="*/ 710831 h 5838626"/>
              <a:gd name="connsiteX609" fmla="*/ 3385311 w 4749368"/>
              <a:gd name="connsiteY609" fmla="*/ 708186 h 5838626"/>
              <a:gd name="connsiteX610" fmla="*/ 3365915 w 4749368"/>
              <a:gd name="connsiteY610" fmla="*/ 575182 h 5838626"/>
              <a:gd name="connsiteX611" fmla="*/ 3332664 w 4749368"/>
              <a:gd name="connsiteY611" fmla="*/ 456033 h 5838626"/>
              <a:gd name="connsiteX612" fmla="*/ 3230141 w 4749368"/>
              <a:gd name="connsiteY612" fmla="*/ 267611 h 5838626"/>
              <a:gd name="connsiteX613" fmla="*/ 3144242 w 4749368"/>
              <a:gd name="connsiteY613" fmla="*/ 131837 h 5838626"/>
              <a:gd name="connsiteX614" fmla="*/ 3105450 w 4749368"/>
              <a:gd name="connsiteY614" fmla="*/ 48710 h 5838626"/>
              <a:gd name="connsiteX615" fmla="*/ 3216286 w 4749368"/>
              <a:gd name="connsiteY615" fmla="*/ 23771 h 5838626"/>
              <a:gd name="connsiteX616" fmla="*/ 3354831 w 4749368"/>
              <a:gd name="connsiteY616" fmla="*/ 18230 h 5838626"/>
              <a:gd name="connsiteX617" fmla="*/ 3448025 w 4749368"/>
              <a:gd name="connsiteY617" fmla="*/ 565 h 58386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Lst>
            <a:rect l="l" t="t" r="r" b="b"/>
            <a:pathLst>
              <a:path w="4749368" h="5838626">
                <a:moveTo>
                  <a:pt x="2026832" y="3343699"/>
                </a:moveTo>
                <a:cubicBezTo>
                  <a:pt x="2011225" y="3344158"/>
                  <a:pt x="2005601" y="3350126"/>
                  <a:pt x="1981301" y="3359278"/>
                </a:cubicBezTo>
                <a:lnTo>
                  <a:pt x="1973289" y="3361847"/>
                </a:lnTo>
                <a:lnTo>
                  <a:pt x="1971747" y="3369405"/>
                </a:lnTo>
                <a:cubicBezTo>
                  <a:pt x="1968075" y="3402456"/>
                  <a:pt x="1981540" y="3408577"/>
                  <a:pt x="1982764" y="3428162"/>
                </a:cubicBezTo>
                <a:cubicBezTo>
                  <a:pt x="1983988" y="3447747"/>
                  <a:pt x="1984600" y="3458764"/>
                  <a:pt x="1979092" y="3486918"/>
                </a:cubicBezTo>
                <a:cubicBezTo>
                  <a:pt x="1973584" y="3515072"/>
                  <a:pt x="1945429" y="3561588"/>
                  <a:pt x="1949713" y="3597087"/>
                </a:cubicBezTo>
                <a:cubicBezTo>
                  <a:pt x="1952926" y="3623711"/>
                  <a:pt x="1974731" y="3626236"/>
                  <a:pt x="1991113" y="3657336"/>
                </a:cubicBezTo>
                <a:lnTo>
                  <a:pt x="1992504" y="3661663"/>
                </a:lnTo>
                <a:lnTo>
                  <a:pt x="2008470" y="3626465"/>
                </a:lnTo>
                <a:cubicBezTo>
                  <a:pt x="2034788" y="3575665"/>
                  <a:pt x="2088037" y="3502832"/>
                  <a:pt x="2103950" y="3464885"/>
                </a:cubicBezTo>
                <a:cubicBezTo>
                  <a:pt x="2119863" y="3426938"/>
                  <a:pt x="2108846" y="3415309"/>
                  <a:pt x="2103950" y="3398784"/>
                </a:cubicBezTo>
                <a:cubicBezTo>
                  <a:pt x="2099054" y="3382259"/>
                  <a:pt x="2087424" y="3374914"/>
                  <a:pt x="2074571" y="3365733"/>
                </a:cubicBezTo>
                <a:cubicBezTo>
                  <a:pt x="2061718" y="3356552"/>
                  <a:pt x="2047642" y="3343087"/>
                  <a:pt x="2026832" y="3343699"/>
                </a:cubicBezTo>
                <a:close/>
                <a:moveTo>
                  <a:pt x="3836449" y="3027696"/>
                </a:moveTo>
                <a:cubicBezTo>
                  <a:pt x="3856365" y="3026714"/>
                  <a:pt x="3877378" y="3028215"/>
                  <a:pt x="3895158" y="3033757"/>
                </a:cubicBezTo>
                <a:cubicBezTo>
                  <a:pt x="3930718" y="3044841"/>
                  <a:pt x="3960736" y="3078554"/>
                  <a:pt x="3997681" y="3103030"/>
                </a:cubicBezTo>
                <a:cubicBezTo>
                  <a:pt x="4034626" y="3127506"/>
                  <a:pt x="4093739" y="3157986"/>
                  <a:pt x="4116830" y="3180615"/>
                </a:cubicBezTo>
                <a:cubicBezTo>
                  <a:pt x="4139921" y="3203244"/>
                  <a:pt x="4144540" y="3218946"/>
                  <a:pt x="4136227" y="3238804"/>
                </a:cubicBezTo>
                <a:cubicBezTo>
                  <a:pt x="4127914" y="3258662"/>
                  <a:pt x="4084041" y="3278520"/>
                  <a:pt x="4066954" y="3299764"/>
                </a:cubicBezTo>
                <a:cubicBezTo>
                  <a:pt x="4049867" y="3321008"/>
                  <a:pt x="4037398" y="3350564"/>
                  <a:pt x="4033703" y="3366266"/>
                </a:cubicBezTo>
                <a:cubicBezTo>
                  <a:pt x="4030009" y="3381968"/>
                  <a:pt x="4033703" y="3388895"/>
                  <a:pt x="4044787" y="3393975"/>
                </a:cubicBezTo>
                <a:cubicBezTo>
                  <a:pt x="4055871" y="3399055"/>
                  <a:pt x="4084965" y="3402288"/>
                  <a:pt x="4100205" y="3396746"/>
                </a:cubicBezTo>
                <a:cubicBezTo>
                  <a:pt x="4115445" y="3391204"/>
                  <a:pt x="4120063" y="3372270"/>
                  <a:pt x="4136227" y="3360724"/>
                </a:cubicBezTo>
                <a:cubicBezTo>
                  <a:pt x="4152391" y="3349178"/>
                  <a:pt x="4177791" y="3333938"/>
                  <a:pt x="4197187" y="3327473"/>
                </a:cubicBezTo>
                <a:cubicBezTo>
                  <a:pt x="4216583" y="3321008"/>
                  <a:pt x="4229052" y="3315005"/>
                  <a:pt x="4252605" y="3321932"/>
                </a:cubicBezTo>
                <a:cubicBezTo>
                  <a:pt x="4276158" y="3328859"/>
                  <a:pt x="4318645" y="3350564"/>
                  <a:pt x="4338503" y="3369037"/>
                </a:cubicBezTo>
                <a:cubicBezTo>
                  <a:pt x="4358361" y="3387510"/>
                  <a:pt x="4377296" y="3411524"/>
                  <a:pt x="4371754" y="3432768"/>
                </a:cubicBezTo>
                <a:cubicBezTo>
                  <a:pt x="4366212" y="3454012"/>
                  <a:pt x="4336194" y="3475717"/>
                  <a:pt x="4305252" y="3496499"/>
                </a:cubicBezTo>
                <a:cubicBezTo>
                  <a:pt x="4274310" y="3517281"/>
                  <a:pt x="4225357" y="3535754"/>
                  <a:pt x="4186103" y="3557459"/>
                </a:cubicBezTo>
                <a:cubicBezTo>
                  <a:pt x="4146849" y="3579164"/>
                  <a:pt x="4102052" y="3602717"/>
                  <a:pt x="4069725" y="3626732"/>
                </a:cubicBezTo>
                <a:cubicBezTo>
                  <a:pt x="4037398" y="3650746"/>
                  <a:pt x="4005533" y="3678917"/>
                  <a:pt x="3992140" y="3701546"/>
                </a:cubicBezTo>
                <a:cubicBezTo>
                  <a:pt x="3978747" y="3724175"/>
                  <a:pt x="3981518" y="3745881"/>
                  <a:pt x="3989369" y="3762506"/>
                </a:cubicBezTo>
                <a:cubicBezTo>
                  <a:pt x="3997220" y="3779131"/>
                  <a:pt x="4016616" y="3793910"/>
                  <a:pt x="4039245" y="3801299"/>
                </a:cubicBezTo>
                <a:cubicBezTo>
                  <a:pt x="4061874" y="3808688"/>
                  <a:pt x="4088659" y="3811459"/>
                  <a:pt x="4125143" y="3806841"/>
                </a:cubicBezTo>
                <a:cubicBezTo>
                  <a:pt x="4161627" y="3802223"/>
                  <a:pt x="4219354" y="3780979"/>
                  <a:pt x="4258147" y="3773590"/>
                </a:cubicBezTo>
                <a:cubicBezTo>
                  <a:pt x="4296940" y="3766201"/>
                  <a:pt x="4333886" y="3768510"/>
                  <a:pt x="4357900" y="3762506"/>
                </a:cubicBezTo>
                <a:cubicBezTo>
                  <a:pt x="4381914" y="3756502"/>
                  <a:pt x="4380991" y="3740339"/>
                  <a:pt x="4402234" y="3737568"/>
                </a:cubicBezTo>
                <a:cubicBezTo>
                  <a:pt x="4423477" y="3734797"/>
                  <a:pt x="4455343" y="3750961"/>
                  <a:pt x="4485361" y="3745881"/>
                </a:cubicBezTo>
                <a:cubicBezTo>
                  <a:pt x="4515379" y="3740801"/>
                  <a:pt x="4553248" y="3705241"/>
                  <a:pt x="4582343" y="3707088"/>
                </a:cubicBezTo>
                <a:cubicBezTo>
                  <a:pt x="4611438" y="3708935"/>
                  <a:pt x="4633605" y="3730640"/>
                  <a:pt x="4659929" y="3756964"/>
                </a:cubicBezTo>
                <a:cubicBezTo>
                  <a:pt x="4686253" y="3783288"/>
                  <a:pt x="4740285" y="3838706"/>
                  <a:pt x="4740285" y="3865030"/>
                </a:cubicBezTo>
                <a:cubicBezTo>
                  <a:pt x="4740285" y="3891354"/>
                  <a:pt x="4697798" y="3904746"/>
                  <a:pt x="4659929" y="3914906"/>
                </a:cubicBezTo>
                <a:cubicBezTo>
                  <a:pt x="4622060" y="3925066"/>
                  <a:pt x="4573106" y="3925990"/>
                  <a:pt x="4513070" y="3925990"/>
                </a:cubicBezTo>
                <a:cubicBezTo>
                  <a:pt x="4453034" y="3925990"/>
                  <a:pt x="4348663" y="3914444"/>
                  <a:pt x="4299710" y="3914906"/>
                </a:cubicBezTo>
                <a:cubicBezTo>
                  <a:pt x="4250757" y="3915368"/>
                  <a:pt x="4219354" y="3928761"/>
                  <a:pt x="4219354" y="3928761"/>
                </a:cubicBezTo>
                <a:cubicBezTo>
                  <a:pt x="4190721" y="3933841"/>
                  <a:pt x="4159318" y="3934764"/>
                  <a:pt x="4127914" y="3945386"/>
                </a:cubicBezTo>
                <a:cubicBezTo>
                  <a:pt x="4096510" y="3956008"/>
                  <a:pt x="4051714" y="3973557"/>
                  <a:pt x="4030932" y="3992492"/>
                </a:cubicBezTo>
                <a:cubicBezTo>
                  <a:pt x="4010150" y="4011427"/>
                  <a:pt x="4012921" y="4022971"/>
                  <a:pt x="4003223" y="4058993"/>
                </a:cubicBezTo>
                <a:cubicBezTo>
                  <a:pt x="3993525" y="4095015"/>
                  <a:pt x="3970896" y="4177680"/>
                  <a:pt x="3972743" y="4208622"/>
                </a:cubicBezTo>
                <a:cubicBezTo>
                  <a:pt x="3974590" y="4239564"/>
                  <a:pt x="3999991" y="4241411"/>
                  <a:pt x="4014307" y="4244644"/>
                </a:cubicBezTo>
                <a:cubicBezTo>
                  <a:pt x="4028623" y="4247877"/>
                  <a:pt x="4053099" y="4243259"/>
                  <a:pt x="4058641" y="4228019"/>
                </a:cubicBezTo>
                <a:cubicBezTo>
                  <a:pt x="4064183" y="4212779"/>
                  <a:pt x="4047096" y="4177218"/>
                  <a:pt x="4047558" y="4153204"/>
                </a:cubicBezTo>
                <a:cubicBezTo>
                  <a:pt x="4048020" y="4129190"/>
                  <a:pt x="4053561" y="4098248"/>
                  <a:pt x="4061412" y="4083932"/>
                </a:cubicBezTo>
                <a:cubicBezTo>
                  <a:pt x="4069263" y="4069616"/>
                  <a:pt x="4087736" y="4077004"/>
                  <a:pt x="4094663" y="4067306"/>
                </a:cubicBezTo>
                <a:cubicBezTo>
                  <a:pt x="4101590" y="4057608"/>
                  <a:pt x="4087274" y="4034055"/>
                  <a:pt x="4102976" y="4025742"/>
                </a:cubicBezTo>
                <a:cubicBezTo>
                  <a:pt x="4118678" y="4017429"/>
                  <a:pt x="4158856" y="4021125"/>
                  <a:pt x="4188874" y="4017430"/>
                </a:cubicBezTo>
                <a:cubicBezTo>
                  <a:pt x="4218892" y="4013735"/>
                  <a:pt x="4261841" y="3996186"/>
                  <a:pt x="4283085" y="4003575"/>
                </a:cubicBezTo>
                <a:cubicBezTo>
                  <a:pt x="4304329" y="4010964"/>
                  <a:pt x="4309871" y="4043753"/>
                  <a:pt x="4316336" y="4061764"/>
                </a:cubicBezTo>
                <a:cubicBezTo>
                  <a:pt x="4322801" y="4079775"/>
                  <a:pt x="4314951" y="4094554"/>
                  <a:pt x="4321878" y="4111641"/>
                </a:cubicBezTo>
                <a:cubicBezTo>
                  <a:pt x="4328805" y="4128728"/>
                  <a:pt x="4353282" y="4141197"/>
                  <a:pt x="4357900" y="4164288"/>
                </a:cubicBezTo>
                <a:cubicBezTo>
                  <a:pt x="4362518" y="4187379"/>
                  <a:pt x="4369445" y="4223401"/>
                  <a:pt x="4349587" y="4250186"/>
                </a:cubicBezTo>
                <a:cubicBezTo>
                  <a:pt x="4329729" y="4276971"/>
                  <a:pt x="4277081" y="4292212"/>
                  <a:pt x="4238750" y="4325001"/>
                </a:cubicBezTo>
                <a:cubicBezTo>
                  <a:pt x="4200419" y="4357790"/>
                  <a:pt x="4161626" y="4395659"/>
                  <a:pt x="4119601" y="4446921"/>
                </a:cubicBezTo>
                <a:cubicBezTo>
                  <a:pt x="4077576" y="4498183"/>
                  <a:pt x="4029547" y="4574844"/>
                  <a:pt x="3986598" y="4632571"/>
                </a:cubicBezTo>
                <a:cubicBezTo>
                  <a:pt x="3943649" y="4690298"/>
                  <a:pt x="3906242" y="4754030"/>
                  <a:pt x="3861907" y="4793284"/>
                </a:cubicBezTo>
                <a:lnTo>
                  <a:pt x="3856313" y="4797324"/>
                </a:lnTo>
                <a:lnTo>
                  <a:pt x="3834025" y="4829220"/>
                </a:lnTo>
                <a:cubicBezTo>
                  <a:pt x="3804758" y="4869225"/>
                  <a:pt x="3765619" y="4918322"/>
                  <a:pt x="3739987" y="4948455"/>
                </a:cubicBezTo>
                <a:cubicBezTo>
                  <a:pt x="3705812" y="4988633"/>
                  <a:pt x="3691496" y="4995099"/>
                  <a:pt x="3654089" y="5034353"/>
                </a:cubicBezTo>
                <a:cubicBezTo>
                  <a:pt x="3616682" y="5073607"/>
                  <a:pt x="3558492" y="5147498"/>
                  <a:pt x="3515543" y="5183982"/>
                </a:cubicBezTo>
                <a:cubicBezTo>
                  <a:pt x="3472594" y="5220466"/>
                  <a:pt x="3441190" y="5225546"/>
                  <a:pt x="3396394" y="5253255"/>
                </a:cubicBezTo>
                <a:cubicBezTo>
                  <a:pt x="3351598" y="5280964"/>
                  <a:pt x="3288790" y="5323913"/>
                  <a:pt x="3246765" y="5350237"/>
                </a:cubicBezTo>
                <a:cubicBezTo>
                  <a:pt x="3204740" y="5376561"/>
                  <a:pt x="3183957" y="5393186"/>
                  <a:pt x="3144241" y="5411197"/>
                </a:cubicBezTo>
                <a:cubicBezTo>
                  <a:pt x="3104525" y="5429208"/>
                  <a:pt x="3047260" y="5442138"/>
                  <a:pt x="3008467" y="5458302"/>
                </a:cubicBezTo>
                <a:cubicBezTo>
                  <a:pt x="2969674" y="5474466"/>
                  <a:pt x="2943350" y="5502175"/>
                  <a:pt x="2911485" y="5508179"/>
                </a:cubicBezTo>
                <a:cubicBezTo>
                  <a:pt x="2879619" y="5514183"/>
                  <a:pt x="2827896" y="5506793"/>
                  <a:pt x="2817274" y="5494324"/>
                </a:cubicBezTo>
                <a:cubicBezTo>
                  <a:pt x="2806652" y="5481855"/>
                  <a:pt x="2826510" y="5451837"/>
                  <a:pt x="2847754" y="5433364"/>
                </a:cubicBezTo>
                <a:cubicBezTo>
                  <a:pt x="2868998" y="5414891"/>
                  <a:pt x="2911485" y="5409350"/>
                  <a:pt x="2944736" y="5383488"/>
                </a:cubicBezTo>
                <a:cubicBezTo>
                  <a:pt x="2977987" y="5357626"/>
                  <a:pt x="3014933" y="5305440"/>
                  <a:pt x="3047260" y="5278193"/>
                </a:cubicBezTo>
                <a:cubicBezTo>
                  <a:pt x="3079587" y="5250946"/>
                  <a:pt x="3138700" y="5220004"/>
                  <a:pt x="3138700" y="5220004"/>
                </a:cubicBezTo>
                <a:cubicBezTo>
                  <a:pt x="3172874" y="5197837"/>
                  <a:pt x="3218594" y="5165972"/>
                  <a:pt x="3252307" y="5145190"/>
                </a:cubicBezTo>
                <a:cubicBezTo>
                  <a:pt x="3286020" y="5124408"/>
                  <a:pt x="3311420" y="5121637"/>
                  <a:pt x="3340976" y="5095313"/>
                </a:cubicBezTo>
                <a:cubicBezTo>
                  <a:pt x="3370532" y="5068989"/>
                  <a:pt x="3397780" y="5014495"/>
                  <a:pt x="3429645" y="4987248"/>
                </a:cubicBezTo>
                <a:cubicBezTo>
                  <a:pt x="3461510" y="4960001"/>
                  <a:pt x="3510926" y="4951226"/>
                  <a:pt x="3532169" y="4931830"/>
                </a:cubicBezTo>
                <a:cubicBezTo>
                  <a:pt x="3553412" y="4912434"/>
                  <a:pt x="3544638" y="4890728"/>
                  <a:pt x="3557107" y="4870870"/>
                </a:cubicBezTo>
                <a:cubicBezTo>
                  <a:pt x="3569576" y="4851012"/>
                  <a:pt x="3588511" y="4836696"/>
                  <a:pt x="3606983" y="4812681"/>
                </a:cubicBezTo>
                <a:cubicBezTo>
                  <a:pt x="3625456" y="4788666"/>
                  <a:pt x="3650855" y="4757262"/>
                  <a:pt x="3667942" y="4726782"/>
                </a:cubicBezTo>
                <a:lnTo>
                  <a:pt x="3673448" y="4708475"/>
                </a:lnTo>
                <a:cubicBezTo>
                  <a:pt x="3673439" y="4702751"/>
                  <a:pt x="3673429" y="4697026"/>
                  <a:pt x="3673420" y="4691302"/>
                </a:cubicBezTo>
                <a:cubicBezTo>
                  <a:pt x="3676083" y="4646686"/>
                  <a:pt x="3684915" y="4594471"/>
                  <a:pt x="3681798" y="4563299"/>
                </a:cubicBezTo>
                <a:cubicBezTo>
                  <a:pt x="3677642" y="4521736"/>
                  <a:pt x="3669791" y="4496797"/>
                  <a:pt x="3648547" y="4482942"/>
                </a:cubicBezTo>
                <a:cubicBezTo>
                  <a:pt x="3627303" y="4469088"/>
                  <a:pt x="3591281" y="4471397"/>
                  <a:pt x="3554336" y="4480172"/>
                </a:cubicBezTo>
                <a:cubicBezTo>
                  <a:pt x="3517391" y="4488947"/>
                  <a:pt x="3465205" y="4524968"/>
                  <a:pt x="3426874" y="4535590"/>
                </a:cubicBezTo>
                <a:cubicBezTo>
                  <a:pt x="3388543" y="4546212"/>
                  <a:pt x="3352059" y="4536975"/>
                  <a:pt x="3324350" y="4543902"/>
                </a:cubicBezTo>
                <a:cubicBezTo>
                  <a:pt x="3296641" y="4550829"/>
                  <a:pt x="3260620" y="4577153"/>
                  <a:pt x="3260620" y="4577153"/>
                </a:cubicBezTo>
                <a:cubicBezTo>
                  <a:pt x="3235682" y="4590084"/>
                  <a:pt x="3201968" y="4624259"/>
                  <a:pt x="3174721" y="4621488"/>
                </a:cubicBezTo>
                <a:cubicBezTo>
                  <a:pt x="3147474" y="4618717"/>
                  <a:pt x="3104063" y="4576692"/>
                  <a:pt x="3097136" y="4560528"/>
                </a:cubicBezTo>
                <a:cubicBezTo>
                  <a:pt x="3090209" y="4544364"/>
                  <a:pt x="3110991" y="4540208"/>
                  <a:pt x="3133158" y="4524506"/>
                </a:cubicBezTo>
                <a:cubicBezTo>
                  <a:pt x="3155325" y="4508804"/>
                  <a:pt x="3198737" y="4481095"/>
                  <a:pt x="3230140" y="4466317"/>
                </a:cubicBezTo>
                <a:cubicBezTo>
                  <a:pt x="3261543" y="4451539"/>
                  <a:pt x="3294795" y="4448768"/>
                  <a:pt x="3321580" y="4435837"/>
                </a:cubicBezTo>
                <a:cubicBezTo>
                  <a:pt x="3348365" y="4422906"/>
                  <a:pt x="3368685" y="4400739"/>
                  <a:pt x="3390852" y="4388732"/>
                </a:cubicBezTo>
                <a:cubicBezTo>
                  <a:pt x="3413019" y="4376725"/>
                  <a:pt x="3432878" y="4375800"/>
                  <a:pt x="3454583" y="4363793"/>
                </a:cubicBezTo>
                <a:cubicBezTo>
                  <a:pt x="3476288" y="4351786"/>
                  <a:pt x="3499380" y="4323153"/>
                  <a:pt x="3521085" y="4316688"/>
                </a:cubicBezTo>
                <a:cubicBezTo>
                  <a:pt x="3542790" y="4310223"/>
                  <a:pt x="3563111" y="4314841"/>
                  <a:pt x="3584816" y="4325001"/>
                </a:cubicBezTo>
                <a:cubicBezTo>
                  <a:pt x="3606521" y="4335161"/>
                  <a:pt x="3635154" y="4363332"/>
                  <a:pt x="3651318" y="4377648"/>
                </a:cubicBezTo>
                <a:cubicBezTo>
                  <a:pt x="3667482" y="4391964"/>
                  <a:pt x="3668867" y="4404895"/>
                  <a:pt x="3681798" y="4410899"/>
                </a:cubicBezTo>
                <a:cubicBezTo>
                  <a:pt x="3694729" y="4416903"/>
                  <a:pt x="3724285" y="4422906"/>
                  <a:pt x="3728903" y="4413670"/>
                </a:cubicBezTo>
                <a:cubicBezTo>
                  <a:pt x="3733521" y="4404434"/>
                  <a:pt x="3713201" y="4373954"/>
                  <a:pt x="3709507" y="4355481"/>
                </a:cubicBezTo>
                <a:cubicBezTo>
                  <a:pt x="3705813" y="4337008"/>
                  <a:pt x="3709969" y="4320844"/>
                  <a:pt x="3706736" y="4302833"/>
                </a:cubicBezTo>
                <a:cubicBezTo>
                  <a:pt x="3703503" y="4284822"/>
                  <a:pt x="3690573" y="4266810"/>
                  <a:pt x="3690111" y="4247414"/>
                </a:cubicBezTo>
                <a:cubicBezTo>
                  <a:pt x="3689649" y="4228018"/>
                  <a:pt x="3703043" y="4206313"/>
                  <a:pt x="3703966" y="4186455"/>
                </a:cubicBezTo>
                <a:cubicBezTo>
                  <a:pt x="3704889" y="4166597"/>
                  <a:pt x="3706736" y="4140735"/>
                  <a:pt x="3695652" y="4128266"/>
                </a:cubicBezTo>
                <a:cubicBezTo>
                  <a:pt x="3684568" y="4115797"/>
                  <a:pt x="3658707" y="4113026"/>
                  <a:pt x="3637463" y="4111641"/>
                </a:cubicBezTo>
                <a:cubicBezTo>
                  <a:pt x="3616219" y="4110256"/>
                  <a:pt x="3605135" y="4117644"/>
                  <a:pt x="3568190" y="4119953"/>
                </a:cubicBezTo>
                <a:cubicBezTo>
                  <a:pt x="3531245" y="4122262"/>
                  <a:pt x="3462433" y="4113488"/>
                  <a:pt x="3415790" y="4125495"/>
                </a:cubicBezTo>
                <a:cubicBezTo>
                  <a:pt x="3369147" y="4137502"/>
                  <a:pt x="3326198" y="4173986"/>
                  <a:pt x="3288329" y="4191997"/>
                </a:cubicBezTo>
                <a:cubicBezTo>
                  <a:pt x="3250460" y="4210008"/>
                  <a:pt x="3224598" y="4216474"/>
                  <a:pt x="3188576" y="4233561"/>
                </a:cubicBezTo>
                <a:cubicBezTo>
                  <a:pt x="3152554" y="4250648"/>
                  <a:pt x="3107758" y="4275587"/>
                  <a:pt x="3072198" y="4294521"/>
                </a:cubicBezTo>
                <a:cubicBezTo>
                  <a:pt x="3036638" y="4313455"/>
                  <a:pt x="3003849" y="4333313"/>
                  <a:pt x="2975216" y="4347168"/>
                </a:cubicBezTo>
                <a:cubicBezTo>
                  <a:pt x="2946583" y="4361022"/>
                  <a:pt x="2917950" y="4370259"/>
                  <a:pt x="2900401" y="4377648"/>
                </a:cubicBezTo>
                <a:cubicBezTo>
                  <a:pt x="2882852" y="4385037"/>
                  <a:pt x="2878695" y="4382728"/>
                  <a:pt x="2869921" y="4391502"/>
                </a:cubicBezTo>
                <a:cubicBezTo>
                  <a:pt x="2861147" y="4400276"/>
                  <a:pt x="2859761" y="4424291"/>
                  <a:pt x="2847754" y="4430295"/>
                </a:cubicBezTo>
                <a:cubicBezTo>
                  <a:pt x="2835747" y="4436299"/>
                  <a:pt x="2795568" y="4420597"/>
                  <a:pt x="2775710" y="4410899"/>
                </a:cubicBezTo>
                <a:cubicBezTo>
                  <a:pt x="2755852" y="4401201"/>
                  <a:pt x="2748925" y="4389655"/>
                  <a:pt x="2728605" y="4372106"/>
                </a:cubicBezTo>
                <a:cubicBezTo>
                  <a:pt x="2708285" y="4354557"/>
                  <a:pt x="2664874" y="4329157"/>
                  <a:pt x="2653790" y="4305604"/>
                </a:cubicBezTo>
                <a:cubicBezTo>
                  <a:pt x="2642706" y="4282051"/>
                  <a:pt x="2652866" y="4249724"/>
                  <a:pt x="2662103" y="4230790"/>
                </a:cubicBezTo>
                <a:cubicBezTo>
                  <a:pt x="2671339" y="4211855"/>
                  <a:pt x="2675496" y="4200310"/>
                  <a:pt x="2709209" y="4191997"/>
                </a:cubicBezTo>
                <a:cubicBezTo>
                  <a:pt x="2742922" y="4183684"/>
                  <a:pt x="2830667" y="4182760"/>
                  <a:pt x="2864380" y="4180913"/>
                </a:cubicBezTo>
                <a:cubicBezTo>
                  <a:pt x="2898093" y="4179066"/>
                  <a:pt x="2898554" y="4184146"/>
                  <a:pt x="2911485" y="4180913"/>
                </a:cubicBezTo>
                <a:cubicBezTo>
                  <a:pt x="2924416" y="4177680"/>
                  <a:pt x="2924878" y="4167982"/>
                  <a:pt x="2941965" y="4161517"/>
                </a:cubicBezTo>
                <a:cubicBezTo>
                  <a:pt x="2959052" y="4155052"/>
                  <a:pt x="3002002" y="4149048"/>
                  <a:pt x="3014009" y="4142121"/>
                </a:cubicBezTo>
                <a:cubicBezTo>
                  <a:pt x="3026016" y="4135194"/>
                  <a:pt x="3010776" y="4133346"/>
                  <a:pt x="3014009" y="4119953"/>
                </a:cubicBezTo>
                <a:cubicBezTo>
                  <a:pt x="3017242" y="4106560"/>
                  <a:pt x="3025554" y="4076080"/>
                  <a:pt x="3033405" y="4061764"/>
                </a:cubicBezTo>
                <a:cubicBezTo>
                  <a:pt x="3041256" y="4047448"/>
                  <a:pt x="3044950" y="4039597"/>
                  <a:pt x="3061114" y="4034055"/>
                </a:cubicBezTo>
                <a:cubicBezTo>
                  <a:pt x="3077278" y="4028513"/>
                  <a:pt x="3130387" y="4028513"/>
                  <a:pt x="3130387" y="4028513"/>
                </a:cubicBezTo>
                <a:cubicBezTo>
                  <a:pt x="3147936" y="4027128"/>
                  <a:pt x="3153016" y="4031745"/>
                  <a:pt x="3166409" y="4025742"/>
                </a:cubicBezTo>
                <a:cubicBezTo>
                  <a:pt x="3179802" y="4019739"/>
                  <a:pt x="3193194" y="3999881"/>
                  <a:pt x="3210743" y="3992492"/>
                </a:cubicBezTo>
                <a:cubicBezTo>
                  <a:pt x="3228292" y="3985103"/>
                  <a:pt x="3254616" y="3990644"/>
                  <a:pt x="3271703" y="3981408"/>
                </a:cubicBezTo>
                <a:cubicBezTo>
                  <a:pt x="3288790" y="3972172"/>
                  <a:pt x="3313267" y="3937073"/>
                  <a:pt x="3313267" y="3937073"/>
                </a:cubicBezTo>
                <a:cubicBezTo>
                  <a:pt x="3326198" y="3923218"/>
                  <a:pt x="3340053" y="3912597"/>
                  <a:pt x="3349289" y="3898281"/>
                </a:cubicBezTo>
                <a:cubicBezTo>
                  <a:pt x="3358525" y="3883965"/>
                  <a:pt x="3369609" y="3869186"/>
                  <a:pt x="3368685" y="3851175"/>
                </a:cubicBezTo>
                <a:cubicBezTo>
                  <a:pt x="3367761" y="3833164"/>
                  <a:pt x="3346980" y="3818386"/>
                  <a:pt x="3343747" y="3790215"/>
                </a:cubicBezTo>
                <a:cubicBezTo>
                  <a:pt x="3340514" y="3762044"/>
                  <a:pt x="3349289" y="3708935"/>
                  <a:pt x="3349289" y="3682150"/>
                </a:cubicBezTo>
                <a:cubicBezTo>
                  <a:pt x="3349289" y="3655365"/>
                  <a:pt x="3348365" y="3643357"/>
                  <a:pt x="3343747" y="3629502"/>
                </a:cubicBezTo>
                <a:cubicBezTo>
                  <a:pt x="3339129" y="3615647"/>
                  <a:pt x="3329893" y="3614262"/>
                  <a:pt x="3321580" y="3599022"/>
                </a:cubicBezTo>
                <a:cubicBezTo>
                  <a:pt x="3313267" y="3583782"/>
                  <a:pt x="3294794" y="3550069"/>
                  <a:pt x="3293870" y="3538062"/>
                </a:cubicBezTo>
                <a:cubicBezTo>
                  <a:pt x="3292946" y="3526055"/>
                  <a:pt x="3302645" y="3529288"/>
                  <a:pt x="3316038" y="3526979"/>
                </a:cubicBezTo>
                <a:cubicBezTo>
                  <a:pt x="3329431" y="3524670"/>
                  <a:pt x="3359911" y="3530673"/>
                  <a:pt x="3374227" y="3524208"/>
                </a:cubicBezTo>
                <a:cubicBezTo>
                  <a:pt x="3388543" y="3517742"/>
                  <a:pt x="3389467" y="3495113"/>
                  <a:pt x="3401936" y="3488186"/>
                </a:cubicBezTo>
                <a:cubicBezTo>
                  <a:pt x="3414405" y="3481259"/>
                  <a:pt x="3428721" y="3477564"/>
                  <a:pt x="3449041" y="3482644"/>
                </a:cubicBezTo>
                <a:cubicBezTo>
                  <a:pt x="3469361" y="3487724"/>
                  <a:pt x="3500765" y="3503888"/>
                  <a:pt x="3523856" y="3518666"/>
                </a:cubicBezTo>
                <a:cubicBezTo>
                  <a:pt x="3546947" y="3533444"/>
                  <a:pt x="3569576" y="3557459"/>
                  <a:pt x="3587587" y="3571313"/>
                </a:cubicBezTo>
                <a:cubicBezTo>
                  <a:pt x="3605598" y="3585167"/>
                  <a:pt x="3618990" y="3591171"/>
                  <a:pt x="3631921" y="3601793"/>
                </a:cubicBezTo>
                <a:cubicBezTo>
                  <a:pt x="3644852" y="3612415"/>
                  <a:pt x="3657783" y="3645666"/>
                  <a:pt x="3665172" y="3635044"/>
                </a:cubicBezTo>
                <a:cubicBezTo>
                  <a:pt x="3672561" y="3624422"/>
                  <a:pt x="3675332" y="3571313"/>
                  <a:pt x="3676256" y="3538062"/>
                </a:cubicBezTo>
                <a:cubicBezTo>
                  <a:pt x="3677180" y="3504811"/>
                  <a:pt x="3671638" y="3457706"/>
                  <a:pt x="3670714" y="3435539"/>
                </a:cubicBezTo>
                <a:cubicBezTo>
                  <a:pt x="3669790" y="3413372"/>
                  <a:pt x="3672099" y="3426303"/>
                  <a:pt x="3670714" y="3405059"/>
                </a:cubicBezTo>
                <a:cubicBezTo>
                  <a:pt x="3669329" y="3383815"/>
                  <a:pt x="3663786" y="3339481"/>
                  <a:pt x="3662401" y="3308077"/>
                </a:cubicBezTo>
                <a:cubicBezTo>
                  <a:pt x="3661016" y="3276673"/>
                  <a:pt x="3666095" y="3243884"/>
                  <a:pt x="3662401" y="3216637"/>
                </a:cubicBezTo>
                <a:cubicBezTo>
                  <a:pt x="3658707" y="3189390"/>
                  <a:pt x="3637925" y="3163066"/>
                  <a:pt x="3640234" y="3144593"/>
                </a:cubicBezTo>
                <a:cubicBezTo>
                  <a:pt x="3642543" y="3126120"/>
                  <a:pt x="3660554" y="3115499"/>
                  <a:pt x="3676256" y="3105801"/>
                </a:cubicBezTo>
                <a:cubicBezTo>
                  <a:pt x="3691958" y="3096103"/>
                  <a:pt x="3716434" y="3097949"/>
                  <a:pt x="3734445" y="3086404"/>
                </a:cubicBezTo>
                <a:cubicBezTo>
                  <a:pt x="3752456" y="3074859"/>
                  <a:pt x="3757536" y="3045302"/>
                  <a:pt x="3784321" y="3036528"/>
                </a:cubicBezTo>
                <a:cubicBezTo>
                  <a:pt x="3797714" y="3032141"/>
                  <a:pt x="3816533" y="3028677"/>
                  <a:pt x="3836449" y="3027696"/>
                </a:cubicBezTo>
                <a:close/>
                <a:moveTo>
                  <a:pt x="3579274" y="2543307"/>
                </a:moveTo>
                <a:cubicBezTo>
                  <a:pt x="3579274" y="2543307"/>
                  <a:pt x="3570038" y="2551158"/>
                  <a:pt x="3551565" y="2557162"/>
                </a:cubicBezTo>
                <a:cubicBezTo>
                  <a:pt x="3533092" y="2563166"/>
                  <a:pt x="3484140" y="2575173"/>
                  <a:pt x="3468438" y="2579329"/>
                </a:cubicBezTo>
                <a:cubicBezTo>
                  <a:pt x="3452736" y="2583485"/>
                  <a:pt x="3461049" y="2581176"/>
                  <a:pt x="3457354" y="2582100"/>
                </a:cubicBezTo>
                <a:cubicBezTo>
                  <a:pt x="3416059" y="2586230"/>
                  <a:pt x="3442164" y="2580298"/>
                  <a:pt x="3418561" y="2590413"/>
                </a:cubicBezTo>
                <a:cubicBezTo>
                  <a:pt x="3413396" y="2592626"/>
                  <a:pt x="3405487" y="2593399"/>
                  <a:pt x="3401936" y="2598725"/>
                </a:cubicBezTo>
                <a:cubicBezTo>
                  <a:pt x="3399823" y="2601894"/>
                  <a:pt x="3400089" y="2606114"/>
                  <a:pt x="3399165" y="2609809"/>
                </a:cubicBezTo>
                <a:cubicBezTo>
                  <a:pt x="3397318" y="2618584"/>
                  <a:pt x="3391314" y="2644446"/>
                  <a:pt x="3390852" y="2651373"/>
                </a:cubicBezTo>
                <a:cubicBezTo>
                  <a:pt x="3396394" y="2652297"/>
                  <a:pt x="3384142" y="2657498"/>
                  <a:pt x="3396394" y="2651373"/>
                </a:cubicBezTo>
                <a:cubicBezTo>
                  <a:pt x="3419485" y="2650449"/>
                  <a:pt x="3442609" y="2650139"/>
                  <a:pt x="3465667" y="2648602"/>
                </a:cubicBezTo>
                <a:cubicBezTo>
                  <a:pt x="3470366" y="2648289"/>
                  <a:pt x="3475217" y="2647744"/>
                  <a:pt x="3479521" y="2645831"/>
                </a:cubicBezTo>
                <a:cubicBezTo>
                  <a:pt x="3483741" y="2643955"/>
                  <a:pt x="3486910" y="2640289"/>
                  <a:pt x="3490605" y="2637518"/>
                </a:cubicBezTo>
                <a:cubicBezTo>
                  <a:pt x="3497761" y="2635729"/>
                  <a:pt x="3512793" y="2632272"/>
                  <a:pt x="3518314" y="2629205"/>
                </a:cubicBezTo>
                <a:cubicBezTo>
                  <a:pt x="3521739" y="2627302"/>
                  <a:pt x="3523856" y="2623664"/>
                  <a:pt x="3526627" y="2620893"/>
                </a:cubicBezTo>
                <a:cubicBezTo>
                  <a:pt x="3579413" y="2617960"/>
                  <a:pt x="3560708" y="2623387"/>
                  <a:pt x="3584816" y="2615351"/>
                </a:cubicBezTo>
                <a:cubicBezTo>
                  <a:pt x="3590358" y="2613504"/>
                  <a:pt x="3596103" y="2612182"/>
                  <a:pt x="3601441" y="2609809"/>
                </a:cubicBezTo>
                <a:cubicBezTo>
                  <a:pt x="3620146" y="2601495"/>
                  <a:pt x="3600285" y="2607962"/>
                  <a:pt x="3615296" y="2595954"/>
                </a:cubicBezTo>
                <a:cubicBezTo>
                  <a:pt x="3617577" y="2594129"/>
                  <a:pt x="3620924" y="2594334"/>
                  <a:pt x="3623609" y="2593183"/>
                </a:cubicBezTo>
                <a:cubicBezTo>
                  <a:pt x="3627405" y="2591556"/>
                  <a:pt x="3630998" y="2589489"/>
                  <a:pt x="3634692" y="2587642"/>
                </a:cubicBezTo>
                <a:cubicBezTo>
                  <a:pt x="3635632" y="2587524"/>
                  <a:pt x="3659257" y="2586043"/>
                  <a:pt x="3665172" y="2582100"/>
                </a:cubicBezTo>
                <a:cubicBezTo>
                  <a:pt x="3668433" y="2579926"/>
                  <a:pt x="3670296" y="2576065"/>
                  <a:pt x="3673485" y="2573787"/>
                </a:cubicBezTo>
                <a:cubicBezTo>
                  <a:pt x="3691382" y="2561003"/>
                  <a:pt x="3679187" y="2576319"/>
                  <a:pt x="3690110" y="2559933"/>
                </a:cubicBezTo>
                <a:cubicBezTo>
                  <a:pt x="3688263" y="2557162"/>
                  <a:pt x="3687127" y="2553752"/>
                  <a:pt x="3684569" y="2551620"/>
                </a:cubicBezTo>
                <a:cubicBezTo>
                  <a:pt x="3681396" y="2548975"/>
                  <a:pt x="3677603" y="2546403"/>
                  <a:pt x="3673485" y="2546078"/>
                </a:cubicBezTo>
                <a:cubicBezTo>
                  <a:pt x="3642165" y="2543605"/>
                  <a:pt x="3610678" y="2544231"/>
                  <a:pt x="3579274" y="2543307"/>
                </a:cubicBezTo>
                <a:close/>
                <a:moveTo>
                  <a:pt x="3733919" y="2251374"/>
                </a:moveTo>
                <a:lnTo>
                  <a:pt x="3728903" y="2252362"/>
                </a:lnTo>
                <a:cubicBezTo>
                  <a:pt x="3692882" y="2260329"/>
                  <a:pt x="3686993" y="2265698"/>
                  <a:pt x="3660973" y="2274898"/>
                </a:cubicBezTo>
                <a:lnTo>
                  <a:pt x="3627046" y="2285407"/>
                </a:lnTo>
                <a:lnTo>
                  <a:pt x="3629151" y="2309771"/>
                </a:lnTo>
                <a:cubicBezTo>
                  <a:pt x="3631345" y="2317737"/>
                  <a:pt x="3635876" y="2325588"/>
                  <a:pt x="3641360" y="2333129"/>
                </a:cubicBezTo>
                <a:lnTo>
                  <a:pt x="3644178" y="2336508"/>
                </a:lnTo>
                <a:lnTo>
                  <a:pt x="3648959" y="2334385"/>
                </a:lnTo>
                <a:cubicBezTo>
                  <a:pt x="3656687" y="2335316"/>
                  <a:pt x="3663442" y="2347612"/>
                  <a:pt x="3687340" y="2343802"/>
                </a:cubicBezTo>
                <a:cubicBezTo>
                  <a:pt x="3695307" y="2342532"/>
                  <a:pt x="3706130" y="2339530"/>
                  <a:pt x="3718426" y="2335771"/>
                </a:cubicBezTo>
                <a:lnTo>
                  <a:pt x="3742951" y="2328044"/>
                </a:lnTo>
                <a:lnTo>
                  <a:pt x="3731675" y="2309771"/>
                </a:lnTo>
                <a:cubicBezTo>
                  <a:pt x="3727057" y="2297764"/>
                  <a:pt x="3728212" y="2286103"/>
                  <a:pt x="3730636" y="2273230"/>
                </a:cubicBezTo>
                <a:close/>
                <a:moveTo>
                  <a:pt x="4199958" y="2216340"/>
                </a:moveTo>
                <a:lnTo>
                  <a:pt x="3997681" y="2219111"/>
                </a:lnTo>
                <a:cubicBezTo>
                  <a:pt x="3950114" y="2220035"/>
                  <a:pt x="3959350" y="2216340"/>
                  <a:pt x="3914554" y="2221882"/>
                </a:cubicBezTo>
                <a:lnTo>
                  <a:pt x="3898138" y="2224119"/>
                </a:lnTo>
                <a:cubicBezTo>
                  <a:pt x="3898069" y="2224961"/>
                  <a:pt x="3897999" y="2225802"/>
                  <a:pt x="3897930" y="2226644"/>
                </a:cubicBezTo>
                <a:cubicBezTo>
                  <a:pt x="3895621" y="2267284"/>
                  <a:pt x="3912708" y="2324088"/>
                  <a:pt x="3895159" y="2348564"/>
                </a:cubicBezTo>
                <a:lnTo>
                  <a:pt x="3891223" y="2351605"/>
                </a:lnTo>
                <a:lnTo>
                  <a:pt x="3895158" y="2354885"/>
                </a:lnTo>
                <a:cubicBezTo>
                  <a:pt x="3934874" y="2381209"/>
                  <a:pt x="4041554" y="2431548"/>
                  <a:pt x="4069725" y="2465722"/>
                </a:cubicBezTo>
                <a:cubicBezTo>
                  <a:pt x="4097896" y="2499896"/>
                  <a:pt x="4080347" y="2532224"/>
                  <a:pt x="4064183" y="2559933"/>
                </a:cubicBezTo>
                <a:cubicBezTo>
                  <a:pt x="4048019" y="2587642"/>
                  <a:pt x="4004608" y="2597340"/>
                  <a:pt x="3972743" y="2631976"/>
                </a:cubicBezTo>
                <a:cubicBezTo>
                  <a:pt x="3964777" y="2640635"/>
                  <a:pt x="3956695" y="2651574"/>
                  <a:pt x="3948520" y="2663582"/>
                </a:cubicBezTo>
                <a:lnTo>
                  <a:pt x="3944071" y="2670405"/>
                </a:lnTo>
                <a:lnTo>
                  <a:pt x="3946875" y="2671332"/>
                </a:lnTo>
                <a:cubicBezTo>
                  <a:pt x="3964951" y="2684277"/>
                  <a:pt x="3981403" y="2713718"/>
                  <a:pt x="3992140" y="2723416"/>
                </a:cubicBezTo>
                <a:cubicBezTo>
                  <a:pt x="4006456" y="2736347"/>
                  <a:pt x="3989369" y="2746507"/>
                  <a:pt x="4014307" y="2742813"/>
                </a:cubicBezTo>
                <a:cubicBezTo>
                  <a:pt x="4039245" y="2739118"/>
                  <a:pt x="4099744" y="2718336"/>
                  <a:pt x="4141769" y="2701249"/>
                </a:cubicBezTo>
                <a:cubicBezTo>
                  <a:pt x="4183794" y="2684162"/>
                  <a:pt x="4223973" y="2664304"/>
                  <a:pt x="4266460" y="2640289"/>
                </a:cubicBezTo>
                <a:cubicBezTo>
                  <a:pt x="4308947" y="2616274"/>
                  <a:pt x="4361132" y="2585333"/>
                  <a:pt x="4396692" y="2557162"/>
                </a:cubicBezTo>
                <a:cubicBezTo>
                  <a:pt x="4432252" y="2528991"/>
                  <a:pt x="4463194" y="2508670"/>
                  <a:pt x="4479820" y="2471263"/>
                </a:cubicBezTo>
                <a:cubicBezTo>
                  <a:pt x="4496446" y="2433856"/>
                  <a:pt x="4503372" y="2368278"/>
                  <a:pt x="4496445" y="2332718"/>
                </a:cubicBezTo>
                <a:cubicBezTo>
                  <a:pt x="4489518" y="2297158"/>
                  <a:pt x="4466889" y="2271757"/>
                  <a:pt x="4438256" y="2257903"/>
                </a:cubicBezTo>
                <a:cubicBezTo>
                  <a:pt x="4409623" y="2244048"/>
                  <a:pt x="4356053" y="2255133"/>
                  <a:pt x="4324649" y="2249591"/>
                </a:cubicBezTo>
                <a:cubicBezTo>
                  <a:pt x="4293245" y="2244049"/>
                  <a:pt x="4270616" y="2230195"/>
                  <a:pt x="4249834" y="2224653"/>
                </a:cubicBezTo>
                <a:cubicBezTo>
                  <a:pt x="4229052" y="2219111"/>
                  <a:pt x="4199958" y="2216340"/>
                  <a:pt x="4199958" y="2216340"/>
                </a:cubicBezTo>
                <a:close/>
                <a:moveTo>
                  <a:pt x="3684916" y="2094333"/>
                </a:moveTo>
                <a:cubicBezTo>
                  <a:pt x="3663095" y="2095026"/>
                  <a:pt x="3641159" y="2100106"/>
                  <a:pt x="3631922" y="2107495"/>
                </a:cubicBezTo>
                <a:cubicBezTo>
                  <a:pt x="3622686" y="2114884"/>
                  <a:pt x="3621416" y="2128623"/>
                  <a:pt x="3622398" y="2144729"/>
                </a:cubicBezTo>
                <a:lnTo>
                  <a:pt x="3624824" y="2176052"/>
                </a:lnTo>
                <a:lnTo>
                  <a:pt x="3695652" y="2155380"/>
                </a:lnTo>
                <a:lnTo>
                  <a:pt x="3744498" y="2144174"/>
                </a:lnTo>
                <a:cubicBezTo>
                  <a:pt x="3744582" y="2139575"/>
                  <a:pt x="3744667" y="2134976"/>
                  <a:pt x="3744751" y="2130377"/>
                </a:cubicBezTo>
                <a:cubicBezTo>
                  <a:pt x="3743856" y="2120628"/>
                  <a:pt x="3741605" y="2112575"/>
                  <a:pt x="3737217" y="2107495"/>
                </a:cubicBezTo>
                <a:cubicBezTo>
                  <a:pt x="3728443" y="2097335"/>
                  <a:pt x="3706737" y="2093640"/>
                  <a:pt x="3684916" y="2094333"/>
                </a:cubicBezTo>
                <a:close/>
                <a:moveTo>
                  <a:pt x="1567795" y="2054726"/>
                </a:moveTo>
                <a:cubicBezTo>
                  <a:pt x="1600234" y="2057174"/>
                  <a:pt x="1668172" y="2086552"/>
                  <a:pt x="1722032" y="2109810"/>
                </a:cubicBezTo>
                <a:cubicBezTo>
                  <a:pt x="1775892" y="2133068"/>
                  <a:pt x="1847502" y="2168567"/>
                  <a:pt x="1890957" y="2194273"/>
                </a:cubicBezTo>
                <a:cubicBezTo>
                  <a:pt x="1934412" y="2219979"/>
                  <a:pt x="1963791" y="2243849"/>
                  <a:pt x="1982764" y="2264046"/>
                </a:cubicBezTo>
                <a:cubicBezTo>
                  <a:pt x="2001737" y="2284243"/>
                  <a:pt x="1998678" y="2287916"/>
                  <a:pt x="2004798" y="2315458"/>
                </a:cubicBezTo>
                <a:cubicBezTo>
                  <a:pt x="2010919" y="2343000"/>
                  <a:pt x="2009694" y="2393188"/>
                  <a:pt x="2019487" y="2429299"/>
                </a:cubicBezTo>
                <a:cubicBezTo>
                  <a:pt x="2029280" y="2465410"/>
                  <a:pt x="2040908" y="2505193"/>
                  <a:pt x="2063554" y="2532123"/>
                </a:cubicBezTo>
                <a:cubicBezTo>
                  <a:pt x="2086200" y="2559053"/>
                  <a:pt x="2124760" y="2584759"/>
                  <a:pt x="2155362" y="2590880"/>
                </a:cubicBezTo>
                <a:cubicBezTo>
                  <a:pt x="2185965" y="2597000"/>
                  <a:pt x="2218403" y="2572518"/>
                  <a:pt x="2247169" y="2568846"/>
                </a:cubicBezTo>
                <a:cubicBezTo>
                  <a:pt x="2275935" y="2565174"/>
                  <a:pt x="2301641" y="2560277"/>
                  <a:pt x="2327959" y="2568846"/>
                </a:cubicBezTo>
                <a:cubicBezTo>
                  <a:pt x="2354277" y="2577415"/>
                  <a:pt x="2384879" y="2598836"/>
                  <a:pt x="2405077" y="2620258"/>
                </a:cubicBezTo>
                <a:cubicBezTo>
                  <a:pt x="2425275" y="2641680"/>
                  <a:pt x="2457714" y="2667998"/>
                  <a:pt x="2449145" y="2697376"/>
                </a:cubicBezTo>
                <a:cubicBezTo>
                  <a:pt x="2440576" y="2726754"/>
                  <a:pt x="2389776" y="2764089"/>
                  <a:pt x="2353665" y="2796528"/>
                </a:cubicBezTo>
                <a:cubicBezTo>
                  <a:pt x="2317554" y="2828967"/>
                  <a:pt x="2272875" y="2862018"/>
                  <a:pt x="2232480" y="2892008"/>
                </a:cubicBezTo>
                <a:cubicBezTo>
                  <a:pt x="2192085" y="2921998"/>
                  <a:pt x="2142508" y="2955048"/>
                  <a:pt x="2111294" y="2976470"/>
                </a:cubicBezTo>
                <a:cubicBezTo>
                  <a:pt x="2080080" y="2997892"/>
                  <a:pt x="2062942" y="3002176"/>
                  <a:pt x="2045193" y="3020538"/>
                </a:cubicBezTo>
                <a:cubicBezTo>
                  <a:pt x="2027444" y="3038899"/>
                  <a:pt x="2011530" y="3051752"/>
                  <a:pt x="2004798" y="3086639"/>
                </a:cubicBezTo>
                <a:cubicBezTo>
                  <a:pt x="2003115" y="3095361"/>
                  <a:pt x="2002618" y="3105728"/>
                  <a:pt x="2002733" y="3117108"/>
                </a:cubicBezTo>
                <a:lnTo>
                  <a:pt x="2003708" y="3139287"/>
                </a:lnTo>
                <a:lnTo>
                  <a:pt x="2018942" y="3139887"/>
                </a:lnTo>
                <a:cubicBezTo>
                  <a:pt x="2057932" y="3144592"/>
                  <a:pt x="2067227" y="3165134"/>
                  <a:pt x="2100277" y="3167429"/>
                </a:cubicBezTo>
                <a:cubicBezTo>
                  <a:pt x="2144344" y="3170489"/>
                  <a:pt x="2201878" y="3161309"/>
                  <a:pt x="2232480" y="3160085"/>
                </a:cubicBezTo>
                <a:cubicBezTo>
                  <a:pt x="2263083" y="3158861"/>
                  <a:pt x="2256350" y="3163145"/>
                  <a:pt x="2283892" y="3160085"/>
                </a:cubicBezTo>
                <a:cubicBezTo>
                  <a:pt x="2311434" y="3157025"/>
                  <a:pt x="2370803" y="3148455"/>
                  <a:pt x="2397733" y="3141723"/>
                </a:cubicBezTo>
                <a:cubicBezTo>
                  <a:pt x="2424663" y="3134991"/>
                  <a:pt x="2429560" y="3123362"/>
                  <a:pt x="2445473" y="3119690"/>
                </a:cubicBezTo>
                <a:cubicBezTo>
                  <a:pt x="2461386" y="3116018"/>
                  <a:pt x="2476075" y="3127647"/>
                  <a:pt x="2493212" y="3119690"/>
                </a:cubicBezTo>
                <a:cubicBezTo>
                  <a:pt x="2510349" y="3111733"/>
                  <a:pt x="2532384" y="3078683"/>
                  <a:pt x="2548297" y="3071950"/>
                </a:cubicBezTo>
                <a:cubicBezTo>
                  <a:pt x="2564210" y="3065217"/>
                  <a:pt x="2572167" y="3081742"/>
                  <a:pt x="2588692" y="3079294"/>
                </a:cubicBezTo>
                <a:cubicBezTo>
                  <a:pt x="2605217" y="3076846"/>
                  <a:pt x="2625414" y="3058485"/>
                  <a:pt x="2647448" y="3057261"/>
                </a:cubicBezTo>
                <a:cubicBezTo>
                  <a:pt x="2669482" y="3056037"/>
                  <a:pt x="2703757" y="3076846"/>
                  <a:pt x="2720894" y="3071950"/>
                </a:cubicBezTo>
                <a:cubicBezTo>
                  <a:pt x="2738031" y="3067054"/>
                  <a:pt x="2732524" y="3034614"/>
                  <a:pt x="2750273" y="3027882"/>
                </a:cubicBezTo>
                <a:cubicBezTo>
                  <a:pt x="2768022" y="3021150"/>
                  <a:pt x="2800461" y="3021762"/>
                  <a:pt x="2827391" y="3031555"/>
                </a:cubicBezTo>
                <a:cubicBezTo>
                  <a:pt x="2854321" y="3041348"/>
                  <a:pt x="2875130" y="3067054"/>
                  <a:pt x="2911853" y="3086639"/>
                </a:cubicBezTo>
                <a:cubicBezTo>
                  <a:pt x="2948576" y="3106224"/>
                  <a:pt x="3015289" y="3127646"/>
                  <a:pt x="3047728" y="3149068"/>
                </a:cubicBezTo>
                <a:cubicBezTo>
                  <a:pt x="3080167" y="3170490"/>
                  <a:pt x="3101589" y="3192523"/>
                  <a:pt x="3106485" y="3215169"/>
                </a:cubicBezTo>
                <a:cubicBezTo>
                  <a:pt x="3111381" y="3237815"/>
                  <a:pt x="3084451" y="3262909"/>
                  <a:pt x="3077106" y="3284943"/>
                </a:cubicBezTo>
                <a:cubicBezTo>
                  <a:pt x="3069761" y="3306977"/>
                  <a:pt x="3074658" y="3334518"/>
                  <a:pt x="3062417" y="3347371"/>
                </a:cubicBezTo>
                <a:cubicBezTo>
                  <a:pt x="3050176" y="3360224"/>
                  <a:pt x="3045891" y="3360837"/>
                  <a:pt x="3003660" y="3362061"/>
                </a:cubicBezTo>
                <a:cubicBezTo>
                  <a:pt x="2961429" y="3363285"/>
                  <a:pt x="2864725" y="3355328"/>
                  <a:pt x="2809029" y="3354716"/>
                </a:cubicBezTo>
                <a:cubicBezTo>
                  <a:pt x="2753333" y="3354104"/>
                  <a:pt x="2706817" y="3352879"/>
                  <a:pt x="2669482" y="3358388"/>
                </a:cubicBezTo>
                <a:cubicBezTo>
                  <a:pt x="2632147" y="3363896"/>
                  <a:pt x="2604605" y="3377362"/>
                  <a:pt x="2585019" y="3387767"/>
                </a:cubicBezTo>
                <a:cubicBezTo>
                  <a:pt x="2565434" y="3398172"/>
                  <a:pt x="2554417" y="3402456"/>
                  <a:pt x="2551969" y="3420817"/>
                </a:cubicBezTo>
                <a:cubicBezTo>
                  <a:pt x="2549521" y="3439178"/>
                  <a:pt x="2567882" y="3460600"/>
                  <a:pt x="2570330" y="3497935"/>
                </a:cubicBezTo>
                <a:cubicBezTo>
                  <a:pt x="2572778" y="3535270"/>
                  <a:pt x="2572778" y="3602596"/>
                  <a:pt x="2566658" y="3644827"/>
                </a:cubicBezTo>
                <a:cubicBezTo>
                  <a:pt x="2560538" y="3687058"/>
                  <a:pt x="2551968" y="3715824"/>
                  <a:pt x="2533607" y="3751323"/>
                </a:cubicBezTo>
                <a:cubicBezTo>
                  <a:pt x="2515246" y="3786822"/>
                  <a:pt x="2488928" y="3826605"/>
                  <a:pt x="2456489" y="3857820"/>
                </a:cubicBezTo>
                <a:cubicBezTo>
                  <a:pt x="2424050" y="3889035"/>
                  <a:pt x="2375699" y="3914740"/>
                  <a:pt x="2338976" y="3938610"/>
                </a:cubicBezTo>
                <a:cubicBezTo>
                  <a:pt x="2302253" y="3962480"/>
                  <a:pt x="2272263" y="3964928"/>
                  <a:pt x="2236152" y="4001039"/>
                </a:cubicBezTo>
                <a:cubicBezTo>
                  <a:pt x="2200041" y="4037150"/>
                  <a:pt x="2184740" y="4121000"/>
                  <a:pt x="2122311" y="4155275"/>
                </a:cubicBezTo>
                <a:lnTo>
                  <a:pt x="2119430" y="4156659"/>
                </a:lnTo>
                <a:lnTo>
                  <a:pt x="2110376" y="4174325"/>
                </a:lnTo>
                <a:cubicBezTo>
                  <a:pt x="2098747" y="4196129"/>
                  <a:pt x="2085588" y="4219540"/>
                  <a:pt x="2074571" y="4239737"/>
                </a:cubicBezTo>
                <a:cubicBezTo>
                  <a:pt x="2052537" y="4280132"/>
                  <a:pt x="2034788" y="4321752"/>
                  <a:pt x="2004798" y="4360923"/>
                </a:cubicBezTo>
                <a:cubicBezTo>
                  <a:pt x="1989803" y="4380509"/>
                  <a:pt x="1984142" y="4402849"/>
                  <a:pt x="1971289" y="4423352"/>
                </a:cubicBezTo>
                <a:lnTo>
                  <a:pt x="1951647" y="4444511"/>
                </a:lnTo>
                <a:lnTo>
                  <a:pt x="1940992" y="4462370"/>
                </a:lnTo>
                <a:cubicBezTo>
                  <a:pt x="1927526" y="4482721"/>
                  <a:pt x="1912072" y="4502919"/>
                  <a:pt x="1898301" y="4522504"/>
                </a:cubicBezTo>
                <a:cubicBezTo>
                  <a:pt x="1870759" y="4561675"/>
                  <a:pt x="1841381" y="4595338"/>
                  <a:pt x="1806494" y="4636345"/>
                </a:cubicBezTo>
                <a:cubicBezTo>
                  <a:pt x="1771607" y="4677352"/>
                  <a:pt x="1728764" y="4731212"/>
                  <a:pt x="1688981" y="4768547"/>
                </a:cubicBezTo>
                <a:cubicBezTo>
                  <a:pt x="1649198" y="4805882"/>
                  <a:pt x="1605130" y="4819348"/>
                  <a:pt x="1567795" y="4860355"/>
                </a:cubicBezTo>
                <a:cubicBezTo>
                  <a:pt x="1530460" y="4901362"/>
                  <a:pt x="1494349" y="4968075"/>
                  <a:pt x="1464971" y="5014591"/>
                </a:cubicBezTo>
                <a:cubicBezTo>
                  <a:pt x="1435593" y="5061107"/>
                  <a:pt x="1428249" y="5100278"/>
                  <a:pt x="1391526" y="5139449"/>
                </a:cubicBezTo>
                <a:cubicBezTo>
                  <a:pt x="1354803" y="5178620"/>
                  <a:pt x="1288701" y="5214118"/>
                  <a:pt x="1244634" y="5249617"/>
                </a:cubicBezTo>
                <a:cubicBezTo>
                  <a:pt x="1200567" y="5285116"/>
                  <a:pt x="1161396" y="5328571"/>
                  <a:pt x="1127121" y="5352441"/>
                </a:cubicBezTo>
                <a:cubicBezTo>
                  <a:pt x="1092846" y="5376311"/>
                  <a:pt x="1073261" y="5370803"/>
                  <a:pt x="1038986" y="5392837"/>
                </a:cubicBezTo>
                <a:cubicBezTo>
                  <a:pt x="1004711" y="5414871"/>
                  <a:pt x="960032" y="5458326"/>
                  <a:pt x="921473" y="5484644"/>
                </a:cubicBezTo>
                <a:cubicBezTo>
                  <a:pt x="882914" y="5510962"/>
                  <a:pt x="847415" y="5522591"/>
                  <a:pt x="807632" y="5550745"/>
                </a:cubicBezTo>
                <a:cubicBezTo>
                  <a:pt x="767849" y="5578899"/>
                  <a:pt x="723781" y="5630923"/>
                  <a:pt x="682774" y="5653569"/>
                </a:cubicBezTo>
                <a:cubicBezTo>
                  <a:pt x="641767" y="5676215"/>
                  <a:pt x="604432" y="5670707"/>
                  <a:pt x="561588" y="5686620"/>
                </a:cubicBezTo>
                <a:cubicBezTo>
                  <a:pt x="518744" y="5702533"/>
                  <a:pt x="460600" y="5734360"/>
                  <a:pt x="425713" y="5749049"/>
                </a:cubicBezTo>
                <a:cubicBezTo>
                  <a:pt x="390826" y="5763738"/>
                  <a:pt x="352268" y="5774755"/>
                  <a:pt x="352268" y="5774755"/>
                </a:cubicBezTo>
                <a:cubicBezTo>
                  <a:pt x="323502" y="5784548"/>
                  <a:pt x="280046" y="5802297"/>
                  <a:pt x="253116" y="5807805"/>
                </a:cubicBezTo>
                <a:cubicBezTo>
                  <a:pt x="226186" y="5813313"/>
                  <a:pt x="210272" y="5803521"/>
                  <a:pt x="190687" y="5807805"/>
                </a:cubicBezTo>
                <a:cubicBezTo>
                  <a:pt x="171102" y="5812089"/>
                  <a:pt x="166817" y="5829839"/>
                  <a:pt x="135603" y="5833511"/>
                </a:cubicBezTo>
                <a:cubicBezTo>
                  <a:pt x="104389" y="5837183"/>
                  <a:pt x="10133" y="5844528"/>
                  <a:pt x="3400" y="5829839"/>
                </a:cubicBezTo>
                <a:cubicBezTo>
                  <a:pt x="-3333" y="5815150"/>
                  <a:pt x="67053" y="5765574"/>
                  <a:pt x="95207" y="5745376"/>
                </a:cubicBezTo>
                <a:cubicBezTo>
                  <a:pt x="123361" y="5725178"/>
                  <a:pt x="149068" y="5725178"/>
                  <a:pt x="172326" y="5708653"/>
                </a:cubicBezTo>
                <a:cubicBezTo>
                  <a:pt x="195584" y="5692128"/>
                  <a:pt x="216393" y="5667647"/>
                  <a:pt x="234754" y="5646225"/>
                </a:cubicBezTo>
                <a:cubicBezTo>
                  <a:pt x="253115" y="5624803"/>
                  <a:pt x="272701" y="5598485"/>
                  <a:pt x="282494" y="5580123"/>
                </a:cubicBezTo>
                <a:cubicBezTo>
                  <a:pt x="292287" y="5561761"/>
                  <a:pt x="278822" y="5545849"/>
                  <a:pt x="293511" y="5536056"/>
                </a:cubicBezTo>
                <a:cubicBezTo>
                  <a:pt x="308200" y="5526263"/>
                  <a:pt x="341251" y="5539729"/>
                  <a:pt x="370629" y="5521367"/>
                </a:cubicBezTo>
                <a:cubicBezTo>
                  <a:pt x="400007" y="5503006"/>
                  <a:pt x="442239" y="5443024"/>
                  <a:pt x="469781" y="5425887"/>
                </a:cubicBezTo>
                <a:cubicBezTo>
                  <a:pt x="497323" y="5408750"/>
                  <a:pt x="510176" y="5433844"/>
                  <a:pt x="535882" y="5418543"/>
                </a:cubicBezTo>
                <a:cubicBezTo>
                  <a:pt x="561588" y="5403242"/>
                  <a:pt x="592802" y="5358562"/>
                  <a:pt x="624017" y="5334080"/>
                </a:cubicBezTo>
                <a:cubicBezTo>
                  <a:pt x="655231" y="5309598"/>
                  <a:pt x="677265" y="5302253"/>
                  <a:pt x="723169" y="5271651"/>
                </a:cubicBezTo>
                <a:cubicBezTo>
                  <a:pt x="769073" y="5241049"/>
                  <a:pt x="826605" y="5205549"/>
                  <a:pt x="899439" y="5150465"/>
                </a:cubicBezTo>
                <a:cubicBezTo>
                  <a:pt x="972273" y="5095381"/>
                  <a:pt x="1096518" y="4999901"/>
                  <a:pt x="1160171" y="4941145"/>
                </a:cubicBezTo>
                <a:cubicBezTo>
                  <a:pt x="1223824" y="4882389"/>
                  <a:pt x="1244022" y="4843830"/>
                  <a:pt x="1281357" y="4797926"/>
                </a:cubicBezTo>
                <a:cubicBezTo>
                  <a:pt x="1318692" y="4752022"/>
                  <a:pt x="1354803" y="4699386"/>
                  <a:pt x="1384181" y="4665723"/>
                </a:cubicBezTo>
                <a:cubicBezTo>
                  <a:pt x="1413559" y="4632060"/>
                  <a:pt x="1443550" y="4622268"/>
                  <a:pt x="1457627" y="4595950"/>
                </a:cubicBezTo>
                <a:cubicBezTo>
                  <a:pt x="1471704" y="4569632"/>
                  <a:pt x="1457627" y="4528013"/>
                  <a:pt x="1468644" y="4507815"/>
                </a:cubicBezTo>
                <a:lnTo>
                  <a:pt x="1473039" y="4502781"/>
                </a:lnTo>
                <a:lnTo>
                  <a:pt x="1472718" y="4502537"/>
                </a:lnTo>
                <a:cubicBezTo>
                  <a:pt x="1472660" y="4495651"/>
                  <a:pt x="1489300" y="4483946"/>
                  <a:pt x="1487005" y="4467420"/>
                </a:cubicBezTo>
                <a:cubicBezTo>
                  <a:pt x="1483945" y="4445386"/>
                  <a:pt x="1463747" y="4411723"/>
                  <a:pt x="1461299" y="4375612"/>
                </a:cubicBezTo>
                <a:cubicBezTo>
                  <a:pt x="1458851" y="4339501"/>
                  <a:pt x="1471704" y="4289926"/>
                  <a:pt x="1472316" y="4250755"/>
                </a:cubicBezTo>
                <a:cubicBezTo>
                  <a:pt x="1472928" y="4211584"/>
                  <a:pt x="1475376" y="4174861"/>
                  <a:pt x="1464971" y="4140586"/>
                </a:cubicBezTo>
                <a:cubicBezTo>
                  <a:pt x="1454566" y="4106311"/>
                  <a:pt x="1430084" y="4045718"/>
                  <a:pt x="1409887" y="4045106"/>
                </a:cubicBezTo>
                <a:cubicBezTo>
                  <a:pt x="1389690" y="4044494"/>
                  <a:pt x="1369492" y="4125285"/>
                  <a:pt x="1343786" y="4136914"/>
                </a:cubicBezTo>
                <a:cubicBezTo>
                  <a:pt x="1318080" y="4148543"/>
                  <a:pt x="1285029" y="4111208"/>
                  <a:pt x="1255651" y="4114880"/>
                </a:cubicBezTo>
                <a:cubicBezTo>
                  <a:pt x="1226273" y="4118552"/>
                  <a:pt x="1193222" y="4143646"/>
                  <a:pt x="1167516" y="4158947"/>
                </a:cubicBezTo>
                <a:cubicBezTo>
                  <a:pt x="1141810" y="4174248"/>
                  <a:pt x="1120388" y="4198730"/>
                  <a:pt x="1101415" y="4206687"/>
                </a:cubicBezTo>
                <a:cubicBezTo>
                  <a:pt x="1082442" y="4214644"/>
                  <a:pt x="1067140" y="4198730"/>
                  <a:pt x="1053675" y="4206687"/>
                </a:cubicBezTo>
                <a:cubicBezTo>
                  <a:pt x="1040210" y="4214644"/>
                  <a:pt x="1038373" y="4240962"/>
                  <a:pt x="1020624" y="4254427"/>
                </a:cubicBezTo>
                <a:cubicBezTo>
                  <a:pt x="1002875" y="4267892"/>
                  <a:pt x="956972" y="4270953"/>
                  <a:pt x="947179" y="4287478"/>
                </a:cubicBezTo>
                <a:cubicBezTo>
                  <a:pt x="937386" y="4304003"/>
                  <a:pt x="958196" y="4335830"/>
                  <a:pt x="961868" y="4353579"/>
                </a:cubicBezTo>
                <a:cubicBezTo>
                  <a:pt x="965540" y="4371328"/>
                  <a:pt x="980229" y="4381121"/>
                  <a:pt x="969212" y="4393974"/>
                </a:cubicBezTo>
                <a:cubicBezTo>
                  <a:pt x="958195" y="4406827"/>
                  <a:pt x="922696" y="4429473"/>
                  <a:pt x="895766" y="4430697"/>
                </a:cubicBezTo>
                <a:cubicBezTo>
                  <a:pt x="868836" y="4431921"/>
                  <a:pt x="830278" y="4409887"/>
                  <a:pt x="807632" y="4401318"/>
                </a:cubicBezTo>
                <a:cubicBezTo>
                  <a:pt x="784986" y="4392749"/>
                  <a:pt x="788658" y="4384181"/>
                  <a:pt x="759892" y="4379285"/>
                </a:cubicBezTo>
                <a:cubicBezTo>
                  <a:pt x="731126" y="4374389"/>
                  <a:pt x="667473" y="4392138"/>
                  <a:pt x="635034" y="4371940"/>
                </a:cubicBezTo>
                <a:cubicBezTo>
                  <a:pt x="602595" y="4351742"/>
                  <a:pt x="585458" y="4293598"/>
                  <a:pt x="565260" y="4258099"/>
                </a:cubicBezTo>
                <a:cubicBezTo>
                  <a:pt x="545062" y="4222600"/>
                  <a:pt x="511400" y="4179757"/>
                  <a:pt x="513848" y="4158947"/>
                </a:cubicBezTo>
                <a:cubicBezTo>
                  <a:pt x="516296" y="4138137"/>
                  <a:pt x="546287" y="4139361"/>
                  <a:pt x="579950" y="4133241"/>
                </a:cubicBezTo>
                <a:cubicBezTo>
                  <a:pt x="613613" y="4127121"/>
                  <a:pt x="678489" y="4130794"/>
                  <a:pt x="715824" y="4122225"/>
                </a:cubicBezTo>
                <a:cubicBezTo>
                  <a:pt x="753159" y="4113656"/>
                  <a:pt x="770296" y="4098967"/>
                  <a:pt x="803959" y="4081829"/>
                </a:cubicBezTo>
                <a:cubicBezTo>
                  <a:pt x="837622" y="4064692"/>
                  <a:pt x="882301" y="4037149"/>
                  <a:pt x="917800" y="4019400"/>
                </a:cubicBezTo>
                <a:cubicBezTo>
                  <a:pt x="953299" y="4001651"/>
                  <a:pt x="988798" y="4000427"/>
                  <a:pt x="1016952" y="3975333"/>
                </a:cubicBezTo>
                <a:cubicBezTo>
                  <a:pt x="1045106" y="3950239"/>
                  <a:pt x="1067141" y="3891483"/>
                  <a:pt x="1086726" y="3868837"/>
                </a:cubicBezTo>
                <a:cubicBezTo>
                  <a:pt x="1106311" y="3846191"/>
                  <a:pt x="1117328" y="3848639"/>
                  <a:pt x="1134465" y="3839458"/>
                </a:cubicBezTo>
                <a:cubicBezTo>
                  <a:pt x="1151602" y="3830277"/>
                  <a:pt x="1168740" y="3811916"/>
                  <a:pt x="1189550" y="3813752"/>
                </a:cubicBezTo>
                <a:cubicBezTo>
                  <a:pt x="1210360" y="3815588"/>
                  <a:pt x="1235453" y="3839458"/>
                  <a:pt x="1259323" y="3850475"/>
                </a:cubicBezTo>
                <a:cubicBezTo>
                  <a:pt x="1283193" y="3861492"/>
                  <a:pt x="1310123" y="3870060"/>
                  <a:pt x="1332769" y="3879853"/>
                </a:cubicBezTo>
                <a:cubicBezTo>
                  <a:pt x="1355415" y="3889646"/>
                  <a:pt x="1371940" y="3892707"/>
                  <a:pt x="1395198" y="3909232"/>
                </a:cubicBezTo>
                <a:cubicBezTo>
                  <a:pt x="1418456" y="3925757"/>
                  <a:pt x="1452118" y="3961868"/>
                  <a:pt x="1472316" y="3979005"/>
                </a:cubicBezTo>
                <a:cubicBezTo>
                  <a:pt x="1492513" y="3996142"/>
                  <a:pt x="1504754" y="4014504"/>
                  <a:pt x="1516383" y="4012056"/>
                </a:cubicBezTo>
                <a:cubicBezTo>
                  <a:pt x="1528012" y="4009608"/>
                  <a:pt x="1536581" y="3986962"/>
                  <a:pt x="1542089" y="3964316"/>
                </a:cubicBezTo>
                <a:cubicBezTo>
                  <a:pt x="1547597" y="3941670"/>
                  <a:pt x="1554330" y="3896991"/>
                  <a:pt x="1549434" y="3876181"/>
                </a:cubicBezTo>
                <a:cubicBezTo>
                  <a:pt x="1544538" y="3855371"/>
                  <a:pt x="1517607" y="3863328"/>
                  <a:pt x="1512711" y="3839458"/>
                </a:cubicBezTo>
                <a:cubicBezTo>
                  <a:pt x="1507815" y="3815588"/>
                  <a:pt x="1518832" y="3758668"/>
                  <a:pt x="1520056" y="3732962"/>
                </a:cubicBezTo>
                <a:cubicBezTo>
                  <a:pt x="1521280" y="3707256"/>
                  <a:pt x="1520056" y="3685222"/>
                  <a:pt x="1520056" y="3685222"/>
                </a:cubicBezTo>
                <a:cubicBezTo>
                  <a:pt x="1520056" y="3667473"/>
                  <a:pt x="1520668" y="3647275"/>
                  <a:pt x="1520056" y="3626465"/>
                </a:cubicBezTo>
                <a:cubicBezTo>
                  <a:pt x="1519444" y="3605655"/>
                  <a:pt x="1519443" y="3589742"/>
                  <a:pt x="1516383" y="3560364"/>
                </a:cubicBezTo>
                <a:cubicBezTo>
                  <a:pt x="1513323" y="3530986"/>
                  <a:pt x="1506590" y="3477126"/>
                  <a:pt x="1501694" y="3450196"/>
                </a:cubicBezTo>
                <a:cubicBezTo>
                  <a:pt x="1500470" y="3443464"/>
                  <a:pt x="1498864" y="3438529"/>
                  <a:pt x="1497161" y="3434503"/>
                </a:cubicBezTo>
                <a:lnTo>
                  <a:pt x="1497120" y="3434419"/>
                </a:lnTo>
                <a:lnTo>
                  <a:pt x="1479029" y="3432035"/>
                </a:lnTo>
                <a:cubicBezTo>
                  <a:pt x="1458888" y="3427244"/>
                  <a:pt x="1454413" y="3419440"/>
                  <a:pt x="1439265" y="3417145"/>
                </a:cubicBezTo>
                <a:cubicBezTo>
                  <a:pt x="1419068" y="3414085"/>
                  <a:pt x="1401930" y="3412249"/>
                  <a:pt x="1384181" y="3417145"/>
                </a:cubicBezTo>
                <a:cubicBezTo>
                  <a:pt x="1366432" y="3422041"/>
                  <a:pt x="1359087" y="3437954"/>
                  <a:pt x="1332769" y="3446523"/>
                </a:cubicBezTo>
                <a:cubicBezTo>
                  <a:pt x="1306451" y="3455092"/>
                  <a:pt x="1256875" y="3464273"/>
                  <a:pt x="1226273" y="3468557"/>
                </a:cubicBezTo>
                <a:cubicBezTo>
                  <a:pt x="1195671" y="3472841"/>
                  <a:pt x="1176084" y="3468557"/>
                  <a:pt x="1149154" y="3472229"/>
                </a:cubicBezTo>
                <a:cubicBezTo>
                  <a:pt x="1122224" y="3475901"/>
                  <a:pt x="1103863" y="3480186"/>
                  <a:pt x="1064692" y="3490591"/>
                </a:cubicBezTo>
                <a:cubicBezTo>
                  <a:pt x="1025521" y="3500996"/>
                  <a:pt x="970437" y="3516909"/>
                  <a:pt x="914128" y="3534658"/>
                </a:cubicBezTo>
                <a:cubicBezTo>
                  <a:pt x="857820" y="3552407"/>
                  <a:pt x="778865" y="3576277"/>
                  <a:pt x="726841" y="3597087"/>
                </a:cubicBezTo>
                <a:cubicBezTo>
                  <a:pt x="674817" y="3617897"/>
                  <a:pt x="641154" y="3639318"/>
                  <a:pt x="601983" y="3659516"/>
                </a:cubicBezTo>
                <a:cubicBezTo>
                  <a:pt x="562812" y="3679714"/>
                  <a:pt x="537719" y="3688895"/>
                  <a:pt x="491815" y="3718273"/>
                </a:cubicBezTo>
                <a:cubicBezTo>
                  <a:pt x="445912" y="3747651"/>
                  <a:pt x="377974" y="3822933"/>
                  <a:pt x="337579" y="3850475"/>
                </a:cubicBezTo>
                <a:cubicBezTo>
                  <a:pt x="297184" y="3878017"/>
                  <a:pt x="277598" y="3884750"/>
                  <a:pt x="249444" y="3883526"/>
                </a:cubicBezTo>
                <a:cubicBezTo>
                  <a:pt x="221290" y="3882302"/>
                  <a:pt x="207824" y="3866389"/>
                  <a:pt x="168653" y="3843131"/>
                </a:cubicBezTo>
                <a:cubicBezTo>
                  <a:pt x="129482" y="3819873"/>
                  <a:pt x="40123" y="3769685"/>
                  <a:pt x="14417" y="3743979"/>
                </a:cubicBezTo>
                <a:lnTo>
                  <a:pt x="14417" y="3688894"/>
                </a:lnTo>
                <a:cubicBezTo>
                  <a:pt x="14417" y="3665636"/>
                  <a:pt x="-18022" y="3626466"/>
                  <a:pt x="14417" y="3604432"/>
                </a:cubicBezTo>
                <a:cubicBezTo>
                  <a:pt x="46855" y="3582398"/>
                  <a:pt x="165592" y="3565873"/>
                  <a:pt x="209048" y="3556692"/>
                </a:cubicBezTo>
                <a:cubicBezTo>
                  <a:pt x="252503" y="3547511"/>
                  <a:pt x="251280" y="3554855"/>
                  <a:pt x="275150" y="3549347"/>
                </a:cubicBezTo>
                <a:cubicBezTo>
                  <a:pt x="299020" y="3543839"/>
                  <a:pt x="316769" y="3529761"/>
                  <a:pt x="352268" y="3523641"/>
                </a:cubicBezTo>
                <a:cubicBezTo>
                  <a:pt x="387767" y="3517521"/>
                  <a:pt x="456928" y="3519357"/>
                  <a:pt x="488142" y="3512625"/>
                </a:cubicBezTo>
                <a:cubicBezTo>
                  <a:pt x="519356" y="3505893"/>
                  <a:pt x="511400" y="3488142"/>
                  <a:pt x="539554" y="3483246"/>
                </a:cubicBezTo>
                <a:cubicBezTo>
                  <a:pt x="567708" y="3478349"/>
                  <a:pt x="624629" y="3488754"/>
                  <a:pt x="657068" y="3483246"/>
                </a:cubicBezTo>
                <a:cubicBezTo>
                  <a:pt x="689507" y="3477738"/>
                  <a:pt x="712764" y="3456928"/>
                  <a:pt x="734186" y="3450196"/>
                </a:cubicBezTo>
                <a:cubicBezTo>
                  <a:pt x="755608" y="3443463"/>
                  <a:pt x="771521" y="3450196"/>
                  <a:pt x="785598" y="3442851"/>
                </a:cubicBezTo>
                <a:cubicBezTo>
                  <a:pt x="799675" y="3435506"/>
                  <a:pt x="800287" y="3415921"/>
                  <a:pt x="818648" y="3406128"/>
                </a:cubicBezTo>
                <a:cubicBezTo>
                  <a:pt x="837009" y="3396335"/>
                  <a:pt x="877405" y="3392663"/>
                  <a:pt x="895766" y="3384094"/>
                </a:cubicBezTo>
                <a:cubicBezTo>
                  <a:pt x="914128" y="3375525"/>
                  <a:pt x="920248" y="3366345"/>
                  <a:pt x="928817" y="3354716"/>
                </a:cubicBezTo>
                <a:cubicBezTo>
                  <a:pt x="937386" y="3343087"/>
                  <a:pt x="947791" y="3324726"/>
                  <a:pt x="947179" y="3314321"/>
                </a:cubicBezTo>
                <a:cubicBezTo>
                  <a:pt x="946567" y="3303916"/>
                  <a:pt x="922697" y="3305752"/>
                  <a:pt x="925145" y="3292287"/>
                </a:cubicBezTo>
                <a:cubicBezTo>
                  <a:pt x="927593" y="3278822"/>
                  <a:pt x="955748" y="3257401"/>
                  <a:pt x="961868" y="3233531"/>
                </a:cubicBezTo>
                <a:cubicBezTo>
                  <a:pt x="967989" y="3209661"/>
                  <a:pt x="962480" y="3172938"/>
                  <a:pt x="961868" y="3149068"/>
                </a:cubicBezTo>
                <a:cubicBezTo>
                  <a:pt x="961256" y="3125198"/>
                  <a:pt x="959419" y="3106224"/>
                  <a:pt x="958195" y="3090311"/>
                </a:cubicBezTo>
                <a:cubicBezTo>
                  <a:pt x="956971" y="3074398"/>
                  <a:pt x="959419" y="3062769"/>
                  <a:pt x="954523" y="3053588"/>
                </a:cubicBezTo>
                <a:cubicBezTo>
                  <a:pt x="949627" y="3044407"/>
                  <a:pt x="935549" y="3049304"/>
                  <a:pt x="928817" y="3035227"/>
                </a:cubicBezTo>
                <a:cubicBezTo>
                  <a:pt x="922085" y="3021150"/>
                  <a:pt x="920249" y="2988711"/>
                  <a:pt x="914128" y="2969126"/>
                </a:cubicBezTo>
                <a:cubicBezTo>
                  <a:pt x="908008" y="2949540"/>
                  <a:pt x="895154" y="2932403"/>
                  <a:pt x="892094" y="2917714"/>
                </a:cubicBezTo>
                <a:cubicBezTo>
                  <a:pt x="889034" y="2903025"/>
                  <a:pt x="883525" y="2891396"/>
                  <a:pt x="895766" y="2880991"/>
                </a:cubicBezTo>
                <a:cubicBezTo>
                  <a:pt x="908007" y="2870586"/>
                  <a:pt x="941058" y="2859569"/>
                  <a:pt x="965540" y="2855285"/>
                </a:cubicBezTo>
                <a:cubicBezTo>
                  <a:pt x="977781" y="2853143"/>
                  <a:pt x="989869" y="2852684"/>
                  <a:pt x="1002493" y="2852990"/>
                </a:cubicBezTo>
                <a:cubicBezTo>
                  <a:pt x="1015116" y="2853296"/>
                  <a:pt x="1028275" y="2854367"/>
                  <a:pt x="1042658" y="2855285"/>
                </a:cubicBezTo>
                <a:cubicBezTo>
                  <a:pt x="1071424" y="2857121"/>
                  <a:pt x="1114880" y="2859570"/>
                  <a:pt x="1138138" y="2866302"/>
                </a:cubicBezTo>
                <a:cubicBezTo>
                  <a:pt x="1161396" y="2873034"/>
                  <a:pt x="1166904" y="2880379"/>
                  <a:pt x="1182205" y="2895680"/>
                </a:cubicBezTo>
                <a:cubicBezTo>
                  <a:pt x="1197506" y="2910981"/>
                  <a:pt x="1217704" y="2936075"/>
                  <a:pt x="1229945" y="2958109"/>
                </a:cubicBezTo>
                <a:cubicBezTo>
                  <a:pt x="1242186" y="2980143"/>
                  <a:pt x="1245858" y="3008297"/>
                  <a:pt x="1255651" y="3027882"/>
                </a:cubicBezTo>
                <a:cubicBezTo>
                  <a:pt x="1265444" y="3047467"/>
                  <a:pt x="1281357" y="3051140"/>
                  <a:pt x="1288701" y="3075622"/>
                </a:cubicBezTo>
                <a:cubicBezTo>
                  <a:pt x="1296046" y="3100104"/>
                  <a:pt x="1297270" y="3150904"/>
                  <a:pt x="1299718" y="3174774"/>
                </a:cubicBezTo>
                <a:cubicBezTo>
                  <a:pt x="1302166" y="3198644"/>
                  <a:pt x="1294822" y="3205988"/>
                  <a:pt x="1303391" y="3218841"/>
                </a:cubicBezTo>
                <a:cubicBezTo>
                  <a:pt x="1311960" y="3231694"/>
                  <a:pt x="1338277" y="3242099"/>
                  <a:pt x="1351130" y="3251892"/>
                </a:cubicBezTo>
                <a:cubicBezTo>
                  <a:pt x="1363983" y="3261685"/>
                  <a:pt x="1357863" y="3276374"/>
                  <a:pt x="1380509" y="3277598"/>
                </a:cubicBezTo>
                <a:cubicBezTo>
                  <a:pt x="1403155" y="3278822"/>
                  <a:pt x="1487005" y="3259237"/>
                  <a:pt x="1487005" y="3259237"/>
                </a:cubicBezTo>
                <a:cubicBezTo>
                  <a:pt x="1503837" y="3256483"/>
                  <a:pt x="1507662" y="3257707"/>
                  <a:pt x="1517302" y="3257171"/>
                </a:cubicBezTo>
                <a:lnTo>
                  <a:pt x="1519910" y="3256821"/>
                </a:lnTo>
                <a:lnTo>
                  <a:pt x="1523728" y="3218841"/>
                </a:lnTo>
                <a:cubicBezTo>
                  <a:pt x="1521892" y="3190687"/>
                  <a:pt x="1507203" y="3154576"/>
                  <a:pt x="1498022" y="3138051"/>
                </a:cubicBezTo>
                <a:cubicBezTo>
                  <a:pt x="1488841" y="3121526"/>
                  <a:pt x="1470480" y="3151516"/>
                  <a:pt x="1468644" y="3119690"/>
                </a:cubicBezTo>
                <a:cubicBezTo>
                  <a:pt x="1466808" y="3087863"/>
                  <a:pt x="1480885" y="2985651"/>
                  <a:pt x="1487005" y="2947092"/>
                </a:cubicBezTo>
                <a:cubicBezTo>
                  <a:pt x="1493125" y="2908533"/>
                  <a:pt x="1500470" y="2931178"/>
                  <a:pt x="1505366" y="2888335"/>
                </a:cubicBezTo>
                <a:cubicBezTo>
                  <a:pt x="1510262" y="2845492"/>
                  <a:pt x="1520667" y="2732263"/>
                  <a:pt x="1516383" y="2690032"/>
                </a:cubicBezTo>
                <a:cubicBezTo>
                  <a:pt x="1512099" y="2647801"/>
                  <a:pt x="1488229" y="2653920"/>
                  <a:pt x="1479660" y="2634947"/>
                </a:cubicBezTo>
                <a:cubicBezTo>
                  <a:pt x="1471091" y="2615974"/>
                  <a:pt x="1466195" y="2626379"/>
                  <a:pt x="1464971" y="2576191"/>
                </a:cubicBezTo>
                <a:cubicBezTo>
                  <a:pt x="1463747" y="2526003"/>
                  <a:pt x="1472928" y="2385232"/>
                  <a:pt x="1472316" y="2333820"/>
                </a:cubicBezTo>
                <a:cubicBezTo>
                  <a:pt x="1471704" y="2282408"/>
                  <a:pt x="1475376" y="2290976"/>
                  <a:pt x="1461299" y="2267718"/>
                </a:cubicBezTo>
                <a:cubicBezTo>
                  <a:pt x="1447222" y="2244460"/>
                  <a:pt x="1400094" y="2211410"/>
                  <a:pt x="1387853" y="2194273"/>
                </a:cubicBezTo>
                <a:cubicBezTo>
                  <a:pt x="1375612" y="2177136"/>
                  <a:pt x="1381121" y="2174075"/>
                  <a:pt x="1387853" y="2164894"/>
                </a:cubicBezTo>
                <a:cubicBezTo>
                  <a:pt x="1394585" y="2155713"/>
                  <a:pt x="1419067" y="2148369"/>
                  <a:pt x="1428248" y="2139188"/>
                </a:cubicBezTo>
                <a:cubicBezTo>
                  <a:pt x="1437429" y="2130007"/>
                  <a:pt x="1426413" y="2117155"/>
                  <a:pt x="1442938" y="2109810"/>
                </a:cubicBezTo>
                <a:cubicBezTo>
                  <a:pt x="1459463" y="2102465"/>
                  <a:pt x="1506591" y="2104302"/>
                  <a:pt x="1527400" y="2095121"/>
                </a:cubicBezTo>
                <a:cubicBezTo>
                  <a:pt x="1548209" y="2085940"/>
                  <a:pt x="1535356" y="2052278"/>
                  <a:pt x="1567795" y="2054726"/>
                </a:cubicBezTo>
                <a:close/>
                <a:moveTo>
                  <a:pt x="3584751" y="1569885"/>
                </a:moveTo>
                <a:cubicBezTo>
                  <a:pt x="3568991" y="1571443"/>
                  <a:pt x="3553867" y="1576062"/>
                  <a:pt x="3547863" y="1581834"/>
                </a:cubicBezTo>
                <a:cubicBezTo>
                  <a:pt x="3538858" y="1590493"/>
                  <a:pt x="3553232" y="1614479"/>
                  <a:pt x="3555916" y="1631580"/>
                </a:cubicBezTo>
                <a:lnTo>
                  <a:pt x="3553889" y="1642872"/>
                </a:lnTo>
                <a:lnTo>
                  <a:pt x="3570962" y="1689088"/>
                </a:lnTo>
                <a:cubicBezTo>
                  <a:pt x="3582969" y="1700172"/>
                  <a:pt x="3618991" y="1719106"/>
                  <a:pt x="3629151" y="1711255"/>
                </a:cubicBezTo>
                <a:cubicBezTo>
                  <a:pt x="3636771" y="1705367"/>
                  <a:pt x="3630623" y="1678177"/>
                  <a:pt x="3629996" y="1658326"/>
                </a:cubicBezTo>
                <a:lnTo>
                  <a:pt x="3631877" y="1642369"/>
                </a:lnTo>
                <a:lnTo>
                  <a:pt x="3629259" y="1618029"/>
                </a:lnTo>
                <a:cubicBezTo>
                  <a:pt x="3630183" y="1600422"/>
                  <a:pt x="3633993" y="1582758"/>
                  <a:pt x="3625449" y="1576292"/>
                </a:cubicBezTo>
                <a:cubicBezTo>
                  <a:pt x="3616906" y="1569827"/>
                  <a:pt x="3600511" y="1568326"/>
                  <a:pt x="3584751" y="1569885"/>
                </a:cubicBezTo>
                <a:close/>
                <a:moveTo>
                  <a:pt x="3593822" y="1201755"/>
                </a:moveTo>
                <a:cubicBezTo>
                  <a:pt x="3581584" y="1200254"/>
                  <a:pt x="3569115" y="1202332"/>
                  <a:pt x="3562649" y="1206950"/>
                </a:cubicBezTo>
                <a:cubicBezTo>
                  <a:pt x="3549718" y="1216186"/>
                  <a:pt x="3570961" y="1287306"/>
                  <a:pt x="3582045" y="1306702"/>
                </a:cubicBezTo>
                <a:cubicBezTo>
                  <a:pt x="3593129" y="1326098"/>
                  <a:pt x="3622224" y="1338106"/>
                  <a:pt x="3629151" y="1323328"/>
                </a:cubicBezTo>
                <a:cubicBezTo>
                  <a:pt x="3636078" y="1308550"/>
                  <a:pt x="3634693" y="1237429"/>
                  <a:pt x="3623609" y="1218033"/>
                </a:cubicBezTo>
                <a:cubicBezTo>
                  <a:pt x="3618067" y="1208335"/>
                  <a:pt x="3606060" y="1203255"/>
                  <a:pt x="3593822" y="1201755"/>
                </a:cubicBezTo>
                <a:close/>
                <a:moveTo>
                  <a:pt x="3573733" y="544702"/>
                </a:moveTo>
                <a:cubicBezTo>
                  <a:pt x="3560341" y="543778"/>
                  <a:pt x="3535402" y="545626"/>
                  <a:pt x="3518315" y="553015"/>
                </a:cubicBezTo>
                <a:cubicBezTo>
                  <a:pt x="3501228" y="560404"/>
                  <a:pt x="3474443" y="575644"/>
                  <a:pt x="3471210" y="589037"/>
                </a:cubicBezTo>
                <a:cubicBezTo>
                  <a:pt x="3468786" y="599082"/>
                  <a:pt x="3486364" y="607827"/>
                  <a:pt x="3494720" y="619950"/>
                </a:cubicBezTo>
                <a:lnTo>
                  <a:pt x="3496341" y="625129"/>
                </a:lnTo>
                <a:lnTo>
                  <a:pt x="3506192" y="618640"/>
                </a:lnTo>
                <a:cubicBezTo>
                  <a:pt x="3511755" y="615826"/>
                  <a:pt x="3504914" y="623793"/>
                  <a:pt x="3520154" y="620329"/>
                </a:cubicBezTo>
                <a:cubicBezTo>
                  <a:pt x="3520154" y="620329"/>
                  <a:pt x="3551327" y="616952"/>
                  <a:pt x="3584448" y="608444"/>
                </a:cubicBezTo>
                <a:lnTo>
                  <a:pt x="3595013" y="605121"/>
                </a:lnTo>
                <a:lnTo>
                  <a:pt x="3593021" y="601809"/>
                </a:lnTo>
                <a:cubicBezTo>
                  <a:pt x="3591917" y="588691"/>
                  <a:pt x="3601788" y="566870"/>
                  <a:pt x="3598671" y="558557"/>
                </a:cubicBezTo>
                <a:cubicBezTo>
                  <a:pt x="3594515" y="547473"/>
                  <a:pt x="3587125" y="545626"/>
                  <a:pt x="3573733" y="544702"/>
                </a:cubicBezTo>
                <a:close/>
                <a:moveTo>
                  <a:pt x="3448025" y="565"/>
                </a:moveTo>
                <a:cubicBezTo>
                  <a:pt x="3457817" y="-359"/>
                  <a:pt x="3467399" y="-243"/>
                  <a:pt x="3476751" y="1604"/>
                </a:cubicBezTo>
                <a:cubicBezTo>
                  <a:pt x="3514158" y="8993"/>
                  <a:pt x="3544177" y="44553"/>
                  <a:pt x="3579275" y="62564"/>
                </a:cubicBezTo>
                <a:cubicBezTo>
                  <a:pt x="3614373" y="80575"/>
                  <a:pt x="3654090" y="92121"/>
                  <a:pt x="3687341" y="109670"/>
                </a:cubicBezTo>
                <a:cubicBezTo>
                  <a:pt x="3720592" y="127219"/>
                  <a:pt x="3754305" y="147539"/>
                  <a:pt x="3778781" y="167859"/>
                </a:cubicBezTo>
                <a:cubicBezTo>
                  <a:pt x="3803257" y="188179"/>
                  <a:pt x="3822192" y="200187"/>
                  <a:pt x="3834199" y="231590"/>
                </a:cubicBezTo>
                <a:cubicBezTo>
                  <a:pt x="3846206" y="262994"/>
                  <a:pt x="3859137" y="321644"/>
                  <a:pt x="3850824" y="356280"/>
                </a:cubicBezTo>
                <a:cubicBezTo>
                  <a:pt x="3842511" y="390916"/>
                  <a:pt x="3803256" y="419550"/>
                  <a:pt x="3784322" y="439408"/>
                </a:cubicBezTo>
                <a:cubicBezTo>
                  <a:pt x="3765388" y="459266"/>
                  <a:pt x="3740911" y="464808"/>
                  <a:pt x="3737217" y="475430"/>
                </a:cubicBezTo>
                <a:cubicBezTo>
                  <a:pt x="3733523" y="486052"/>
                  <a:pt x="3757075" y="492517"/>
                  <a:pt x="3762155" y="503139"/>
                </a:cubicBezTo>
                <a:cubicBezTo>
                  <a:pt x="3764695" y="508450"/>
                  <a:pt x="3769198" y="513530"/>
                  <a:pt x="3771507" y="519245"/>
                </a:cubicBezTo>
                <a:lnTo>
                  <a:pt x="3771906" y="522057"/>
                </a:lnTo>
                <a:lnTo>
                  <a:pt x="3778845" y="518281"/>
                </a:lnTo>
                <a:cubicBezTo>
                  <a:pt x="3796033" y="508973"/>
                  <a:pt x="3832574" y="489403"/>
                  <a:pt x="3849892" y="481783"/>
                </a:cubicBezTo>
                <a:cubicBezTo>
                  <a:pt x="3872983" y="471623"/>
                  <a:pt x="3886837" y="457769"/>
                  <a:pt x="3908081" y="462387"/>
                </a:cubicBezTo>
                <a:cubicBezTo>
                  <a:pt x="3929325" y="467005"/>
                  <a:pt x="3951954" y="491481"/>
                  <a:pt x="3977354" y="509492"/>
                </a:cubicBezTo>
                <a:cubicBezTo>
                  <a:pt x="4002754" y="527503"/>
                  <a:pt x="4038776" y="543667"/>
                  <a:pt x="4060481" y="570452"/>
                </a:cubicBezTo>
                <a:cubicBezTo>
                  <a:pt x="4082186" y="597237"/>
                  <a:pt x="4108049" y="640649"/>
                  <a:pt x="4107587" y="670205"/>
                </a:cubicBezTo>
                <a:cubicBezTo>
                  <a:pt x="4107125" y="699761"/>
                  <a:pt x="4086805" y="719619"/>
                  <a:pt x="4057710" y="747790"/>
                </a:cubicBezTo>
                <a:cubicBezTo>
                  <a:pt x="4028615" y="775961"/>
                  <a:pt x="3973197" y="811059"/>
                  <a:pt x="3933019" y="839230"/>
                </a:cubicBezTo>
                <a:cubicBezTo>
                  <a:pt x="3892841" y="867401"/>
                  <a:pt x="3837423" y="892339"/>
                  <a:pt x="3816641" y="916816"/>
                </a:cubicBezTo>
                <a:cubicBezTo>
                  <a:pt x="3795859" y="941292"/>
                  <a:pt x="3805096" y="967154"/>
                  <a:pt x="3808329" y="986089"/>
                </a:cubicBezTo>
                <a:cubicBezTo>
                  <a:pt x="3811562" y="1005023"/>
                  <a:pt x="3830958" y="1006408"/>
                  <a:pt x="3836038" y="1030423"/>
                </a:cubicBezTo>
                <a:cubicBezTo>
                  <a:pt x="3841118" y="1054438"/>
                  <a:pt x="3833729" y="1098311"/>
                  <a:pt x="3838809" y="1130176"/>
                </a:cubicBezTo>
                <a:cubicBezTo>
                  <a:pt x="3843889" y="1162041"/>
                  <a:pt x="3860053" y="1183285"/>
                  <a:pt x="3866518" y="1221616"/>
                </a:cubicBezTo>
                <a:cubicBezTo>
                  <a:pt x="3872983" y="1259947"/>
                  <a:pt x="3874830" y="1304743"/>
                  <a:pt x="3877601" y="1360161"/>
                </a:cubicBezTo>
                <a:cubicBezTo>
                  <a:pt x="3880372" y="1415579"/>
                  <a:pt x="3884990" y="1505634"/>
                  <a:pt x="3883143" y="1554125"/>
                </a:cubicBezTo>
                <a:cubicBezTo>
                  <a:pt x="3882681" y="1566248"/>
                  <a:pt x="3883836" y="1577274"/>
                  <a:pt x="3885222" y="1587268"/>
                </a:cubicBezTo>
                <a:lnTo>
                  <a:pt x="3887277" y="1603260"/>
                </a:lnTo>
                <a:lnTo>
                  <a:pt x="3892388" y="1619815"/>
                </a:lnTo>
                <a:cubicBezTo>
                  <a:pt x="3906704" y="1654913"/>
                  <a:pt x="3907628" y="1660455"/>
                  <a:pt x="3911784" y="1691859"/>
                </a:cubicBezTo>
                <a:cubicBezTo>
                  <a:pt x="3915940" y="1723263"/>
                  <a:pt x="3917788" y="1772215"/>
                  <a:pt x="3917326" y="1808237"/>
                </a:cubicBezTo>
                <a:cubicBezTo>
                  <a:pt x="3916864" y="1844259"/>
                  <a:pt x="3908089" y="1881666"/>
                  <a:pt x="3909013" y="1907990"/>
                </a:cubicBezTo>
                <a:cubicBezTo>
                  <a:pt x="3909937" y="1934314"/>
                  <a:pt x="3921944" y="1942626"/>
                  <a:pt x="3922868" y="1966179"/>
                </a:cubicBezTo>
                <a:cubicBezTo>
                  <a:pt x="3923792" y="1989732"/>
                  <a:pt x="3916864" y="2026215"/>
                  <a:pt x="3914555" y="2049306"/>
                </a:cubicBezTo>
                <a:cubicBezTo>
                  <a:pt x="3914555" y="2049306"/>
                  <a:pt x="3911784" y="2075168"/>
                  <a:pt x="3909013" y="2104724"/>
                </a:cubicBezTo>
                <a:lnTo>
                  <a:pt x="3907709" y="2117688"/>
                </a:lnTo>
                <a:lnTo>
                  <a:pt x="4000452" y="2108274"/>
                </a:lnTo>
                <a:cubicBezTo>
                  <a:pt x="4026660" y="2106888"/>
                  <a:pt x="4055149" y="2106917"/>
                  <a:pt x="4084359" y="2107776"/>
                </a:cubicBezTo>
                <a:cubicBezTo>
                  <a:pt x="4171989" y="2110352"/>
                  <a:pt x="4266114" y="2120397"/>
                  <a:pt x="4324649" y="2122129"/>
                </a:cubicBezTo>
                <a:cubicBezTo>
                  <a:pt x="4402696" y="2124438"/>
                  <a:pt x="4422093" y="2107351"/>
                  <a:pt x="4468736" y="2122129"/>
                </a:cubicBezTo>
                <a:cubicBezTo>
                  <a:pt x="4515379" y="2136907"/>
                  <a:pt x="4567565" y="2174314"/>
                  <a:pt x="4604510" y="2210798"/>
                </a:cubicBezTo>
                <a:cubicBezTo>
                  <a:pt x="4641455" y="2247282"/>
                  <a:pt x="4668704" y="2302700"/>
                  <a:pt x="4690409" y="2341031"/>
                </a:cubicBezTo>
                <a:cubicBezTo>
                  <a:pt x="4712114" y="2379362"/>
                  <a:pt x="4725045" y="2408456"/>
                  <a:pt x="4734743" y="2440783"/>
                </a:cubicBezTo>
                <a:cubicBezTo>
                  <a:pt x="4744441" y="2473110"/>
                  <a:pt x="4751831" y="2504052"/>
                  <a:pt x="4748598" y="2534994"/>
                </a:cubicBezTo>
                <a:cubicBezTo>
                  <a:pt x="4745365" y="2565936"/>
                  <a:pt x="4731511" y="2599649"/>
                  <a:pt x="4715347" y="2626434"/>
                </a:cubicBezTo>
                <a:cubicBezTo>
                  <a:pt x="4699183" y="2653219"/>
                  <a:pt x="4680710" y="2669845"/>
                  <a:pt x="4651616" y="2695707"/>
                </a:cubicBezTo>
                <a:cubicBezTo>
                  <a:pt x="4622522" y="2721569"/>
                  <a:pt x="4579111" y="2754820"/>
                  <a:pt x="4540780" y="2781605"/>
                </a:cubicBezTo>
                <a:cubicBezTo>
                  <a:pt x="4502449" y="2808390"/>
                  <a:pt x="4465965" y="2838409"/>
                  <a:pt x="4421630" y="2856420"/>
                </a:cubicBezTo>
                <a:cubicBezTo>
                  <a:pt x="4377295" y="2874431"/>
                  <a:pt x="4335270" y="2883206"/>
                  <a:pt x="4274772" y="2889671"/>
                </a:cubicBezTo>
                <a:cubicBezTo>
                  <a:pt x="4214274" y="2896136"/>
                  <a:pt x="4118677" y="2909529"/>
                  <a:pt x="4058641" y="2895213"/>
                </a:cubicBezTo>
                <a:cubicBezTo>
                  <a:pt x="3998605" y="2880897"/>
                  <a:pt x="3941801" y="2825478"/>
                  <a:pt x="3914554" y="2803773"/>
                </a:cubicBezTo>
                <a:cubicBezTo>
                  <a:pt x="3887307" y="2782068"/>
                  <a:pt x="3907165" y="2775602"/>
                  <a:pt x="3895158" y="2764980"/>
                </a:cubicBezTo>
                <a:lnTo>
                  <a:pt x="3879662" y="2760168"/>
                </a:lnTo>
                <a:lnTo>
                  <a:pt x="3872990" y="2767751"/>
                </a:lnTo>
                <a:cubicBezTo>
                  <a:pt x="3838816" y="2797769"/>
                  <a:pt x="3800485" y="2809314"/>
                  <a:pt x="3767696" y="2812085"/>
                </a:cubicBezTo>
                <a:cubicBezTo>
                  <a:pt x="3734907" y="2814856"/>
                  <a:pt x="3704427" y="2785300"/>
                  <a:pt x="3676256" y="2784376"/>
                </a:cubicBezTo>
                <a:cubicBezTo>
                  <a:pt x="3648085" y="2783452"/>
                  <a:pt x="3633306" y="2801925"/>
                  <a:pt x="3598670" y="2806543"/>
                </a:cubicBezTo>
                <a:cubicBezTo>
                  <a:pt x="3564034" y="2811161"/>
                  <a:pt x="3501689" y="2802387"/>
                  <a:pt x="3468438" y="2812085"/>
                </a:cubicBezTo>
                <a:cubicBezTo>
                  <a:pt x="3435187" y="2821783"/>
                  <a:pt x="3425027" y="2854573"/>
                  <a:pt x="3399165" y="2864733"/>
                </a:cubicBezTo>
                <a:cubicBezTo>
                  <a:pt x="3373303" y="2874893"/>
                  <a:pt x="3343285" y="2884590"/>
                  <a:pt x="3313267" y="2873045"/>
                </a:cubicBezTo>
                <a:cubicBezTo>
                  <a:pt x="3283249" y="2861500"/>
                  <a:pt x="3245842" y="2826864"/>
                  <a:pt x="3219056" y="2795460"/>
                </a:cubicBezTo>
                <a:cubicBezTo>
                  <a:pt x="3192271" y="2764056"/>
                  <a:pt x="3168718" y="2721107"/>
                  <a:pt x="3152554" y="2684623"/>
                </a:cubicBezTo>
                <a:cubicBezTo>
                  <a:pt x="3136390" y="2648139"/>
                  <a:pt x="3133158" y="2606114"/>
                  <a:pt x="3122074" y="2576558"/>
                </a:cubicBezTo>
                <a:cubicBezTo>
                  <a:pt x="3110990" y="2547002"/>
                  <a:pt x="3080048" y="2521139"/>
                  <a:pt x="3086052" y="2507285"/>
                </a:cubicBezTo>
                <a:cubicBezTo>
                  <a:pt x="3092056" y="2493431"/>
                  <a:pt x="3147012" y="2501282"/>
                  <a:pt x="3158096" y="2493431"/>
                </a:cubicBezTo>
                <a:cubicBezTo>
                  <a:pt x="3169180" y="2485580"/>
                  <a:pt x="3159944" y="2463413"/>
                  <a:pt x="3169180" y="2457409"/>
                </a:cubicBezTo>
                <a:cubicBezTo>
                  <a:pt x="3178416" y="2451405"/>
                  <a:pt x="3199198" y="2454176"/>
                  <a:pt x="3213514" y="2457409"/>
                </a:cubicBezTo>
                <a:cubicBezTo>
                  <a:pt x="3227830" y="2460642"/>
                  <a:pt x="3247227" y="2469416"/>
                  <a:pt x="3255078" y="2476805"/>
                </a:cubicBezTo>
                <a:cubicBezTo>
                  <a:pt x="3262929" y="2484194"/>
                  <a:pt x="3248151" y="2497125"/>
                  <a:pt x="3260620" y="2501743"/>
                </a:cubicBezTo>
                <a:cubicBezTo>
                  <a:pt x="3273089" y="2506361"/>
                  <a:pt x="3304030" y="2508670"/>
                  <a:pt x="3329892" y="2504514"/>
                </a:cubicBezTo>
                <a:cubicBezTo>
                  <a:pt x="3355754" y="2500358"/>
                  <a:pt x="3370070" y="2490659"/>
                  <a:pt x="3415790" y="2476805"/>
                </a:cubicBezTo>
                <a:cubicBezTo>
                  <a:pt x="3461510" y="2462951"/>
                  <a:pt x="3566805" y="2444478"/>
                  <a:pt x="3604212" y="2421387"/>
                </a:cubicBezTo>
                <a:lnTo>
                  <a:pt x="3620482" y="2403905"/>
                </a:lnTo>
                <a:lnTo>
                  <a:pt x="3598671" y="2403982"/>
                </a:lnTo>
                <a:cubicBezTo>
                  <a:pt x="3570962" y="2397978"/>
                  <a:pt x="3544176" y="2363804"/>
                  <a:pt x="3512773" y="2351335"/>
                </a:cubicBezTo>
                <a:cubicBezTo>
                  <a:pt x="3497072" y="2345101"/>
                  <a:pt x="3481717" y="2342445"/>
                  <a:pt x="3465149" y="2339905"/>
                </a:cubicBezTo>
                <a:lnTo>
                  <a:pt x="3439828" y="2334953"/>
                </a:lnTo>
                <a:lnTo>
                  <a:pt x="3430122" y="2337437"/>
                </a:lnTo>
                <a:cubicBezTo>
                  <a:pt x="3407363" y="2343109"/>
                  <a:pt x="3386235" y="2348189"/>
                  <a:pt x="3368685" y="2352114"/>
                </a:cubicBezTo>
                <a:cubicBezTo>
                  <a:pt x="3298489" y="2367816"/>
                  <a:pt x="3256463" y="2364121"/>
                  <a:pt x="3205201" y="2379823"/>
                </a:cubicBezTo>
                <a:cubicBezTo>
                  <a:pt x="3153939" y="2395525"/>
                  <a:pt x="3112376" y="2420001"/>
                  <a:pt x="3061114" y="2446325"/>
                </a:cubicBezTo>
                <a:cubicBezTo>
                  <a:pt x="3009852" y="2472649"/>
                  <a:pt x="2920721" y="2507747"/>
                  <a:pt x="2897630" y="2537765"/>
                </a:cubicBezTo>
                <a:cubicBezTo>
                  <a:pt x="2874539" y="2567783"/>
                  <a:pt x="2905020" y="2586718"/>
                  <a:pt x="2922569" y="2626434"/>
                </a:cubicBezTo>
                <a:cubicBezTo>
                  <a:pt x="2940118" y="2666150"/>
                  <a:pt x="2983990" y="2737732"/>
                  <a:pt x="3002925" y="2776063"/>
                </a:cubicBezTo>
                <a:cubicBezTo>
                  <a:pt x="3021860" y="2814394"/>
                  <a:pt x="3030172" y="2834715"/>
                  <a:pt x="3036176" y="2856420"/>
                </a:cubicBezTo>
                <a:cubicBezTo>
                  <a:pt x="3042180" y="2878125"/>
                  <a:pt x="3044027" y="2894289"/>
                  <a:pt x="3038947" y="2906296"/>
                </a:cubicBezTo>
                <a:cubicBezTo>
                  <a:pt x="3033867" y="2918303"/>
                  <a:pt x="3007544" y="2931234"/>
                  <a:pt x="2986300" y="2931234"/>
                </a:cubicBezTo>
                <a:cubicBezTo>
                  <a:pt x="2965056" y="2931234"/>
                  <a:pt x="2942427" y="2937238"/>
                  <a:pt x="2911485" y="2906296"/>
                </a:cubicBezTo>
                <a:cubicBezTo>
                  <a:pt x="2880543" y="2875354"/>
                  <a:pt x="2833438" y="2798692"/>
                  <a:pt x="2800649" y="2745583"/>
                </a:cubicBezTo>
                <a:cubicBezTo>
                  <a:pt x="2767860" y="2692474"/>
                  <a:pt x="2735532" y="2628282"/>
                  <a:pt x="2714750" y="2587642"/>
                </a:cubicBezTo>
                <a:cubicBezTo>
                  <a:pt x="2693968" y="2547002"/>
                  <a:pt x="2684732" y="2534532"/>
                  <a:pt x="2675958" y="2501743"/>
                </a:cubicBezTo>
                <a:cubicBezTo>
                  <a:pt x="2667183" y="2468954"/>
                  <a:pt x="2657485" y="2418616"/>
                  <a:pt x="2662103" y="2390907"/>
                </a:cubicBezTo>
                <a:cubicBezTo>
                  <a:pt x="2666721" y="2363198"/>
                  <a:pt x="2693969" y="2353500"/>
                  <a:pt x="2703667" y="2335489"/>
                </a:cubicBezTo>
                <a:cubicBezTo>
                  <a:pt x="2713365" y="2317478"/>
                  <a:pt x="2704128" y="2283304"/>
                  <a:pt x="2720292" y="2282842"/>
                </a:cubicBezTo>
                <a:cubicBezTo>
                  <a:pt x="2736456" y="2282380"/>
                  <a:pt x="2781714" y="2319325"/>
                  <a:pt x="2800649" y="2332718"/>
                </a:cubicBezTo>
                <a:cubicBezTo>
                  <a:pt x="2819584" y="2346111"/>
                  <a:pt x="2826049" y="2349343"/>
                  <a:pt x="2833900" y="2363198"/>
                </a:cubicBezTo>
                <a:cubicBezTo>
                  <a:pt x="2841751" y="2377052"/>
                  <a:pt x="2841289" y="2401067"/>
                  <a:pt x="2847754" y="2415845"/>
                </a:cubicBezTo>
                <a:cubicBezTo>
                  <a:pt x="2854219" y="2430623"/>
                  <a:pt x="2841750" y="2459256"/>
                  <a:pt x="2872692" y="2451867"/>
                </a:cubicBezTo>
                <a:cubicBezTo>
                  <a:pt x="2903634" y="2444478"/>
                  <a:pt x="2980758" y="2394602"/>
                  <a:pt x="3033405" y="2371511"/>
                </a:cubicBezTo>
                <a:cubicBezTo>
                  <a:pt x="3086052" y="2348420"/>
                  <a:pt x="3138238" y="2329486"/>
                  <a:pt x="3188576" y="2313322"/>
                </a:cubicBezTo>
                <a:cubicBezTo>
                  <a:pt x="3213745" y="2305240"/>
                  <a:pt x="3229332" y="2302123"/>
                  <a:pt x="3249190" y="2297736"/>
                </a:cubicBezTo>
                <a:lnTo>
                  <a:pt x="3283191" y="2289596"/>
                </a:lnTo>
                <a:lnTo>
                  <a:pt x="3266162" y="2282062"/>
                </a:lnTo>
                <a:cubicBezTo>
                  <a:pt x="3241685" y="2267284"/>
                  <a:pt x="3278169" y="2247888"/>
                  <a:pt x="3263391" y="2240499"/>
                </a:cubicBezTo>
                <a:cubicBezTo>
                  <a:pt x="3248613" y="2233110"/>
                  <a:pt x="3215824" y="2233110"/>
                  <a:pt x="3177493" y="2237728"/>
                </a:cubicBezTo>
                <a:cubicBezTo>
                  <a:pt x="3139162" y="2242346"/>
                  <a:pt x="3062962" y="2264975"/>
                  <a:pt x="3033406" y="2268208"/>
                </a:cubicBezTo>
                <a:cubicBezTo>
                  <a:pt x="3003850" y="2271441"/>
                  <a:pt x="3000155" y="2269131"/>
                  <a:pt x="3000155" y="2257124"/>
                </a:cubicBezTo>
                <a:cubicBezTo>
                  <a:pt x="3000155" y="2245117"/>
                  <a:pt x="3005697" y="2209095"/>
                  <a:pt x="3033406" y="2196164"/>
                </a:cubicBezTo>
                <a:cubicBezTo>
                  <a:pt x="3061115" y="2183233"/>
                  <a:pt x="3135468" y="2184157"/>
                  <a:pt x="3166410" y="2179539"/>
                </a:cubicBezTo>
                <a:cubicBezTo>
                  <a:pt x="3197352" y="2174921"/>
                  <a:pt x="3203355" y="2175382"/>
                  <a:pt x="3219057" y="2168455"/>
                </a:cubicBezTo>
                <a:cubicBezTo>
                  <a:pt x="3234759" y="2161528"/>
                  <a:pt x="3251385" y="2159680"/>
                  <a:pt x="3260621" y="2137975"/>
                </a:cubicBezTo>
                <a:cubicBezTo>
                  <a:pt x="3269857" y="2116270"/>
                  <a:pt x="3268010" y="2062698"/>
                  <a:pt x="3274475" y="2038222"/>
                </a:cubicBezTo>
                <a:cubicBezTo>
                  <a:pt x="3280940" y="2013746"/>
                  <a:pt x="3287406" y="2010975"/>
                  <a:pt x="3299413" y="1991117"/>
                </a:cubicBezTo>
                <a:cubicBezTo>
                  <a:pt x="3311420" y="1971259"/>
                  <a:pt x="3340054" y="1950477"/>
                  <a:pt x="3346519" y="1919073"/>
                </a:cubicBezTo>
                <a:cubicBezTo>
                  <a:pt x="3352984" y="1887669"/>
                  <a:pt x="3337282" y="1847491"/>
                  <a:pt x="3338206" y="1802695"/>
                </a:cubicBezTo>
                <a:cubicBezTo>
                  <a:pt x="3339130" y="1757899"/>
                  <a:pt x="3348828" y="1692321"/>
                  <a:pt x="3352061" y="1650295"/>
                </a:cubicBezTo>
                <a:cubicBezTo>
                  <a:pt x="3352870" y="1639789"/>
                  <a:pt x="3351484" y="1628358"/>
                  <a:pt x="3349485" y="1617109"/>
                </a:cubicBezTo>
                <a:lnTo>
                  <a:pt x="3347837" y="1608652"/>
                </a:lnTo>
                <a:lnTo>
                  <a:pt x="3342816" y="1604001"/>
                </a:lnTo>
                <a:cubicBezTo>
                  <a:pt x="3319725" y="1567056"/>
                  <a:pt x="3332656" y="1489932"/>
                  <a:pt x="3337274" y="1440518"/>
                </a:cubicBezTo>
                <a:cubicBezTo>
                  <a:pt x="3341892" y="1391104"/>
                  <a:pt x="3370063" y="1351849"/>
                  <a:pt x="3370525" y="1307514"/>
                </a:cubicBezTo>
                <a:cubicBezTo>
                  <a:pt x="3370987" y="1263179"/>
                  <a:pt x="3346510" y="1209608"/>
                  <a:pt x="3340045" y="1174510"/>
                </a:cubicBezTo>
                <a:cubicBezTo>
                  <a:pt x="3333580" y="1139412"/>
                  <a:pt x="3356208" y="1110318"/>
                  <a:pt x="3331732" y="1096925"/>
                </a:cubicBezTo>
                <a:cubicBezTo>
                  <a:pt x="3307256" y="1083532"/>
                  <a:pt x="3261998" y="1088612"/>
                  <a:pt x="3193187" y="1094154"/>
                </a:cubicBezTo>
                <a:cubicBezTo>
                  <a:pt x="3124376" y="1099696"/>
                  <a:pt x="2987678" y="1143107"/>
                  <a:pt x="2918867" y="1130176"/>
                </a:cubicBezTo>
                <a:cubicBezTo>
                  <a:pt x="2850056" y="1117245"/>
                  <a:pt x="2808030" y="1044740"/>
                  <a:pt x="2780321" y="1016569"/>
                </a:cubicBezTo>
                <a:cubicBezTo>
                  <a:pt x="2752612" y="988398"/>
                  <a:pt x="2755383" y="979161"/>
                  <a:pt x="2752612" y="961150"/>
                </a:cubicBezTo>
                <a:cubicBezTo>
                  <a:pt x="2749841" y="943139"/>
                  <a:pt x="2750303" y="912197"/>
                  <a:pt x="2760925" y="902961"/>
                </a:cubicBezTo>
                <a:cubicBezTo>
                  <a:pt x="2771547" y="893725"/>
                  <a:pt x="2799718" y="898805"/>
                  <a:pt x="2816343" y="905732"/>
                </a:cubicBezTo>
                <a:cubicBezTo>
                  <a:pt x="2832968" y="912659"/>
                  <a:pt x="2842205" y="936674"/>
                  <a:pt x="2860678" y="944525"/>
                </a:cubicBezTo>
                <a:cubicBezTo>
                  <a:pt x="2879151" y="952376"/>
                  <a:pt x="2902241" y="958380"/>
                  <a:pt x="2927179" y="952838"/>
                </a:cubicBezTo>
                <a:cubicBezTo>
                  <a:pt x="2952117" y="947296"/>
                  <a:pt x="2984907" y="919125"/>
                  <a:pt x="3010307" y="911274"/>
                </a:cubicBezTo>
                <a:cubicBezTo>
                  <a:pt x="3035707" y="903423"/>
                  <a:pt x="3052794" y="914045"/>
                  <a:pt x="3079579" y="905732"/>
                </a:cubicBezTo>
                <a:cubicBezTo>
                  <a:pt x="3106364" y="897419"/>
                  <a:pt x="3134997" y="876176"/>
                  <a:pt x="3171019" y="861398"/>
                </a:cubicBezTo>
                <a:cubicBezTo>
                  <a:pt x="3207041" y="846620"/>
                  <a:pt x="3261074" y="840616"/>
                  <a:pt x="3295710" y="817063"/>
                </a:cubicBezTo>
                <a:cubicBezTo>
                  <a:pt x="3330347" y="793510"/>
                  <a:pt x="3345587" y="751946"/>
                  <a:pt x="3378838" y="720081"/>
                </a:cubicBezTo>
                <a:lnTo>
                  <a:pt x="3389189" y="710831"/>
                </a:lnTo>
                <a:lnTo>
                  <a:pt x="3385311" y="708186"/>
                </a:lnTo>
                <a:cubicBezTo>
                  <a:pt x="3369147" y="686019"/>
                  <a:pt x="3374690" y="617208"/>
                  <a:pt x="3365915" y="575182"/>
                </a:cubicBezTo>
                <a:cubicBezTo>
                  <a:pt x="3357141" y="533157"/>
                  <a:pt x="3355293" y="507295"/>
                  <a:pt x="3332664" y="456033"/>
                </a:cubicBezTo>
                <a:cubicBezTo>
                  <a:pt x="3310035" y="404771"/>
                  <a:pt x="3261545" y="321644"/>
                  <a:pt x="3230141" y="267611"/>
                </a:cubicBezTo>
                <a:cubicBezTo>
                  <a:pt x="3198737" y="213578"/>
                  <a:pt x="3165024" y="168320"/>
                  <a:pt x="3144242" y="131837"/>
                </a:cubicBezTo>
                <a:cubicBezTo>
                  <a:pt x="3123460" y="95354"/>
                  <a:pt x="3093443" y="66721"/>
                  <a:pt x="3105450" y="48710"/>
                </a:cubicBezTo>
                <a:cubicBezTo>
                  <a:pt x="3117457" y="30699"/>
                  <a:pt x="3178417" y="27004"/>
                  <a:pt x="3216286" y="23771"/>
                </a:cubicBezTo>
                <a:cubicBezTo>
                  <a:pt x="3254155" y="20538"/>
                  <a:pt x="3311420" y="21924"/>
                  <a:pt x="3354831" y="18230"/>
                </a:cubicBezTo>
                <a:cubicBezTo>
                  <a:pt x="3387390" y="15459"/>
                  <a:pt x="3418649" y="3336"/>
                  <a:pt x="3448025" y="565"/>
                </a:cubicBezTo>
                <a:close/>
              </a:path>
            </a:pathLst>
          </a:custGeom>
          <a:solidFill>
            <a:schemeClr val="bg1"/>
          </a:solidFill>
          <a:ln w="12700" cap="flat" cmpd="sng" algn="ctr">
            <a:noFill/>
            <a:prstDash val="solid"/>
            <a:miter lim="800000"/>
          </a:ln>
          <a:effectLst/>
        </p:spPr>
        <p:txBody>
          <a:bodyPr rtlCol="0" anchor="ctr"/>
          <a:lstStyle>
            <a:defPPr>
              <a:defRPr lang="zh-CN"/>
            </a:defPPr>
            <a:lvl1pPr marL="0" algn="l" defTabSz="1218565" rtl="0" eaLnBrk="1" latinLnBrk="0" hangingPunct="1">
              <a:defRPr sz="2400" kern="1200">
                <a:solidFill>
                  <a:schemeClr val="tx1"/>
                </a:solidFill>
                <a:latin typeface="+mn-lt"/>
                <a:ea typeface="+mn-ea"/>
                <a:cs typeface="+mn-cs"/>
              </a:defRPr>
            </a:lvl1pPr>
            <a:lvl2pPr marL="609600" algn="l" defTabSz="1218565" rtl="0" eaLnBrk="1" latinLnBrk="0" hangingPunct="1">
              <a:defRPr sz="2400" kern="1200">
                <a:solidFill>
                  <a:schemeClr val="tx1"/>
                </a:solidFill>
                <a:latin typeface="+mn-lt"/>
                <a:ea typeface="+mn-ea"/>
                <a:cs typeface="+mn-cs"/>
              </a:defRPr>
            </a:lvl2pPr>
            <a:lvl3pPr marL="1219200" algn="l" defTabSz="1218565" rtl="0" eaLnBrk="1" latinLnBrk="0" hangingPunct="1">
              <a:defRPr sz="2400" kern="1200">
                <a:solidFill>
                  <a:schemeClr val="tx1"/>
                </a:solidFill>
                <a:latin typeface="+mn-lt"/>
                <a:ea typeface="+mn-ea"/>
                <a:cs typeface="+mn-cs"/>
              </a:defRPr>
            </a:lvl3pPr>
            <a:lvl4pPr marL="1828800" algn="l" defTabSz="1218565" rtl="0" eaLnBrk="1" latinLnBrk="0" hangingPunct="1">
              <a:defRPr sz="2400" kern="1200">
                <a:solidFill>
                  <a:schemeClr val="tx1"/>
                </a:solidFill>
                <a:latin typeface="+mn-lt"/>
                <a:ea typeface="+mn-ea"/>
                <a:cs typeface="+mn-cs"/>
              </a:defRPr>
            </a:lvl4pPr>
            <a:lvl5pPr marL="2438400" algn="l" defTabSz="1218565" rtl="0" eaLnBrk="1" latinLnBrk="0" hangingPunct="1">
              <a:defRPr sz="2400" kern="1200">
                <a:solidFill>
                  <a:schemeClr val="tx1"/>
                </a:solidFill>
                <a:latin typeface="+mn-lt"/>
                <a:ea typeface="+mn-ea"/>
                <a:cs typeface="+mn-cs"/>
              </a:defRPr>
            </a:lvl5pPr>
            <a:lvl6pPr marL="3048000" algn="l" defTabSz="1218565" rtl="0" eaLnBrk="1" latinLnBrk="0" hangingPunct="1">
              <a:defRPr sz="2400" kern="1200">
                <a:solidFill>
                  <a:schemeClr val="tx1"/>
                </a:solidFill>
                <a:latin typeface="+mn-lt"/>
                <a:ea typeface="+mn-ea"/>
                <a:cs typeface="+mn-cs"/>
              </a:defRPr>
            </a:lvl6pPr>
            <a:lvl7pPr marL="3657600" algn="l" defTabSz="1218565" rtl="0" eaLnBrk="1" latinLnBrk="0" hangingPunct="1">
              <a:defRPr sz="2400" kern="1200">
                <a:solidFill>
                  <a:schemeClr val="tx1"/>
                </a:solidFill>
                <a:latin typeface="+mn-lt"/>
                <a:ea typeface="+mn-ea"/>
                <a:cs typeface="+mn-cs"/>
              </a:defRPr>
            </a:lvl7pPr>
            <a:lvl8pPr marL="4267200" algn="l" defTabSz="1218565" rtl="0" eaLnBrk="1" latinLnBrk="0" hangingPunct="1">
              <a:defRPr sz="2400" kern="1200">
                <a:solidFill>
                  <a:schemeClr val="tx1"/>
                </a:solidFill>
                <a:latin typeface="+mn-lt"/>
                <a:ea typeface="+mn-ea"/>
                <a:cs typeface="+mn-cs"/>
              </a:defRPr>
            </a:lvl8pPr>
            <a:lvl9pPr marL="4876800" algn="l" defTabSz="1218565" rtl="0" eaLnBrk="1" latinLnBrk="0" hangingPunct="1">
              <a:defRPr sz="2400" kern="1200">
                <a:solidFill>
                  <a:schemeClr val="tx1"/>
                </a:solidFill>
                <a:latin typeface="+mn-lt"/>
                <a:ea typeface="+mn-ea"/>
                <a:cs typeface="+mn-cs"/>
              </a:defRPr>
            </a:lvl9pPr>
          </a:lstStyle>
          <a:p>
            <a:pPr algn="ctr" defTabSz="914400">
              <a:defRPr/>
            </a:pPr>
            <a:endParaRPr lang="zh-CN" altLang="en-US" kern="0" dirty="0">
              <a:solidFill>
                <a:prstClr val="white"/>
              </a:solidFill>
              <a:latin typeface="微软雅黑" panose="020B0503020204020204" charset="-122"/>
              <a:ea typeface="微软雅黑" panose="020B0503020204020204" charset="-122"/>
            </a:endParaRPr>
          </a:p>
        </p:txBody>
      </p:sp>
      <p:sp>
        <p:nvSpPr>
          <p:cNvPr id="60" name="矩形 59"/>
          <p:cNvSpPr/>
          <p:nvPr/>
        </p:nvSpPr>
        <p:spPr>
          <a:xfrm flipV="1">
            <a:off x="0" y="2047240"/>
            <a:ext cx="7272655" cy="2766060"/>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n>
                <a:solidFill>
                  <a:sysClr val="windowText" lastClr="000000"/>
                </a:solidFill>
              </a:ln>
              <a:solidFill>
                <a:schemeClr val="accent1">
                  <a:lumMod val="50000"/>
                </a:schemeClr>
              </a:solidFill>
            </a:endParaRPr>
          </a:p>
        </p:txBody>
      </p:sp>
      <p:sp>
        <p:nvSpPr>
          <p:cNvPr id="20" name="文本框 19"/>
          <p:cNvSpPr txBox="1"/>
          <p:nvPr/>
        </p:nvSpPr>
        <p:spPr>
          <a:xfrm>
            <a:off x="1270635" y="3506470"/>
            <a:ext cx="3380105" cy="398780"/>
          </a:xfrm>
          <a:prstGeom prst="rect">
            <a:avLst/>
          </a:prstGeom>
          <a:noFill/>
        </p:spPr>
        <p:txBody>
          <a:bodyPr wrap="square" rtlCol="0">
            <a:spAutoFit/>
          </a:bodyPr>
          <a:lstStyle/>
          <a:p>
            <a:r>
              <a:rPr lang="en-US" altLang="zh-CN" sz="2000" dirty="0" smtClean="0">
                <a:solidFill>
                  <a:schemeClr val="bg1"/>
                </a:solidFill>
              </a:rPr>
              <a:t>DISIZHANG</a:t>
            </a:r>
          </a:p>
        </p:txBody>
      </p:sp>
      <p:sp>
        <p:nvSpPr>
          <p:cNvPr id="11" name="文本框 10"/>
          <p:cNvSpPr txBox="1"/>
          <p:nvPr/>
        </p:nvSpPr>
        <p:spPr>
          <a:xfrm>
            <a:off x="1270799" y="4010790"/>
            <a:ext cx="1440160" cy="461665"/>
          </a:xfrm>
          <a:prstGeom prst="rect">
            <a:avLst/>
          </a:prstGeom>
          <a:noFill/>
        </p:spPr>
        <p:txBody>
          <a:bodyPr wrap="square" rtlCol="0">
            <a:spAutoFit/>
          </a:bodyPr>
          <a:lstStyle/>
          <a:p>
            <a:r>
              <a:rPr lang="zh-CN" altLang="zh-CN" dirty="0" smtClean="0">
                <a:solidFill>
                  <a:schemeClr val="bg1"/>
                </a:solidFill>
              </a:rPr>
              <a:t>第</a:t>
            </a:r>
            <a:r>
              <a:rPr lang="zh-CN" altLang="en-US" dirty="0">
                <a:solidFill>
                  <a:schemeClr val="bg1"/>
                </a:solidFill>
              </a:rPr>
              <a:t>四</a:t>
            </a:r>
            <a:r>
              <a:rPr lang="zh-CN" altLang="zh-CN" dirty="0" smtClean="0">
                <a:solidFill>
                  <a:schemeClr val="bg1"/>
                </a:solidFill>
              </a:rPr>
              <a:t>章</a:t>
            </a:r>
            <a:endParaRPr lang="zh-CN" altLang="zh-CN" dirty="0">
              <a:solidFill>
                <a:schemeClr val="bg1"/>
              </a:solidFill>
            </a:endParaRPr>
          </a:p>
        </p:txBody>
      </p:sp>
      <p:sp>
        <p:nvSpPr>
          <p:cNvPr id="3" name="矩形 2"/>
          <p:cNvSpPr/>
          <p:nvPr/>
        </p:nvSpPr>
        <p:spPr>
          <a:xfrm>
            <a:off x="1198880" y="2566670"/>
            <a:ext cx="4320262" cy="855345"/>
          </a:xfrm>
          <a:prstGeom prst="rect">
            <a:avLst/>
          </a:prstGeom>
        </p:spPr>
        <p:txBody>
          <a:bodyPr wrap="square">
            <a:noAutofit/>
          </a:bodyPr>
          <a:lstStyle/>
          <a:p>
            <a:pPr>
              <a:lnSpc>
                <a:spcPct val="90000"/>
              </a:lnSpc>
            </a:pPr>
            <a:r>
              <a:rPr lang="en-US" altLang="zh-CN" sz="5400" b="1" kern="100" dirty="0">
                <a:solidFill>
                  <a:schemeClr val="bg1"/>
                </a:solidFill>
                <a:latin typeface="+mj-ea"/>
                <a:ea typeface="+mj-ea"/>
                <a:cs typeface="华文黑体" panose="02010600040101010101" pitchFamily="2" charset="-122"/>
              </a:rPr>
              <a:t>2</a:t>
            </a:r>
            <a:r>
              <a:rPr lang="zh-CN" altLang="zh-CN" sz="5400" b="1" kern="100" dirty="0">
                <a:solidFill>
                  <a:schemeClr val="bg1"/>
                </a:solidFill>
                <a:latin typeface="+mj-ea"/>
                <a:ea typeface="+mj-ea"/>
                <a:cs typeface="华文黑体" panose="02010600040101010101" pitchFamily="2" charset="-122"/>
              </a:rPr>
              <a:t>　全反射</a:t>
            </a:r>
          </a:p>
        </p:txBody>
      </p:sp>
    </p:spTree>
  </p:cSld>
  <p:clrMapOvr>
    <a:masterClrMapping/>
  </p:clrMapOvr>
  <mc:AlternateContent xmlns:mc="http://schemas.openxmlformats.org/markup-compatibility/2006" xmlns:p14="http://schemas.microsoft.com/office/powerpoint/2010/main">
    <mc:Choice Requires="p14">
      <p:transition spd="slow" p14:dur="3250"/>
    </mc:Choice>
    <mc:Fallback xmlns="">
      <p:transitio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圆角矩形 8"/>
          <p:cNvSpPr/>
          <p:nvPr/>
        </p:nvSpPr>
        <p:spPr>
          <a:xfrm>
            <a:off x="541797" y="1053530"/>
            <a:ext cx="11106821" cy="5040560"/>
          </a:xfrm>
          <a:prstGeom prst="roundRect">
            <a:avLst>
              <a:gd name="adj" fmla="val 1925"/>
            </a:avLst>
          </a:prstGeom>
          <a:pattFill prst="smGrid">
            <a:fgClr>
              <a:schemeClr val="bg1">
                <a:lumMod val="95000"/>
              </a:schemeClr>
            </a:fgClr>
            <a:bgClr>
              <a:schemeClr val="bg1"/>
            </a:bgClr>
          </a:pattFill>
          <a:ln>
            <a:noFill/>
          </a:ln>
          <a:effectLst>
            <a:outerShdw blurRad="76200" dist="381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solidFill>
                <a:prstClr val="white"/>
              </a:solidFill>
            </a:endParaRPr>
          </a:p>
        </p:txBody>
      </p:sp>
      <p:sp>
        <p:nvSpPr>
          <p:cNvPr id="4" name="矩形 3"/>
          <p:cNvSpPr/>
          <p:nvPr/>
        </p:nvSpPr>
        <p:spPr>
          <a:xfrm>
            <a:off x="771810" y="1269554"/>
            <a:ext cx="10646792" cy="4542462"/>
          </a:xfrm>
          <a:prstGeom prst="rect">
            <a:avLst/>
          </a:prstGeom>
        </p:spPr>
        <p:txBody>
          <a:bodyPr wrap="square">
            <a:spAutoFit/>
          </a:bodyPr>
          <a:lstStyle/>
          <a:p>
            <a:pPr algn="just">
              <a:lnSpc>
                <a:spcPct val="150000"/>
              </a:lnSpc>
              <a:spcAft>
                <a:spcPts val="0"/>
              </a:spcAft>
            </a:pP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(1)</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同一束光，在光疏介质中的传播速度比在光密介质中的传播速度更大。</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　　</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(2)</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发生全反射时仍有折射光线，只是折射光线非常弱。</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　　</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(3)</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光从空气射向水中时，只要入射角足够大，就可能发生全反射</a:t>
            </a:r>
            <a:r>
              <a:rPr lang="zh-CN" altLang="zh-CN" sz="2800" kern="100" dirty="0" smtClean="0">
                <a:latin typeface="Times New Roman" panose="02020603050405020304" pitchFamily="18" charset="0"/>
                <a:ea typeface="方正中等线简体" panose="03000509000000000000" pitchFamily="65" charset="-122"/>
                <a:cs typeface="Times New Roman" panose="02020603050405020304" pitchFamily="18" charset="0"/>
              </a:rPr>
              <a:t>。</a:t>
            </a:r>
            <a:endParaRPr lang="en-US" altLang="zh-CN" sz="2800" kern="100" dirty="0" smtClean="0">
              <a:latin typeface="Times New Roman" panose="02020603050405020304" pitchFamily="18" charset="0"/>
              <a:ea typeface="方正中等线简体" panose="03000509000000000000" pitchFamily="65" charset="-122"/>
              <a:cs typeface="Times New Roman" panose="02020603050405020304" pitchFamily="18" charset="0"/>
            </a:endParaRPr>
          </a:p>
          <a:p>
            <a:pPr algn="r">
              <a:lnSpc>
                <a:spcPct val="150000"/>
              </a:lnSpc>
              <a:spcAft>
                <a:spcPts val="0"/>
              </a:spcAft>
            </a:pPr>
            <a:r>
              <a:rPr lang="en-US" altLang="zh-CN" sz="2800" kern="100" dirty="0" smtClean="0">
                <a:latin typeface="Times New Roman" panose="02020603050405020304" pitchFamily="18" charset="0"/>
                <a:ea typeface="方正中等线简体" panose="03000509000000000000" pitchFamily="65" charset="-122"/>
                <a:cs typeface="Courier New" panose="02070309020205020404" pitchFamily="49" charset="0"/>
              </a:rPr>
              <a:t>(</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　　</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(4)</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水或玻璃中的气泡看起来特别明亮，就是因为光从水或玻璃射向气泡时，一部分光在界面发生了全反射。</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　　</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sp>
        <p:nvSpPr>
          <p:cNvPr id="7" name="矩形 6"/>
          <p:cNvSpPr/>
          <p:nvPr/>
        </p:nvSpPr>
        <p:spPr>
          <a:xfrm>
            <a:off x="9614073" y="2637706"/>
            <a:ext cx="646331" cy="646331"/>
          </a:xfrm>
          <a:prstGeom prst="rect">
            <a:avLst/>
          </a:prstGeom>
        </p:spPr>
        <p:txBody>
          <a:bodyPr wrap="none">
            <a:spAutoFit/>
          </a:bodyPr>
          <a:lstStyle/>
          <a:p>
            <a:r>
              <a:rPr lang="en-US" altLang="zh-CN" sz="3600" b="1" kern="100" dirty="0">
                <a:solidFill>
                  <a:srgbClr val="C00000"/>
                </a:solidFill>
                <a:latin typeface="华文细黑" panose="02010600040101010101" pitchFamily="2" charset="-122"/>
                <a:ea typeface="华文细黑" panose="02010600040101010101" pitchFamily="2" charset="-122"/>
                <a:cs typeface="Times New Roman" panose="02020603050405020304" pitchFamily="18" charset="0"/>
              </a:rPr>
              <a:t>×</a:t>
            </a:r>
            <a:endParaRPr lang="zh-CN" altLang="en-US" sz="3600" b="1" kern="100" dirty="0">
              <a:solidFill>
                <a:srgbClr val="C00000"/>
              </a:solidFill>
              <a:latin typeface="华文细黑" panose="02010600040101010101" pitchFamily="2" charset="-122"/>
              <a:ea typeface="华文细黑" panose="02010600040101010101" pitchFamily="2" charset="-122"/>
              <a:cs typeface="Times New Roman" panose="02020603050405020304" pitchFamily="18" charset="0"/>
            </a:endParaRPr>
          </a:p>
        </p:txBody>
      </p:sp>
      <p:sp>
        <p:nvSpPr>
          <p:cNvPr id="10" name="矩形 9"/>
          <p:cNvSpPr/>
          <p:nvPr/>
        </p:nvSpPr>
        <p:spPr>
          <a:xfrm>
            <a:off x="10516269" y="3886482"/>
            <a:ext cx="646331" cy="646331"/>
          </a:xfrm>
          <a:prstGeom prst="rect">
            <a:avLst/>
          </a:prstGeom>
        </p:spPr>
        <p:txBody>
          <a:bodyPr wrap="none">
            <a:spAutoFit/>
          </a:bodyPr>
          <a:lstStyle/>
          <a:p>
            <a:r>
              <a:rPr lang="en-US" altLang="zh-CN" sz="3600" b="1" kern="100" dirty="0">
                <a:solidFill>
                  <a:srgbClr val="C00000"/>
                </a:solidFill>
                <a:latin typeface="华文细黑" panose="02010600040101010101" pitchFamily="2" charset="-122"/>
                <a:ea typeface="华文细黑" panose="02010600040101010101" pitchFamily="2" charset="-122"/>
                <a:cs typeface="Times New Roman" panose="02020603050405020304" pitchFamily="18" charset="0"/>
              </a:rPr>
              <a:t>×</a:t>
            </a:r>
            <a:endParaRPr lang="zh-CN" altLang="en-US" sz="3600" b="1" kern="100" dirty="0">
              <a:solidFill>
                <a:srgbClr val="C00000"/>
              </a:solidFill>
              <a:latin typeface="华文细黑" panose="02010600040101010101" pitchFamily="2" charset="-122"/>
              <a:ea typeface="华文细黑" panose="02010600040101010101" pitchFamily="2" charset="-122"/>
              <a:cs typeface="Times New Roman" panose="02020603050405020304" pitchFamily="18" charset="0"/>
            </a:endParaRPr>
          </a:p>
        </p:txBody>
      </p:sp>
      <p:sp>
        <p:nvSpPr>
          <p:cNvPr id="6" name="TextBox 14"/>
          <p:cNvSpPr txBox="1"/>
          <p:nvPr/>
        </p:nvSpPr>
        <p:spPr>
          <a:xfrm>
            <a:off x="2062758" y="2008684"/>
            <a:ext cx="792088" cy="646331"/>
          </a:xfrm>
          <a:prstGeom prst="rect">
            <a:avLst/>
          </a:prstGeom>
          <a:noFill/>
        </p:spPr>
        <p:txBody>
          <a:bodyPr wrap="square" rtlCol="0">
            <a:spAutoFit/>
          </a:bodyPr>
          <a:lstStyle/>
          <a:p>
            <a:r>
              <a:rPr lang="zh-CN" altLang="en-US" sz="3600" b="1" kern="100" dirty="0">
                <a:solidFill>
                  <a:srgbClr val="C00000"/>
                </a:solidFill>
                <a:latin typeface="华文细黑" panose="02010600040101010101" pitchFamily="2" charset="-122"/>
                <a:ea typeface="华文细黑" panose="02010600040101010101" pitchFamily="2" charset="-122"/>
                <a:cs typeface="Times New Roman" panose="02020603050405020304" pitchFamily="18" charset="0"/>
              </a:rPr>
              <a:t>√</a:t>
            </a:r>
          </a:p>
        </p:txBody>
      </p:sp>
      <p:sp>
        <p:nvSpPr>
          <p:cNvPr id="8" name="TextBox 14"/>
          <p:cNvSpPr txBox="1"/>
          <p:nvPr/>
        </p:nvSpPr>
        <p:spPr>
          <a:xfrm>
            <a:off x="7391350" y="5222210"/>
            <a:ext cx="792088" cy="646331"/>
          </a:xfrm>
          <a:prstGeom prst="rect">
            <a:avLst/>
          </a:prstGeom>
          <a:noFill/>
        </p:spPr>
        <p:txBody>
          <a:bodyPr wrap="square" rtlCol="0">
            <a:spAutoFit/>
          </a:bodyPr>
          <a:lstStyle/>
          <a:p>
            <a:r>
              <a:rPr lang="zh-CN" altLang="en-US" sz="3600" b="1" kern="100" dirty="0">
                <a:solidFill>
                  <a:srgbClr val="C00000"/>
                </a:solidFill>
                <a:latin typeface="华文细黑" panose="02010600040101010101" pitchFamily="2" charset="-122"/>
                <a:ea typeface="华文细黑" panose="02010600040101010101" pitchFamily="2" charset="-122"/>
                <a:cs typeface="Times New Roman" panose="02020603050405020304" pitchFamily="18" charset="0"/>
              </a:rPr>
              <a:t>√</a:t>
            </a:r>
          </a:p>
        </p:txBody>
      </p:sp>
    </p:spTree>
    <p:extLst>
      <p:ext uri="{BB962C8B-B14F-4D97-AF65-F5344CB8AC3E}">
        <p14:creationId xmlns:p14="http://schemas.microsoft.com/office/powerpoint/2010/main" val="315341481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linds(horizont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linds(horizontal)">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blinds(horizontal)">
                                      <p:cBhvr>
                                        <p:cTn id="17" dur="500"/>
                                        <p:tgtEl>
                                          <p:spTgt spid="10"/>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blinds(horizontal)">
                                      <p:cBhvr>
                                        <p:cTn id="2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0" grpId="0"/>
      <p:bldP spid="6" grpId="0"/>
      <p:bldP spid="8"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389206" y="887855"/>
            <a:ext cx="8370296" cy="1957139"/>
          </a:xfrm>
          <a:prstGeom prst="rect">
            <a:avLst/>
          </a:prstGeom>
        </p:spPr>
        <p:txBody>
          <a:bodyPr wrap="square">
            <a:spAutoFit/>
          </a:bodyPr>
          <a:lstStyle/>
          <a:p>
            <a:pPr algn="just">
              <a:lnSpc>
                <a:spcPct val="150000"/>
              </a:lnSpc>
              <a:spcAft>
                <a:spcPts val="0"/>
              </a:spcAft>
            </a:pPr>
            <a:r>
              <a:rPr lang="zh-CN" altLang="en-US" sz="2600" kern="100" dirty="0" smtClean="0">
                <a:latin typeface="Times New Roman" panose="02020603050405020304" pitchFamily="18" charset="0"/>
                <a:ea typeface="方正中等线简体" panose="03000509000000000000" pitchFamily="65" charset="-122"/>
                <a:cs typeface="Times New Roman" panose="02020603050405020304" pitchFamily="18" charset="0"/>
              </a:rPr>
              <a:t>　</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一束光以</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45°</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的入射角从</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AB</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面射入如图所示的透明三棱镜中，棱镜</a:t>
            </a:r>
            <a:r>
              <a:rPr lang="zh-CN" altLang="zh-CN" sz="2800" kern="100" dirty="0" smtClean="0">
                <a:latin typeface="Times New Roman" panose="02020603050405020304" pitchFamily="18" charset="0"/>
                <a:ea typeface="方正中等线简体" panose="03000509000000000000" pitchFamily="65" charset="-122"/>
                <a:cs typeface="Times New Roman" panose="02020603050405020304" pitchFamily="18" charset="0"/>
              </a:rPr>
              <a:t>折射率</a:t>
            </a:r>
            <a:r>
              <a:rPr lang="en-US" altLang="zh-CN" sz="2800" kern="100" dirty="0" smtClean="0">
                <a:latin typeface="Times New Roman" panose="02020603050405020304" pitchFamily="18" charset="0"/>
                <a:ea typeface="方正中等线简体" panose="03000509000000000000" pitchFamily="65" charset="-122"/>
                <a:cs typeface="Times New Roman" panose="02020603050405020304" pitchFamily="18" charset="0"/>
              </a:rPr>
              <a:t>              </a:t>
            </a:r>
            <a:r>
              <a:rPr lang="zh-CN" altLang="zh-CN" sz="2800" kern="100" dirty="0" smtClean="0">
                <a:latin typeface="Times New Roman" panose="02020603050405020304" pitchFamily="18" charset="0"/>
                <a:ea typeface="方正中等线简体" panose="03000509000000000000" pitchFamily="65" charset="-122"/>
                <a:cs typeface="Times New Roman" panose="02020603050405020304" pitchFamily="18" charset="0"/>
              </a:rPr>
              <a:t>试</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求光在</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AB</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面的折射角，并在图中画出该光束在棱镜中</a:t>
            </a:r>
            <a:r>
              <a:rPr lang="zh-CN" altLang="zh-CN" sz="2800" kern="100" dirty="0" smtClean="0">
                <a:latin typeface="Times New Roman" panose="02020603050405020304" pitchFamily="18" charset="0"/>
                <a:ea typeface="方正中等线简体" panose="03000509000000000000" pitchFamily="65" charset="-122"/>
                <a:cs typeface="Times New Roman" panose="02020603050405020304" pitchFamily="18" charset="0"/>
              </a:rPr>
              <a:t>的光</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路图。</a:t>
            </a:r>
            <a:endParaRPr lang="zh-CN" altLang="zh-CN" sz="1000" kern="100" dirty="0">
              <a:effectLst/>
              <a:latin typeface="宋体" panose="02010600030101010101" pitchFamily="2" charset="-122"/>
              <a:ea typeface="宋体" panose="02010600030101010101" pitchFamily="2" charset="-122"/>
              <a:cs typeface="Courier New" panose="02070309020205020404" pitchFamily="49" charset="0"/>
            </a:endParaRPr>
          </a:p>
        </p:txBody>
      </p:sp>
      <p:grpSp>
        <p:nvGrpSpPr>
          <p:cNvPr id="6" name="组合 5"/>
          <p:cNvGrpSpPr/>
          <p:nvPr/>
        </p:nvGrpSpPr>
        <p:grpSpPr>
          <a:xfrm>
            <a:off x="0" y="1068903"/>
            <a:ext cx="756812" cy="442641"/>
            <a:chOff x="1360316" y="541777"/>
            <a:chExt cx="756812" cy="442641"/>
          </a:xfrm>
        </p:grpSpPr>
        <p:sp>
          <p:nvSpPr>
            <p:cNvPr id="2" name="右箭头 1"/>
            <p:cNvSpPr/>
            <p:nvPr/>
          </p:nvSpPr>
          <p:spPr>
            <a:xfrm>
              <a:off x="1360316" y="541777"/>
              <a:ext cx="756812" cy="442641"/>
            </a:xfrm>
            <a:prstGeom prst="rightArrow">
              <a:avLst>
                <a:gd name="adj1" fmla="val 67637"/>
                <a:gd name="adj2" fmla="val 44121"/>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5" name="矩形 4"/>
            <p:cNvSpPr/>
            <p:nvPr/>
          </p:nvSpPr>
          <p:spPr>
            <a:xfrm>
              <a:off x="1404009" y="578049"/>
              <a:ext cx="558166" cy="369332"/>
            </a:xfrm>
            <a:prstGeom prst="rect">
              <a:avLst/>
            </a:prstGeom>
          </p:spPr>
          <p:txBody>
            <a:bodyPr wrap="none">
              <a:spAutoFit/>
            </a:bodyPr>
            <a:lstStyle/>
            <a:p>
              <a:r>
                <a:rPr lang="zh-CN" altLang="zh-CN" sz="1800" b="1" kern="100" dirty="0" smtClean="0">
                  <a:solidFill>
                    <a:prstClr val="white"/>
                  </a:solidFill>
                  <a:latin typeface="Times New Roman" panose="02020603050405020304" pitchFamily="18" charset="0"/>
                  <a:ea typeface="微软雅黑" panose="020B0503020204020204" charset="-122"/>
                  <a:cs typeface="Times New Roman" panose="02020603050405020304" pitchFamily="18" charset="0"/>
                </a:rPr>
                <a:t>例</a:t>
              </a:r>
              <a:r>
                <a:rPr lang="en-US" altLang="zh-CN" sz="1800" b="1" kern="100" dirty="0" smtClean="0">
                  <a:solidFill>
                    <a:prstClr val="white"/>
                  </a:solidFill>
                  <a:latin typeface="微软雅黑" panose="020B0503020204020204" charset="-122"/>
                  <a:ea typeface="微软雅黑" panose="020B0503020204020204" charset="-122"/>
                  <a:cs typeface="Courier New" panose="02070309020205020404" pitchFamily="49" charset="0"/>
                </a:rPr>
                <a:t>1</a:t>
              </a:r>
              <a:endParaRPr lang="zh-CN" altLang="en-US" sz="1600" dirty="0">
                <a:solidFill>
                  <a:prstClr val="white"/>
                </a:solidFill>
              </a:endParaRPr>
            </a:p>
          </p:txBody>
        </p:sp>
      </p:grpSp>
      <p:graphicFrame>
        <p:nvGraphicFramePr>
          <p:cNvPr id="7" name="对象 6"/>
          <p:cNvGraphicFramePr>
            <a:graphicFrameLocks noChangeAspect="1"/>
          </p:cNvGraphicFramePr>
          <p:nvPr>
            <p:extLst>
              <p:ext uri="{D42A27DB-BD31-4B8C-83A1-F6EECF244321}">
                <p14:modId xmlns:p14="http://schemas.microsoft.com/office/powerpoint/2010/main" val="4213929936"/>
              </p:ext>
            </p:extLst>
          </p:nvPr>
        </p:nvGraphicFramePr>
        <p:xfrm>
          <a:off x="4501505" y="1657823"/>
          <a:ext cx="1863725" cy="735013"/>
        </p:xfrm>
        <a:graphic>
          <a:graphicData uri="http://schemas.openxmlformats.org/presentationml/2006/ole">
            <mc:AlternateContent xmlns:mc="http://schemas.openxmlformats.org/markup-compatibility/2006">
              <mc:Choice xmlns:v="urn:schemas-microsoft-com:vml" Requires="v">
                <p:oleObj spid="_x0000_s137380" name="文档" r:id="rId3" imgW="1863975" imgH="734490" progId="Word.Document.12">
                  <p:embed/>
                </p:oleObj>
              </mc:Choice>
              <mc:Fallback>
                <p:oleObj name="文档" r:id="rId3" imgW="1863975" imgH="734490" progId="Word.Document.12">
                  <p:embed/>
                  <p:pic>
                    <p:nvPicPr>
                      <p:cNvPr id="0" name=""/>
                      <p:cNvPicPr/>
                      <p:nvPr/>
                    </p:nvPicPr>
                    <p:blipFill>
                      <a:blip r:embed="rId4"/>
                      <a:stretch>
                        <a:fillRect/>
                      </a:stretch>
                    </p:blipFill>
                    <p:spPr>
                      <a:xfrm>
                        <a:off x="4501505" y="1657823"/>
                        <a:ext cx="1863725" cy="735013"/>
                      </a:xfrm>
                      <a:prstGeom prst="rect">
                        <a:avLst/>
                      </a:prstGeom>
                    </p:spPr>
                  </p:pic>
                </p:oleObj>
              </mc:Fallback>
            </mc:AlternateContent>
          </a:graphicData>
        </a:graphic>
      </p:graphicFrame>
      <p:pic>
        <p:nvPicPr>
          <p:cNvPr id="137219" name="Picture 3" descr="X59"/>
          <p:cNvPicPr>
            <a:picLocks noChangeAspect="1" noChangeArrowheads="1"/>
          </p:cNvPicPr>
          <p:nvPr/>
        </p:nvPicPr>
        <p:blipFill>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9146823" y="1058592"/>
            <a:ext cx="2492999" cy="1751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矩形 17"/>
          <p:cNvSpPr/>
          <p:nvPr/>
        </p:nvSpPr>
        <p:spPr>
          <a:xfrm>
            <a:off x="389206" y="2837325"/>
            <a:ext cx="8370296" cy="664477"/>
          </a:xfrm>
          <a:prstGeom prst="rect">
            <a:avLst/>
          </a:prstGeom>
        </p:spPr>
        <p:txBody>
          <a:bodyPr wrap="square">
            <a:spAutoFit/>
          </a:bodyPr>
          <a:lstStyle/>
          <a:p>
            <a:pPr algn="just">
              <a:lnSpc>
                <a:spcPct val="150000"/>
              </a:lnSpc>
              <a:spcAft>
                <a:spcPts val="0"/>
              </a:spcAft>
            </a:pPr>
            <a:r>
              <a:rPr lang="zh-CN" altLang="zh-CN" sz="2800" kern="100" dirty="0">
                <a:solidFill>
                  <a:srgbClr val="C00000"/>
                </a:solidFill>
                <a:latin typeface="Times New Roman" panose="02020603050405020304" pitchFamily="18" charset="0"/>
                <a:ea typeface="微软雅黑" panose="020B0503020204020204" pitchFamily="34" charset="-122"/>
                <a:cs typeface="Times New Roman" panose="02020603050405020304" pitchFamily="18" charset="0"/>
              </a:rPr>
              <a:t>答案　</a:t>
            </a:r>
            <a:r>
              <a:rPr lang="en-US" altLang="zh-CN" sz="2800" kern="100" dirty="0">
                <a:solidFill>
                  <a:srgbClr val="0070C0"/>
                </a:solidFill>
                <a:latin typeface="Times New Roman" panose="02020603050405020304" pitchFamily="18" charset="0"/>
                <a:ea typeface="方正中等线简体" panose="03000509000000000000" pitchFamily="65" charset="-122"/>
                <a:cs typeface="Courier New" panose="02070309020205020404" pitchFamily="49" charset="0"/>
              </a:rPr>
              <a:t>30°</a:t>
            </a:r>
            <a:r>
              <a:rPr lang="zh-CN" altLang="zh-CN" sz="2800" kern="100" dirty="0">
                <a:solidFill>
                  <a:srgbClr val="0070C0"/>
                </a:solidFill>
                <a:latin typeface="Times New Roman" panose="02020603050405020304" pitchFamily="18" charset="0"/>
                <a:ea typeface="方正中等线简体" panose="03000509000000000000" pitchFamily="65" charset="-122"/>
                <a:cs typeface="Times New Roman" panose="02020603050405020304" pitchFamily="18" charset="0"/>
              </a:rPr>
              <a:t>　见解析图</a:t>
            </a:r>
            <a:endParaRPr lang="zh-CN" altLang="zh-CN" sz="1000" kern="100" dirty="0">
              <a:effectLst/>
              <a:latin typeface="宋体" panose="02010600030101010101" pitchFamily="2" charset="-122"/>
              <a:ea typeface="宋体" panose="02010600030101010101" pitchFamily="2" charset="-122"/>
              <a:cs typeface="Courier New" panose="02070309020205020404" pitchFamily="49" charset="0"/>
            </a:endParaRPr>
          </a:p>
        </p:txBody>
      </p:sp>
    </p:spTree>
    <p:extLst>
      <p:ext uri="{BB962C8B-B14F-4D97-AF65-F5344CB8AC3E}">
        <p14:creationId xmlns:p14="http://schemas.microsoft.com/office/powerpoint/2010/main" val="9738437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blinds(horizontal)">
                                      <p:cBhvr>
                                        <p:cTn id="7"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组合 11"/>
          <p:cNvGrpSpPr/>
          <p:nvPr/>
        </p:nvGrpSpPr>
        <p:grpSpPr>
          <a:xfrm>
            <a:off x="470206" y="333450"/>
            <a:ext cx="11250000" cy="5688632"/>
            <a:chOff x="471000" y="934424"/>
            <a:chExt cx="11250000" cy="5688632"/>
          </a:xfrm>
        </p:grpSpPr>
        <p:sp>
          <p:nvSpPr>
            <p:cNvPr id="13" name="圆角矩形 12"/>
            <p:cNvSpPr/>
            <p:nvPr/>
          </p:nvSpPr>
          <p:spPr>
            <a:xfrm>
              <a:off x="471000" y="1094414"/>
              <a:ext cx="11250000" cy="5528642"/>
            </a:xfrm>
            <a:prstGeom prst="roundRect">
              <a:avLst>
                <a:gd name="adj" fmla="val 1472"/>
              </a:avLst>
            </a:prstGeom>
            <a:noFill/>
            <a:ln w="285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defRPr/>
              </a:pPr>
              <a:endParaRPr kumimoji="1" lang="zh-CN" altLang="en-US" sz="1800">
                <a:solidFill>
                  <a:prstClr val="white"/>
                </a:solidFill>
                <a:ea typeface="微软雅黑" panose="020B0503020204020204" charset="-122"/>
              </a:endParaRPr>
            </a:p>
          </p:txBody>
        </p:sp>
        <p:pic>
          <p:nvPicPr>
            <p:cNvPr id="14" name="图片 13"/>
            <p:cNvPicPr>
              <a:picLocks noChangeAspect="1"/>
            </p:cNvPicPr>
            <p:nvPr/>
          </p:nvPicPr>
          <p:blipFill>
            <a:blip r:embed="rId3"/>
            <a:stretch>
              <a:fillRect/>
            </a:stretch>
          </p:blipFill>
          <p:spPr>
            <a:xfrm>
              <a:off x="850294" y="934424"/>
              <a:ext cx="695238" cy="314286"/>
            </a:xfrm>
            <a:prstGeom prst="rect">
              <a:avLst/>
            </a:prstGeom>
          </p:spPr>
        </p:pic>
        <p:sp>
          <p:nvSpPr>
            <p:cNvPr id="15" name="文本框 14"/>
            <p:cNvSpPr txBox="1"/>
            <p:nvPr/>
          </p:nvSpPr>
          <p:spPr>
            <a:xfrm>
              <a:off x="915584" y="992904"/>
              <a:ext cx="583768" cy="216027"/>
            </a:xfrm>
            <a:custGeom>
              <a:avLst/>
              <a:gdLst/>
              <a:ahLst/>
              <a:cxnLst/>
              <a:rect l="l" t="t" r="r" b="b"/>
              <a:pathLst>
                <a:path w="583768" h="216027">
                  <a:moveTo>
                    <a:pt x="96012" y="106756"/>
                  </a:moveTo>
                  <a:lnTo>
                    <a:pt x="91211" y="139217"/>
                  </a:lnTo>
                  <a:lnTo>
                    <a:pt x="107670" y="139217"/>
                  </a:lnTo>
                  <a:lnTo>
                    <a:pt x="112014" y="106756"/>
                  </a:lnTo>
                  <a:close/>
                  <a:moveTo>
                    <a:pt x="53264" y="106756"/>
                  </a:moveTo>
                  <a:lnTo>
                    <a:pt x="48692" y="139217"/>
                  </a:lnTo>
                  <a:lnTo>
                    <a:pt x="64922" y="139217"/>
                  </a:lnTo>
                  <a:lnTo>
                    <a:pt x="69494" y="106756"/>
                  </a:lnTo>
                  <a:close/>
                  <a:moveTo>
                    <a:pt x="213055" y="82524"/>
                  </a:moveTo>
                  <a:lnTo>
                    <a:pt x="249174" y="82524"/>
                  </a:lnTo>
                  <a:lnTo>
                    <a:pt x="248031" y="92811"/>
                  </a:lnTo>
                  <a:lnTo>
                    <a:pt x="279121" y="92811"/>
                  </a:lnTo>
                  <a:lnTo>
                    <a:pt x="277749" y="104927"/>
                  </a:lnTo>
                  <a:cubicBezTo>
                    <a:pt x="277292" y="107670"/>
                    <a:pt x="276149" y="110033"/>
                    <a:pt x="274320" y="112014"/>
                  </a:cubicBezTo>
                  <a:cubicBezTo>
                    <a:pt x="272644" y="113995"/>
                    <a:pt x="270662" y="114986"/>
                    <a:pt x="268376" y="114986"/>
                  </a:cubicBezTo>
                  <a:lnTo>
                    <a:pt x="244831" y="114986"/>
                  </a:lnTo>
                  <a:lnTo>
                    <a:pt x="239573" y="152019"/>
                  </a:lnTo>
                  <a:lnTo>
                    <a:pt x="272948" y="152019"/>
                  </a:lnTo>
                  <a:lnTo>
                    <a:pt x="271348" y="164592"/>
                  </a:lnTo>
                  <a:cubicBezTo>
                    <a:pt x="270891" y="167640"/>
                    <a:pt x="269519" y="170307"/>
                    <a:pt x="267233" y="172593"/>
                  </a:cubicBezTo>
                  <a:cubicBezTo>
                    <a:pt x="264947" y="174574"/>
                    <a:pt x="262357" y="175565"/>
                    <a:pt x="259461" y="175565"/>
                  </a:cubicBezTo>
                  <a:lnTo>
                    <a:pt x="236372" y="175565"/>
                  </a:lnTo>
                  <a:lnTo>
                    <a:pt x="231800" y="211683"/>
                  </a:lnTo>
                  <a:cubicBezTo>
                    <a:pt x="231648" y="212903"/>
                    <a:pt x="231191" y="213893"/>
                    <a:pt x="230429" y="214655"/>
                  </a:cubicBezTo>
                  <a:cubicBezTo>
                    <a:pt x="229667" y="215417"/>
                    <a:pt x="228752" y="215798"/>
                    <a:pt x="227685" y="215798"/>
                  </a:cubicBezTo>
                  <a:lnTo>
                    <a:pt x="192481" y="215798"/>
                  </a:lnTo>
                  <a:lnTo>
                    <a:pt x="197510" y="175565"/>
                  </a:lnTo>
                  <a:lnTo>
                    <a:pt x="147218" y="175565"/>
                  </a:lnTo>
                  <a:lnTo>
                    <a:pt x="149276" y="160706"/>
                  </a:lnTo>
                  <a:cubicBezTo>
                    <a:pt x="149580" y="158420"/>
                    <a:pt x="150647" y="156438"/>
                    <a:pt x="152476" y="154762"/>
                  </a:cubicBezTo>
                  <a:cubicBezTo>
                    <a:pt x="154305" y="152933"/>
                    <a:pt x="156286" y="152019"/>
                    <a:pt x="158420" y="152019"/>
                  </a:cubicBezTo>
                  <a:lnTo>
                    <a:pt x="200711" y="152019"/>
                  </a:lnTo>
                  <a:lnTo>
                    <a:pt x="205968" y="114986"/>
                  </a:lnTo>
                  <a:lnTo>
                    <a:pt x="190881" y="114986"/>
                  </a:lnTo>
                  <a:lnTo>
                    <a:pt x="190424" y="115671"/>
                  </a:lnTo>
                  <a:cubicBezTo>
                    <a:pt x="189052" y="120091"/>
                    <a:pt x="186690" y="123520"/>
                    <a:pt x="183337" y="125958"/>
                  </a:cubicBezTo>
                  <a:cubicBezTo>
                    <a:pt x="179375" y="128702"/>
                    <a:pt x="175184" y="130073"/>
                    <a:pt x="170764" y="130073"/>
                  </a:cubicBezTo>
                  <a:lnTo>
                    <a:pt x="151790" y="130073"/>
                  </a:lnTo>
                  <a:lnTo>
                    <a:pt x="164592" y="87325"/>
                  </a:lnTo>
                  <a:cubicBezTo>
                    <a:pt x="164897" y="86563"/>
                    <a:pt x="165354" y="85953"/>
                    <a:pt x="165963" y="85496"/>
                  </a:cubicBezTo>
                  <a:cubicBezTo>
                    <a:pt x="166573" y="85039"/>
                    <a:pt x="167259" y="84810"/>
                    <a:pt x="168021" y="84810"/>
                  </a:cubicBezTo>
                  <a:lnTo>
                    <a:pt x="199339" y="84810"/>
                  </a:lnTo>
                  <a:lnTo>
                    <a:pt x="196596" y="92811"/>
                  </a:lnTo>
                  <a:lnTo>
                    <a:pt x="208483" y="92811"/>
                  </a:lnTo>
                  <a:lnTo>
                    <a:pt x="209169" y="85496"/>
                  </a:lnTo>
                  <a:cubicBezTo>
                    <a:pt x="209169" y="84887"/>
                    <a:pt x="209283" y="84468"/>
                    <a:pt x="209512" y="84239"/>
                  </a:cubicBezTo>
                  <a:cubicBezTo>
                    <a:pt x="209740" y="84010"/>
                    <a:pt x="210083" y="83744"/>
                    <a:pt x="210540" y="83439"/>
                  </a:cubicBezTo>
                  <a:cubicBezTo>
                    <a:pt x="211302" y="82829"/>
                    <a:pt x="212141" y="82524"/>
                    <a:pt x="213055" y="82524"/>
                  </a:cubicBezTo>
                  <a:close/>
                  <a:moveTo>
                    <a:pt x="102641" y="59207"/>
                  </a:moveTo>
                  <a:lnTo>
                    <a:pt x="98298" y="88239"/>
                  </a:lnTo>
                  <a:lnTo>
                    <a:pt x="114757" y="88239"/>
                  </a:lnTo>
                  <a:lnTo>
                    <a:pt x="118643" y="59207"/>
                  </a:lnTo>
                  <a:close/>
                  <a:moveTo>
                    <a:pt x="400431" y="48692"/>
                  </a:moveTo>
                  <a:lnTo>
                    <a:pt x="419862" y="48692"/>
                  </a:lnTo>
                  <a:cubicBezTo>
                    <a:pt x="421538" y="48692"/>
                    <a:pt x="422872" y="49301"/>
                    <a:pt x="423862" y="50520"/>
                  </a:cubicBezTo>
                  <a:cubicBezTo>
                    <a:pt x="424853" y="51740"/>
                    <a:pt x="425272" y="53187"/>
                    <a:pt x="425120" y="54864"/>
                  </a:cubicBezTo>
                  <a:lnTo>
                    <a:pt x="406832" y="216027"/>
                  </a:lnTo>
                  <a:cubicBezTo>
                    <a:pt x="400126" y="216027"/>
                    <a:pt x="394564" y="213398"/>
                    <a:pt x="390144" y="208140"/>
                  </a:cubicBezTo>
                  <a:cubicBezTo>
                    <a:pt x="385724" y="202882"/>
                    <a:pt x="383819" y="196596"/>
                    <a:pt x="384429" y="189281"/>
                  </a:cubicBezTo>
                  <a:close/>
                  <a:moveTo>
                    <a:pt x="328879" y="48692"/>
                  </a:moveTo>
                  <a:lnTo>
                    <a:pt x="347624" y="48692"/>
                  </a:lnTo>
                  <a:lnTo>
                    <a:pt x="324764" y="197967"/>
                  </a:lnTo>
                  <a:cubicBezTo>
                    <a:pt x="323850" y="203301"/>
                    <a:pt x="321488" y="207645"/>
                    <a:pt x="317678" y="210998"/>
                  </a:cubicBezTo>
                  <a:cubicBezTo>
                    <a:pt x="313868" y="214350"/>
                    <a:pt x="309524" y="216027"/>
                    <a:pt x="304648" y="216027"/>
                  </a:cubicBezTo>
                  <a:lnTo>
                    <a:pt x="296418" y="216027"/>
                  </a:lnTo>
                  <a:lnTo>
                    <a:pt x="321107" y="55778"/>
                  </a:lnTo>
                  <a:cubicBezTo>
                    <a:pt x="321564" y="53645"/>
                    <a:pt x="322516" y="51930"/>
                    <a:pt x="323964" y="50635"/>
                  </a:cubicBezTo>
                  <a:cubicBezTo>
                    <a:pt x="325412" y="49339"/>
                    <a:pt x="327050" y="48692"/>
                    <a:pt x="328879" y="48692"/>
                  </a:cubicBezTo>
                  <a:close/>
                  <a:moveTo>
                    <a:pt x="499643" y="5943"/>
                  </a:moveTo>
                  <a:lnTo>
                    <a:pt x="583768" y="5943"/>
                  </a:lnTo>
                  <a:cubicBezTo>
                    <a:pt x="583006" y="10820"/>
                    <a:pt x="580911" y="14821"/>
                    <a:pt x="577482" y="17945"/>
                  </a:cubicBezTo>
                  <a:cubicBezTo>
                    <a:pt x="574053" y="21069"/>
                    <a:pt x="570052" y="22631"/>
                    <a:pt x="565480" y="22631"/>
                  </a:cubicBezTo>
                  <a:lnTo>
                    <a:pt x="497586" y="22631"/>
                  </a:lnTo>
                  <a:close/>
                  <a:moveTo>
                    <a:pt x="457581" y="5943"/>
                  </a:moveTo>
                  <a:lnTo>
                    <a:pt x="492785" y="5943"/>
                  </a:lnTo>
                  <a:lnTo>
                    <a:pt x="486156" y="56235"/>
                  </a:lnTo>
                  <a:lnTo>
                    <a:pt x="577139" y="56235"/>
                  </a:lnTo>
                  <a:lnTo>
                    <a:pt x="574624" y="74752"/>
                  </a:lnTo>
                  <a:lnTo>
                    <a:pt x="560680" y="74752"/>
                  </a:lnTo>
                  <a:lnTo>
                    <a:pt x="541934" y="216027"/>
                  </a:lnTo>
                  <a:lnTo>
                    <a:pt x="498272" y="216027"/>
                  </a:lnTo>
                  <a:lnTo>
                    <a:pt x="516788" y="74752"/>
                  </a:lnTo>
                  <a:lnTo>
                    <a:pt x="483641" y="74752"/>
                  </a:lnTo>
                  <a:lnTo>
                    <a:pt x="468325" y="191338"/>
                  </a:lnTo>
                  <a:cubicBezTo>
                    <a:pt x="467411" y="198196"/>
                    <a:pt x="464439" y="204063"/>
                    <a:pt x="459410" y="208940"/>
                  </a:cubicBezTo>
                  <a:cubicBezTo>
                    <a:pt x="454533" y="213665"/>
                    <a:pt x="448742" y="216027"/>
                    <a:pt x="442036" y="216027"/>
                  </a:cubicBezTo>
                  <a:lnTo>
                    <a:pt x="421234" y="216027"/>
                  </a:lnTo>
                  <a:lnTo>
                    <a:pt x="447751" y="15087"/>
                  </a:lnTo>
                  <a:cubicBezTo>
                    <a:pt x="448208" y="12344"/>
                    <a:pt x="449351" y="10134"/>
                    <a:pt x="451180" y="8458"/>
                  </a:cubicBezTo>
                  <a:cubicBezTo>
                    <a:pt x="453009" y="6782"/>
                    <a:pt x="455143" y="5943"/>
                    <a:pt x="457581" y="5943"/>
                  </a:cubicBezTo>
                  <a:close/>
                  <a:moveTo>
                    <a:pt x="173050" y="2514"/>
                  </a:moveTo>
                  <a:lnTo>
                    <a:pt x="284378" y="2514"/>
                  </a:lnTo>
                  <a:cubicBezTo>
                    <a:pt x="286055" y="2514"/>
                    <a:pt x="287426" y="2972"/>
                    <a:pt x="288493" y="3886"/>
                  </a:cubicBezTo>
                  <a:cubicBezTo>
                    <a:pt x="289560" y="5105"/>
                    <a:pt x="289941" y="6553"/>
                    <a:pt x="289636" y="8229"/>
                  </a:cubicBezTo>
                  <a:lnTo>
                    <a:pt x="284150" y="49835"/>
                  </a:lnTo>
                  <a:cubicBezTo>
                    <a:pt x="283083" y="56997"/>
                    <a:pt x="280340" y="62789"/>
                    <a:pt x="275920" y="67208"/>
                  </a:cubicBezTo>
                  <a:cubicBezTo>
                    <a:pt x="271501" y="71933"/>
                    <a:pt x="264719" y="74295"/>
                    <a:pt x="255575" y="74295"/>
                  </a:cubicBezTo>
                  <a:lnTo>
                    <a:pt x="222656" y="74295"/>
                  </a:lnTo>
                  <a:lnTo>
                    <a:pt x="224485" y="61265"/>
                  </a:lnTo>
                  <a:cubicBezTo>
                    <a:pt x="224637" y="59741"/>
                    <a:pt x="225323" y="58369"/>
                    <a:pt x="226542" y="57150"/>
                  </a:cubicBezTo>
                  <a:cubicBezTo>
                    <a:pt x="227762" y="56235"/>
                    <a:pt x="229133" y="55778"/>
                    <a:pt x="230657" y="55778"/>
                  </a:cubicBezTo>
                  <a:lnTo>
                    <a:pt x="238658" y="55778"/>
                  </a:lnTo>
                  <a:cubicBezTo>
                    <a:pt x="242316" y="55778"/>
                    <a:pt x="244450" y="54026"/>
                    <a:pt x="245059" y="50520"/>
                  </a:cubicBezTo>
                  <a:lnTo>
                    <a:pt x="249174" y="19888"/>
                  </a:lnTo>
                  <a:lnTo>
                    <a:pt x="220599" y="19888"/>
                  </a:lnTo>
                  <a:lnTo>
                    <a:pt x="212141" y="49377"/>
                  </a:lnTo>
                  <a:cubicBezTo>
                    <a:pt x="209397" y="57455"/>
                    <a:pt x="204749" y="63627"/>
                    <a:pt x="198196" y="67894"/>
                  </a:cubicBezTo>
                  <a:cubicBezTo>
                    <a:pt x="191643" y="72161"/>
                    <a:pt x="184785" y="74295"/>
                    <a:pt x="177622" y="74295"/>
                  </a:cubicBezTo>
                  <a:lnTo>
                    <a:pt x="162534" y="74295"/>
                  </a:lnTo>
                  <a:lnTo>
                    <a:pt x="181051" y="19888"/>
                  </a:lnTo>
                  <a:lnTo>
                    <a:pt x="166192" y="19888"/>
                  </a:lnTo>
                  <a:lnTo>
                    <a:pt x="168021" y="6401"/>
                  </a:lnTo>
                  <a:cubicBezTo>
                    <a:pt x="168173" y="5181"/>
                    <a:pt x="168707" y="4191"/>
                    <a:pt x="169621" y="3429"/>
                  </a:cubicBezTo>
                  <a:cubicBezTo>
                    <a:pt x="170688" y="2819"/>
                    <a:pt x="171831" y="2514"/>
                    <a:pt x="173050" y="2514"/>
                  </a:cubicBezTo>
                  <a:close/>
                  <a:moveTo>
                    <a:pt x="365455" y="228"/>
                  </a:moveTo>
                  <a:lnTo>
                    <a:pt x="400660" y="228"/>
                  </a:lnTo>
                  <a:lnTo>
                    <a:pt x="398374" y="18974"/>
                  </a:lnTo>
                  <a:lnTo>
                    <a:pt x="433349" y="18974"/>
                  </a:lnTo>
                  <a:lnTo>
                    <a:pt x="431749" y="30404"/>
                  </a:lnTo>
                  <a:cubicBezTo>
                    <a:pt x="431444" y="32537"/>
                    <a:pt x="430568" y="34252"/>
                    <a:pt x="429120" y="35547"/>
                  </a:cubicBezTo>
                  <a:cubicBezTo>
                    <a:pt x="427672" y="36843"/>
                    <a:pt x="426034" y="37490"/>
                    <a:pt x="424205" y="37490"/>
                  </a:cubicBezTo>
                  <a:lnTo>
                    <a:pt x="395859" y="37490"/>
                  </a:lnTo>
                  <a:lnTo>
                    <a:pt x="373456" y="206654"/>
                  </a:lnTo>
                  <a:cubicBezTo>
                    <a:pt x="372999" y="209397"/>
                    <a:pt x="371818" y="211645"/>
                    <a:pt x="369913" y="213398"/>
                  </a:cubicBezTo>
                  <a:cubicBezTo>
                    <a:pt x="368008" y="215151"/>
                    <a:pt x="365760" y="216027"/>
                    <a:pt x="363169" y="216027"/>
                  </a:cubicBezTo>
                  <a:lnTo>
                    <a:pt x="330251" y="216027"/>
                  </a:lnTo>
                  <a:lnTo>
                    <a:pt x="353797" y="37490"/>
                  </a:lnTo>
                  <a:lnTo>
                    <a:pt x="320650" y="37490"/>
                  </a:lnTo>
                  <a:lnTo>
                    <a:pt x="322250" y="25374"/>
                  </a:lnTo>
                  <a:cubicBezTo>
                    <a:pt x="322555" y="23393"/>
                    <a:pt x="323355" y="21831"/>
                    <a:pt x="324650" y="20688"/>
                  </a:cubicBezTo>
                  <a:cubicBezTo>
                    <a:pt x="325945" y="19545"/>
                    <a:pt x="327431" y="18974"/>
                    <a:pt x="329108" y="18974"/>
                  </a:cubicBezTo>
                  <a:lnTo>
                    <a:pt x="356311" y="18974"/>
                  </a:lnTo>
                  <a:lnTo>
                    <a:pt x="357911" y="7315"/>
                  </a:lnTo>
                  <a:cubicBezTo>
                    <a:pt x="358216" y="5334"/>
                    <a:pt x="359092" y="3657"/>
                    <a:pt x="360540" y="2286"/>
                  </a:cubicBezTo>
                  <a:cubicBezTo>
                    <a:pt x="361988" y="914"/>
                    <a:pt x="363626" y="228"/>
                    <a:pt x="365455" y="228"/>
                  </a:cubicBezTo>
                  <a:close/>
                  <a:moveTo>
                    <a:pt x="42062" y="0"/>
                  </a:moveTo>
                  <a:lnTo>
                    <a:pt x="86639" y="0"/>
                  </a:lnTo>
                  <a:lnTo>
                    <a:pt x="83896" y="3657"/>
                  </a:lnTo>
                  <a:lnTo>
                    <a:pt x="155905" y="3657"/>
                  </a:lnTo>
                  <a:cubicBezTo>
                    <a:pt x="157429" y="3657"/>
                    <a:pt x="158572" y="4267"/>
                    <a:pt x="159334" y="5486"/>
                  </a:cubicBezTo>
                  <a:cubicBezTo>
                    <a:pt x="160096" y="6705"/>
                    <a:pt x="160172" y="8077"/>
                    <a:pt x="159563" y="9601"/>
                  </a:cubicBezTo>
                  <a:lnTo>
                    <a:pt x="145161" y="41834"/>
                  </a:lnTo>
                  <a:lnTo>
                    <a:pt x="157962" y="41834"/>
                  </a:lnTo>
                  <a:lnTo>
                    <a:pt x="135788" y="198882"/>
                  </a:lnTo>
                  <a:cubicBezTo>
                    <a:pt x="135179" y="203606"/>
                    <a:pt x="133274" y="207645"/>
                    <a:pt x="130073" y="210998"/>
                  </a:cubicBezTo>
                  <a:cubicBezTo>
                    <a:pt x="126873" y="214198"/>
                    <a:pt x="123215" y="215798"/>
                    <a:pt x="119100" y="215798"/>
                  </a:cubicBezTo>
                  <a:lnTo>
                    <a:pt x="96698" y="215798"/>
                  </a:lnTo>
                  <a:lnTo>
                    <a:pt x="104927" y="156591"/>
                  </a:lnTo>
                  <a:lnTo>
                    <a:pt x="88925" y="156591"/>
                  </a:lnTo>
                  <a:lnTo>
                    <a:pt x="80924" y="212369"/>
                  </a:lnTo>
                  <a:lnTo>
                    <a:pt x="54635" y="212369"/>
                  </a:lnTo>
                  <a:lnTo>
                    <a:pt x="62408" y="156591"/>
                  </a:lnTo>
                  <a:lnTo>
                    <a:pt x="46177" y="156591"/>
                  </a:lnTo>
                  <a:lnTo>
                    <a:pt x="40233" y="198425"/>
                  </a:lnTo>
                  <a:cubicBezTo>
                    <a:pt x="39624" y="203301"/>
                    <a:pt x="37643" y="207492"/>
                    <a:pt x="34290" y="210998"/>
                  </a:cubicBezTo>
                  <a:cubicBezTo>
                    <a:pt x="30785" y="214198"/>
                    <a:pt x="26975" y="215798"/>
                    <a:pt x="22860" y="215798"/>
                  </a:cubicBezTo>
                  <a:lnTo>
                    <a:pt x="0" y="215798"/>
                  </a:lnTo>
                  <a:lnTo>
                    <a:pt x="24689" y="41834"/>
                  </a:lnTo>
                  <a:lnTo>
                    <a:pt x="62636" y="41834"/>
                  </a:lnTo>
                  <a:lnTo>
                    <a:pt x="55778" y="88239"/>
                  </a:lnTo>
                  <a:lnTo>
                    <a:pt x="72009" y="88239"/>
                  </a:lnTo>
                  <a:lnTo>
                    <a:pt x="76124" y="59207"/>
                  </a:lnTo>
                  <a:lnTo>
                    <a:pt x="64694" y="59207"/>
                  </a:lnTo>
                  <a:lnTo>
                    <a:pt x="67437" y="41834"/>
                  </a:lnTo>
                  <a:lnTo>
                    <a:pt x="103098" y="41834"/>
                  </a:lnTo>
                  <a:lnTo>
                    <a:pt x="111785" y="21031"/>
                  </a:lnTo>
                  <a:lnTo>
                    <a:pt x="74981" y="21031"/>
                  </a:lnTo>
                  <a:cubicBezTo>
                    <a:pt x="69189" y="31089"/>
                    <a:pt x="61722" y="36119"/>
                    <a:pt x="52578" y="36119"/>
                  </a:cubicBezTo>
                  <a:lnTo>
                    <a:pt x="21031" y="36119"/>
                  </a:lnTo>
                  <a:lnTo>
                    <a:pt x="36804" y="3200"/>
                  </a:lnTo>
                  <a:cubicBezTo>
                    <a:pt x="38328" y="1067"/>
                    <a:pt x="40081" y="0"/>
                    <a:pt x="42062" y="0"/>
                  </a:cubicBezTo>
                  <a:close/>
                </a:path>
              </a:pathLst>
            </a:custGeom>
            <a:solidFill>
              <a:schemeClr val="bg1">
                <a:lumMod val="50000"/>
              </a:schemeClr>
            </a:solidFill>
            <a:ln>
              <a:noFill/>
            </a:ln>
            <a:effectLst/>
          </p:spPr>
          <p:txBody>
            <a:bodyPr rot="0" spcFirstLastPara="0" vertOverflow="overflow" horzOverflow="overflow" vert="horz" wrap="square" lIns="91440" tIns="45720" rIns="91440" bIns="45720" numCol="1" spcCol="0" rtlCol="0" fromWordArt="0" anchor="t" anchorCtr="0" forceAA="0" compatLnSpc="1">
              <a:noAutofit/>
            </a:bodyPr>
            <a:lstStyle/>
            <a:p>
              <a:pPr defTabSz="914400">
                <a:defRPr/>
              </a:pPr>
              <a:endParaRPr lang="zh-CN" altLang="en-US" sz="1800" dirty="0">
                <a:solidFill>
                  <a:prstClr val="white"/>
                </a:solidFill>
                <a:latin typeface="DOUYU Font" pitchFamily="2" charset="-122"/>
                <a:ea typeface="DOUYU Font" pitchFamily="2" charset="-122"/>
              </a:endParaRPr>
            </a:p>
          </p:txBody>
        </p:sp>
      </p:grpSp>
      <p:sp>
        <p:nvSpPr>
          <p:cNvPr id="16" name="矩形 15"/>
          <p:cNvSpPr/>
          <p:nvPr/>
        </p:nvSpPr>
        <p:spPr>
          <a:xfrm>
            <a:off x="735520" y="655037"/>
            <a:ext cx="10719373" cy="616579"/>
          </a:xfrm>
          <a:prstGeom prst="rect">
            <a:avLst/>
          </a:prstGeom>
        </p:spPr>
        <p:txBody>
          <a:bodyPr wrap="square">
            <a:spAutoFit/>
          </a:bodyPr>
          <a:lstStyle/>
          <a:p>
            <a:pPr algn="just">
              <a:lnSpc>
                <a:spcPct val="150000"/>
              </a:lnSpc>
              <a:spcAft>
                <a:spcPts val="0"/>
              </a:spcAft>
            </a:pPr>
            <a:r>
              <a:rPr lang="zh-CN" altLang="zh-CN" sz="2600" kern="100" dirty="0">
                <a:latin typeface="Times New Roman" panose="02020603050405020304" pitchFamily="18" charset="0"/>
                <a:ea typeface="楷体_GB2312" panose="02010609030101010101" pitchFamily="49" charset="-122"/>
                <a:cs typeface="Times New Roman" panose="02020603050405020304" pitchFamily="18" charset="0"/>
              </a:rPr>
              <a:t>设光由</a:t>
            </a:r>
            <a:r>
              <a:rPr lang="en-US" altLang="zh-CN" sz="2600" i="1" kern="100" dirty="0">
                <a:latin typeface="Times New Roman" panose="02020603050405020304" pitchFamily="18" charset="0"/>
                <a:ea typeface="楷体_GB2312" panose="02010609030101010101" pitchFamily="49" charset="-122"/>
                <a:cs typeface="Courier New" panose="02070309020205020404" pitchFamily="49" charset="0"/>
              </a:rPr>
              <a:t>AB</a:t>
            </a:r>
            <a:r>
              <a:rPr lang="zh-CN" altLang="zh-CN" sz="2600" kern="100" dirty="0">
                <a:latin typeface="Times New Roman" panose="02020603050405020304" pitchFamily="18" charset="0"/>
                <a:ea typeface="楷体_GB2312" panose="02010609030101010101" pitchFamily="49" charset="-122"/>
                <a:cs typeface="Times New Roman" panose="02020603050405020304" pitchFamily="18" charset="0"/>
              </a:rPr>
              <a:t>面上的</a:t>
            </a:r>
            <a:r>
              <a:rPr lang="en-US" altLang="zh-CN" sz="2600" i="1" kern="100" dirty="0">
                <a:latin typeface="Times New Roman" panose="02020603050405020304" pitchFamily="18" charset="0"/>
                <a:ea typeface="楷体_GB2312" panose="02010609030101010101" pitchFamily="49" charset="-122"/>
                <a:cs typeface="Courier New" panose="02070309020205020404" pitchFamily="49" charset="0"/>
              </a:rPr>
              <a:t>O</a:t>
            </a:r>
            <a:r>
              <a:rPr lang="zh-CN" altLang="zh-CN" sz="2600" kern="100" dirty="0">
                <a:latin typeface="Times New Roman" panose="02020603050405020304" pitchFamily="18" charset="0"/>
                <a:ea typeface="楷体_GB2312" panose="02010609030101010101" pitchFamily="49" charset="-122"/>
                <a:cs typeface="Times New Roman" panose="02020603050405020304" pitchFamily="18" charset="0"/>
              </a:rPr>
              <a:t>点射入，由折射定律得，</a:t>
            </a:r>
            <a:endParaRPr lang="zh-CN" altLang="zh-CN" sz="2600" kern="100" dirty="0">
              <a:effectLst/>
              <a:latin typeface="宋体" panose="02010600030101010101" pitchFamily="2" charset="-122"/>
              <a:ea typeface="宋体" panose="02010600030101010101" pitchFamily="2" charset="-122"/>
              <a:cs typeface="Courier New" panose="02070309020205020404" pitchFamily="49" charset="0"/>
            </a:endParaRPr>
          </a:p>
        </p:txBody>
      </p:sp>
      <p:graphicFrame>
        <p:nvGraphicFramePr>
          <p:cNvPr id="4" name="对象 3"/>
          <p:cNvGraphicFramePr>
            <a:graphicFrameLocks noChangeAspect="1"/>
          </p:cNvGraphicFramePr>
          <p:nvPr>
            <p:extLst>
              <p:ext uri="{D42A27DB-BD31-4B8C-83A1-F6EECF244321}">
                <p14:modId xmlns:p14="http://schemas.microsoft.com/office/powerpoint/2010/main" val="604697370"/>
              </p:ext>
            </p:extLst>
          </p:nvPr>
        </p:nvGraphicFramePr>
        <p:xfrm>
          <a:off x="838200" y="1332037"/>
          <a:ext cx="8124825" cy="1543050"/>
        </p:xfrm>
        <a:graphic>
          <a:graphicData uri="http://schemas.openxmlformats.org/presentationml/2006/ole">
            <mc:AlternateContent xmlns:mc="http://schemas.openxmlformats.org/markup-compatibility/2006">
              <mc:Choice xmlns:v="urn:schemas-microsoft-com:vml" Requires="v">
                <p:oleObj spid="_x0000_s138558" name="文档" r:id="rId4" imgW="8128922" imgH="1546564" progId="Word.Document.12">
                  <p:embed/>
                </p:oleObj>
              </mc:Choice>
              <mc:Fallback>
                <p:oleObj name="文档" r:id="rId4" imgW="8128922" imgH="1546564" progId="Word.Document.12">
                  <p:embed/>
                  <p:pic>
                    <p:nvPicPr>
                      <p:cNvPr id="0" name=""/>
                      <p:cNvPicPr/>
                      <p:nvPr/>
                    </p:nvPicPr>
                    <p:blipFill>
                      <a:blip r:embed="rId5"/>
                      <a:stretch>
                        <a:fillRect/>
                      </a:stretch>
                    </p:blipFill>
                    <p:spPr>
                      <a:xfrm>
                        <a:off x="838200" y="1332037"/>
                        <a:ext cx="8124825" cy="1543050"/>
                      </a:xfrm>
                      <a:prstGeom prst="rect">
                        <a:avLst/>
                      </a:prstGeom>
                    </p:spPr>
                  </p:pic>
                </p:oleObj>
              </mc:Fallback>
            </mc:AlternateContent>
          </a:graphicData>
        </a:graphic>
      </p:graphicFrame>
      <p:sp>
        <p:nvSpPr>
          <p:cNvPr id="20" name="矩形 19"/>
          <p:cNvSpPr/>
          <p:nvPr/>
        </p:nvSpPr>
        <p:spPr>
          <a:xfrm>
            <a:off x="735520" y="2565698"/>
            <a:ext cx="10719373" cy="1216743"/>
          </a:xfrm>
          <a:prstGeom prst="rect">
            <a:avLst/>
          </a:prstGeom>
        </p:spPr>
        <p:txBody>
          <a:bodyPr wrap="square">
            <a:spAutoFit/>
          </a:bodyPr>
          <a:lstStyle/>
          <a:p>
            <a:pPr algn="just">
              <a:lnSpc>
                <a:spcPct val="150000"/>
              </a:lnSpc>
              <a:spcAft>
                <a:spcPts val="0"/>
              </a:spcAft>
            </a:pPr>
            <a:r>
              <a:rPr lang="zh-CN" altLang="zh-CN" sz="2600" kern="100" dirty="0">
                <a:latin typeface="Times New Roman" panose="02020603050405020304" pitchFamily="18" charset="0"/>
                <a:ea typeface="楷体_GB2312" panose="02010609030101010101" pitchFamily="49" charset="-122"/>
                <a:cs typeface="Times New Roman" panose="02020603050405020304" pitchFamily="18" charset="0"/>
              </a:rPr>
              <a:t>设光线射到</a:t>
            </a:r>
            <a:r>
              <a:rPr lang="en-US" altLang="zh-CN" sz="2600" i="1" kern="100" dirty="0">
                <a:latin typeface="Times New Roman" panose="02020603050405020304" pitchFamily="18" charset="0"/>
                <a:ea typeface="楷体_GB2312" panose="02010609030101010101" pitchFamily="49" charset="-122"/>
                <a:cs typeface="Courier New" panose="02070309020205020404" pitchFamily="49" charset="0"/>
              </a:rPr>
              <a:t>AE</a:t>
            </a:r>
            <a:r>
              <a:rPr lang="zh-CN" altLang="zh-CN" sz="2600" kern="100" dirty="0">
                <a:latin typeface="Times New Roman" panose="02020603050405020304" pitchFamily="18" charset="0"/>
                <a:ea typeface="楷体_GB2312" panose="02010609030101010101" pitchFamily="49" charset="-122"/>
                <a:cs typeface="Times New Roman" panose="02020603050405020304" pitchFamily="18" charset="0"/>
              </a:rPr>
              <a:t>面上的</a:t>
            </a:r>
            <a:r>
              <a:rPr lang="en-US" altLang="zh-CN" sz="2600" i="1" kern="100" dirty="0">
                <a:latin typeface="Times New Roman" panose="02020603050405020304" pitchFamily="18" charset="0"/>
                <a:ea typeface="楷体_GB2312" panose="02010609030101010101" pitchFamily="49" charset="-122"/>
                <a:cs typeface="Courier New" panose="02070309020205020404" pitchFamily="49" charset="0"/>
              </a:rPr>
              <a:t>D</a:t>
            </a:r>
            <a:r>
              <a:rPr lang="zh-CN" altLang="zh-CN" sz="2600" kern="100" dirty="0">
                <a:latin typeface="Times New Roman" panose="02020603050405020304" pitchFamily="18" charset="0"/>
                <a:ea typeface="楷体_GB2312" panose="02010609030101010101" pitchFamily="49" charset="-122"/>
                <a:cs typeface="Times New Roman" panose="02020603050405020304" pitchFamily="18" charset="0"/>
              </a:rPr>
              <a:t>点，由几何关系得</a:t>
            </a:r>
            <a:r>
              <a:rPr lang="en-US" altLang="zh-CN" sz="2600" i="1" kern="100" dirty="0">
                <a:latin typeface="Times New Roman" panose="02020603050405020304" pitchFamily="18" charset="0"/>
                <a:ea typeface="楷体_GB2312" panose="02010609030101010101" pitchFamily="49" charset="-122"/>
                <a:cs typeface="Courier New" panose="02070309020205020404" pitchFamily="49" charset="0"/>
              </a:rPr>
              <a:t>OD</a:t>
            </a:r>
            <a:r>
              <a:rPr lang="en-US" altLang="zh-CN" sz="2600" kern="100" dirty="0">
                <a:latin typeface="宋体" panose="02010600030101010101" pitchFamily="2" charset="-122"/>
                <a:ea typeface="楷体_GB2312" panose="02010609030101010101" pitchFamily="49" charset="-122"/>
                <a:cs typeface="Times New Roman" panose="02020603050405020304" pitchFamily="18" charset="0"/>
              </a:rPr>
              <a:t>∥</a:t>
            </a:r>
            <a:r>
              <a:rPr lang="en-US" altLang="zh-CN" sz="2600" i="1" kern="100" dirty="0">
                <a:latin typeface="Times New Roman" panose="02020603050405020304" pitchFamily="18" charset="0"/>
                <a:ea typeface="楷体_GB2312" panose="02010609030101010101" pitchFamily="49" charset="-122"/>
                <a:cs typeface="Courier New" panose="02070309020205020404" pitchFamily="49" charset="0"/>
              </a:rPr>
              <a:t>BE</a:t>
            </a:r>
            <a:r>
              <a:rPr lang="zh-CN" altLang="zh-CN" sz="2600" kern="100" dirty="0">
                <a:latin typeface="Times New Roman" panose="02020603050405020304" pitchFamily="18" charset="0"/>
                <a:ea typeface="楷体_GB2312" panose="02010609030101010101" pitchFamily="49" charset="-122"/>
                <a:cs typeface="Times New Roman" panose="02020603050405020304" pitchFamily="18" charset="0"/>
              </a:rPr>
              <a:t>，</a:t>
            </a:r>
            <a:endParaRPr lang="zh-CN" altLang="zh-CN" sz="260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zh-CN" altLang="zh-CN" sz="2600" kern="100" dirty="0">
                <a:latin typeface="Times New Roman" panose="02020603050405020304" pitchFamily="18" charset="0"/>
                <a:ea typeface="楷体_GB2312" panose="02010609030101010101" pitchFamily="49" charset="-122"/>
                <a:cs typeface="Times New Roman" panose="02020603050405020304" pitchFamily="18" charset="0"/>
              </a:rPr>
              <a:t>由几何知识可知光线在</a:t>
            </a:r>
            <a:r>
              <a:rPr lang="en-US" altLang="zh-CN" sz="2600" i="1" kern="100" dirty="0">
                <a:latin typeface="Times New Roman" panose="02020603050405020304" pitchFamily="18" charset="0"/>
                <a:ea typeface="楷体_GB2312" panose="02010609030101010101" pitchFamily="49" charset="-122"/>
                <a:cs typeface="Courier New" panose="02070309020205020404" pitchFamily="49" charset="0"/>
              </a:rPr>
              <a:t>AE</a:t>
            </a:r>
            <a:r>
              <a:rPr lang="zh-CN" altLang="zh-CN" sz="2600" kern="100" dirty="0">
                <a:latin typeface="Times New Roman" panose="02020603050405020304" pitchFamily="18" charset="0"/>
                <a:ea typeface="楷体_GB2312" panose="02010609030101010101" pitchFamily="49" charset="-122"/>
                <a:cs typeface="Times New Roman" panose="02020603050405020304" pitchFamily="18" charset="0"/>
              </a:rPr>
              <a:t>面上的入射角为</a:t>
            </a:r>
            <a:r>
              <a:rPr lang="en-US" altLang="zh-CN" sz="2600" i="1" kern="100" dirty="0">
                <a:latin typeface="Times New Roman" panose="02020603050405020304" pitchFamily="18" charset="0"/>
                <a:ea typeface="楷体_GB2312" panose="02010609030101010101" pitchFamily="49" charset="-122"/>
                <a:cs typeface="Courier New" panose="02070309020205020404" pitchFamily="49" charset="0"/>
              </a:rPr>
              <a:t>θ</a:t>
            </a:r>
            <a:r>
              <a:rPr lang="zh-CN" altLang="zh-CN" sz="2600" kern="100" dirty="0">
                <a:latin typeface="Times New Roman" panose="02020603050405020304" pitchFamily="18" charset="0"/>
                <a:ea typeface="楷体_GB2312" panose="02010609030101010101" pitchFamily="49" charset="-122"/>
                <a:cs typeface="Times New Roman" panose="02020603050405020304" pitchFamily="18" charset="0"/>
              </a:rPr>
              <a:t>＝</a:t>
            </a:r>
            <a:r>
              <a:rPr lang="en-US" altLang="zh-CN" sz="2600" kern="100" dirty="0">
                <a:latin typeface="Times New Roman" panose="02020603050405020304" pitchFamily="18" charset="0"/>
                <a:ea typeface="楷体_GB2312" panose="02010609030101010101" pitchFamily="49" charset="-122"/>
                <a:cs typeface="Courier New" panose="02070309020205020404" pitchFamily="49" charset="0"/>
              </a:rPr>
              <a:t>45°</a:t>
            </a:r>
            <a:r>
              <a:rPr lang="zh-CN" altLang="zh-CN" sz="2600" kern="100" dirty="0">
                <a:latin typeface="Times New Roman" panose="02020603050405020304" pitchFamily="18" charset="0"/>
                <a:ea typeface="楷体_GB2312" panose="02010609030101010101" pitchFamily="49" charset="-122"/>
                <a:cs typeface="Times New Roman" panose="02020603050405020304" pitchFamily="18" charset="0"/>
              </a:rPr>
              <a:t>。</a:t>
            </a:r>
            <a:endParaRPr lang="zh-CN" altLang="zh-CN" sz="2600" kern="100" dirty="0">
              <a:effectLst/>
              <a:latin typeface="宋体" panose="02010600030101010101" pitchFamily="2" charset="-122"/>
              <a:ea typeface="宋体" panose="02010600030101010101" pitchFamily="2" charset="-122"/>
              <a:cs typeface="Courier New" panose="02070309020205020404" pitchFamily="49" charset="0"/>
            </a:endParaRPr>
          </a:p>
        </p:txBody>
      </p:sp>
      <p:graphicFrame>
        <p:nvGraphicFramePr>
          <p:cNvPr id="21" name="对象 20"/>
          <p:cNvGraphicFramePr>
            <a:graphicFrameLocks noChangeAspect="1"/>
          </p:cNvGraphicFramePr>
          <p:nvPr>
            <p:extLst>
              <p:ext uri="{D42A27DB-BD31-4B8C-83A1-F6EECF244321}">
                <p14:modId xmlns:p14="http://schemas.microsoft.com/office/powerpoint/2010/main" val="1607291638"/>
              </p:ext>
            </p:extLst>
          </p:nvPr>
        </p:nvGraphicFramePr>
        <p:xfrm>
          <a:off x="838200" y="3833267"/>
          <a:ext cx="8124825" cy="1190625"/>
        </p:xfrm>
        <a:graphic>
          <a:graphicData uri="http://schemas.openxmlformats.org/presentationml/2006/ole">
            <mc:AlternateContent xmlns:mc="http://schemas.openxmlformats.org/markup-compatibility/2006">
              <mc:Choice xmlns:v="urn:schemas-microsoft-com:vml" Requires="v">
                <p:oleObj spid="_x0000_s138559" name="文档" r:id="rId6" imgW="8128922" imgH="1193712" progId="Word.Document.12">
                  <p:embed/>
                </p:oleObj>
              </mc:Choice>
              <mc:Fallback>
                <p:oleObj name="文档" r:id="rId6" imgW="8128922" imgH="1193712" progId="Word.Document.12">
                  <p:embed/>
                  <p:pic>
                    <p:nvPicPr>
                      <p:cNvPr id="0" name=""/>
                      <p:cNvPicPr/>
                      <p:nvPr/>
                    </p:nvPicPr>
                    <p:blipFill>
                      <a:blip r:embed="rId7"/>
                      <a:stretch>
                        <a:fillRect/>
                      </a:stretch>
                    </p:blipFill>
                    <p:spPr>
                      <a:xfrm>
                        <a:off x="838200" y="3833267"/>
                        <a:ext cx="8124825" cy="1190625"/>
                      </a:xfrm>
                      <a:prstGeom prst="rect">
                        <a:avLst/>
                      </a:prstGeom>
                    </p:spPr>
                  </p:pic>
                </p:oleObj>
              </mc:Fallback>
            </mc:AlternateContent>
          </a:graphicData>
        </a:graphic>
      </p:graphicFrame>
      <p:pic>
        <p:nvPicPr>
          <p:cNvPr id="138245" name="Picture 5" descr="X60"/>
          <p:cNvPicPr>
            <a:picLocks noChangeAspect="1" noChangeArrowheads="1"/>
          </p:cNvPicPr>
          <p:nvPr/>
        </p:nvPicPr>
        <p:blipFill>
          <a:blip r:embed="rId8"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9157435" y="4221882"/>
            <a:ext cx="2266363" cy="1633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 name="矩形 21"/>
          <p:cNvSpPr/>
          <p:nvPr/>
        </p:nvSpPr>
        <p:spPr>
          <a:xfrm>
            <a:off x="735520" y="4682505"/>
            <a:ext cx="10719373" cy="1216743"/>
          </a:xfrm>
          <a:prstGeom prst="rect">
            <a:avLst/>
          </a:prstGeom>
        </p:spPr>
        <p:txBody>
          <a:bodyPr wrap="square">
            <a:spAutoFit/>
          </a:bodyPr>
          <a:lstStyle/>
          <a:p>
            <a:pPr algn="just">
              <a:lnSpc>
                <a:spcPct val="150000"/>
              </a:lnSpc>
              <a:spcAft>
                <a:spcPts val="0"/>
              </a:spcAft>
            </a:pPr>
            <a:r>
              <a:rPr lang="zh-CN" altLang="zh-CN" sz="2600" kern="100" dirty="0">
                <a:latin typeface="Times New Roman" panose="02020603050405020304" pitchFamily="18" charset="0"/>
                <a:ea typeface="楷体_GB2312" panose="02010609030101010101" pitchFamily="49" charset="-122"/>
                <a:cs typeface="Times New Roman" panose="02020603050405020304" pitchFamily="18" charset="0"/>
              </a:rPr>
              <a:t>因为</a:t>
            </a:r>
            <a:r>
              <a:rPr lang="en-US" altLang="zh-CN" sz="2600" i="1" kern="100" dirty="0">
                <a:latin typeface="Times New Roman" panose="02020603050405020304" pitchFamily="18" charset="0"/>
                <a:ea typeface="楷体_GB2312" panose="02010609030101010101" pitchFamily="49" charset="-122"/>
                <a:cs typeface="Courier New" panose="02070309020205020404" pitchFamily="49" charset="0"/>
              </a:rPr>
              <a:t>θ</a:t>
            </a:r>
            <a:r>
              <a:rPr lang="zh-CN" altLang="zh-CN" sz="2600" kern="100" dirty="0">
                <a:latin typeface="Times New Roman" panose="02020603050405020304" pitchFamily="18" charset="0"/>
                <a:ea typeface="楷体_GB2312" panose="02010609030101010101" pitchFamily="49" charset="-122"/>
                <a:cs typeface="Times New Roman" panose="02020603050405020304" pitchFamily="18" charset="0"/>
              </a:rPr>
              <a:t>＝</a:t>
            </a:r>
            <a:r>
              <a:rPr lang="en-US" altLang="zh-CN" sz="2600" kern="100" dirty="0">
                <a:latin typeface="Times New Roman" panose="02020603050405020304" pitchFamily="18" charset="0"/>
                <a:ea typeface="楷体_GB2312" panose="02010609030101010101" pitchFamily="49" charset="-122"/>
                <a:cs typeface="Courier New" panose="02070309020205020404" pitchFamily="49" charset="0"/>
              </a:rPr>
              <a:t>45°</a:t>
            </a:r>
            <a:r>
              <a:rPr lang="zh-CN" altLang="zh-CN" sz="2600" kern="100" dirty="0">
                <a:latin typeface="Times New Roman" panose="02020603050405020304" pitchFamily="18" charset="0"/>
                <a:ea typeface="楷体_GB2312" panose="02010609030101010101" pitchFamily="49" charset="-122"/>
                <a:cs typeface="Times New Roman" panose="02020603050405020304" pitchFamily="18" charset="0"/>
              </a:rPr>
              <a:t>，故光线在</a:t>
            </a:r>
            <a:r>
              <a:rPr lang="en-US" altLang="zh-CN" sz="2600" i="1" kern="100" dirty="0">
                <a:latin typeface="Times New Roman" panose="02020603050405020304" pitchFamily="18" charset="0"/>
                <a:ea typeface="楷体_GB2312" panose="02010609030101010101" pitchFamily="49" charset="-122"/>
                <a:cs typeface="Courier New" panose="02070309020205020404" pitchFamily="49" charset="0"/>
              </a:rPr>
              <a:t>AE</a:t>
            </a:r>
            <a:r>
              <a:rPr lang="zh-CN" altLang="zh-CN" sz="2600" kern="100" dirty="0">
                <a:latin typeface="Times New Roman" panose="02020603050405020304" pitchFamily="18" charset="0"/>
                <a:ea typeface="楷体_GB2312" panose="02010609030101010101" pitchFamily="49" charset="-122"/>
                <a:cs typeface="Times New Roman" panose="02020603050405020304" pitchFamily="18" charset="0"/>
              </a:rPr>
              <a:t>面上发生全反射</a:t>
            </a:r>
            <a:r>
              <a:rPr lang="zh-CN" altLang="zh-CN" sz="2600" kern="100" dirty="0" smtClean="0">
                <a:latin typeface="Times New Roman" panose="02020603050405020304" pitchFamily="18" charset="0"/>
                <a:ea typeface="楷体_GB2312" panose="02010609030101010101" pitchFamily="49" charset="-122"/>
                <a:cs typeface="Times New Roman" panose="02020603050405020304" pitchFamily="18" charset="0"/>
              </a:rPr>
              <a:t>，由几何知</a:t>
            </a:r>
            <a:endParaRPr lang="en-US" altLang="zh-CN" sz="2600" kern="100" dirty="0" smtClean="0">
              <a:latin typeface="Times New Roman" panose="02020603050405020304" pitchFamily="18" charset="0"/>
              <a:ea typeface="楷体_GB2312" panose="02010609030101010101" pitchFamily="49" charset="-122"/>
              <a:cs typeface="Times New Roman" panose="02020603050405020304" pitchFamily="18" charset="0"/>
            </a:endParaRPr>
          </a:p>
          <a:p>
            <a:pPr algn="just">
              <a:lnSpc>
                <a:spcPct val="150000"/>
              </a:lnSpc>
              <a:spcAft>
                <a:spcPts val="0"/>
              </a:spcAft>
            </a:pPr>
            <a:r>
              <a:rPr lang="zh-CN" altLang="zh-CN" sz="2600" kern="100" dirty="0" smtClean="0">
                <a:latin typeface="Times New Roman" panose="02020603050405020304" pitchFamily="18" charset="0"/>
                <a:ea typeface="楷体_GB2312" panose="02010609030101010101" pitchFamily="49" charset="-122"/>
                <a:cs typeface="Times New Roman" panose="02020603050405020304" pitchFamily="18" charset="0"/>
              </a:rPr>
              <a:t>识</a:t>
            </a:r>
            <a:r>
              <a:rPr lang="zh-CN" altLang="zh-CN" sz="2600" kern="100" dirty="0">
                <a:latin typeface="Times New Roman" panose="02020603050405020304" pitchFamily="18" charset="0"/>
                <a:ea typeface="楷体_GB2312" panose="02010609030101010101" pitchFamily="49" charset="-122"/>
                <a:cs typeface="Times New Roman" panose="02020603050405020304" pitchFamily="18" charset="0"/>
              </a:rPr>
              <a:t>可知，光线将垂直于</a:t>
            </a:r>
            <a:r>
              <a:rPr lang="en-US" altLang="zh-CN" sz="2600" i="1" kern="100" dirty="0">
                <a:latin typeface="Times New Roman" panose="02020603050405020304" pitchFamily="18" charset="0"/>
                <a:ea typeface="楷体_GB2312" panose="02010609030101010101" pitchFamily="49" charset="-122"/>
                <a:cs typeface="Courier New" panose="02070309020205020404" pitchFamily="49" charset="0"/>
              </a:rPr>
              <a:t>BE</a:t>
            </a:r>
            <a:r>
              <a:rPr lang="zh-CN" altLang="zh-CN" sz="2600" kern="100" dirty="0">
                <a:latin typeface="Times New Roman" panose="02020603050405020304" pitchFamily="18" charset="0"/>
                <a:ea typeface="楷体_GB2312" panose="02010609030101010101" pitchFamily="49" charset="-122"/>
                <a:cs typeface="Times New Roman" panose="02020603050405020304" pitchFamily="18" charset="0"/>
              </a:rPr>
              <a:t>面射出，其光路图如图所示。</a:t>
            </a:r>
            <a:endParaRPr lang="zh-CN" altLang="zh-CN" sz="2600" kern="100" dirty="0">
              <a:effectLst/>
              <a:latin typeface="宋体" panose="02010600030101010101" pitchFamily="2" charset="-122"/>
              <a:ea typeface="宋体" panose="02010600030101010101" pitchFamily="2" charset="-122"/>
              <a:cs typeface="Courier New" panose="02070309020205020404" pitchFamily="49" charset="0"/>
            </a:endParaRPr>
          </a:p>
        </p:txBody>
      </p:sp>
    </p:spTree>
    <p:extLst>
      <p:ext uri="{BB962C8B-B14F-4D97-AF65-F5344CB8AC3E}">
        <p14:creationId xmlns:p14="http://schemas.microsoft.com/office/powerpoint/2010/main" val="21983001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linds(horizontal)">
                                      <p:cBhvr>
                                        <p:cTn id="7" dur="500"/>
                                        <p:tgtEl>
                                          <p:spTgt spid="12"/>
                                        </p:tgtEl>
                                      </p:cBhvr>
                                    </p:animEffect>
                                  </p:childTnLst>
                                </p:cTn>
                              </p:par>
                              <p:par>
                                <p:cTn id="8" presetID="3" presetClass="entr" presetSubtype="10" fill="hold" nodeType="withEffect">
                                  <p:stCondLst>
                                    <p:cond delay="0"/>
                                  </p:stCondLst>
                                  <p:childTnLst>
                                    <p:set>
                                      <p:cBhvr>
                                        <p:cTn id="9" dur="1" fill="hold">
                                          <p:stCondLst>
                                            <p:cond delay="0"/>
                                          </p:stCondLst>
                                        </p:cTn>
                                        <p:tgtEl>
                                          <p:spTgt spid="16">
                                            <p:txEl>
                                              <p:pRg st="0" end="0"/>
                                            </p:txEl>
                                          </p:spTgt>
                                        </p:tgtEl>
                                        <p:attrNameLst>
                                          <p:attrName>style.visibility</p:attrName>
                                        </p:attrNameLst>
                                      </p:cBhvr>
                                      <p:to>
                                        <p:strVal val="visible"/>
                                      </p:to>
                                    </p:set>
                                    <p:animEffect transition="in" filter="blinds(horizontal)">
                                      <p:cBhvr>
                                        <p:cTn id="10" dur="500"/>
                                        <p:tgtEl>
                                          <p:spTgt spid="16">
                                            <p:txEl>
                                              <p:pRg st="0" end="0"/>
                                            </p:txEl>
                                          </p:spTgt>
                                        </p:tgtEl>
                                      </p:cBhvr>
                                    </p:animEffect>
                                  </p:childTnLst>
                                </p:cTn>
                              </p:par>
                              <p:par>
                                <p:cTn id="11" presetID="3" presetClass="entr" presetSubtype="10" fill="hold" nodeType="with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blinds(horizontal)">
                                      <p:cBhvr>
                                        <p:cTn id="13" dur="500"/>
                                        <p:tgtEl>
                                          <p:spTgt spid="4"/>
                                        </p:tgtEl>
                                      </p:cBhvr>
                                    </p:animEffect>
                                  </p:childTnLst>
                                </p:cTn>
                              </p:par>
                              <p:par>
                                <p:cTn id="14" presetID="3" presetClass="entr" presetSubtype="10" fill="hold" nodeType="withEffect">
                                  <p:stCondLst>
                                    <p:cond delay="0"/>
                                  </p:stCondLst>
                                  <p:childTnLst>
                                    <p:set>
                                      <p:cBhvr>
                                        <p:cTn id="15" dur="1" fill="hold">
                                          <p:stCondLst>
                                            <p:cond delay="0"/>
                                          </p:stCondLst>
                                        </p:cTn>
                                        <p:tgtEl>
                                          <p:spTgt spid="20">
                                            <p:txEl>
                                              <p:pRg st="0" end="0"/>
                                            </p:txEl>
                                          </p:spTgt>
                                        </p:tgtEl>
                                        <p:attrNameLst>
                                          <p:attrName>style.visibility</p:attrName>
                                        </p:attrNameLst>
                                      </p:cBhvr>
                                      <p:to>
                                        <p:strVal val="visible"/>
                                      </p:to>
                                    </p:set>
                                    <p:animEffect transition="in" filter="blinds(horizontal)">
                                      <p:cBhvr>
                                        <p:cTn id="16" dur="500"/>
                                        <p:tgtEl>
                                          <p:spTgt spid="20">
                                            <p:txEl>
                                              <p:pRg st="0" end="0"/>
                                            </p:txEl>
                                          </p:spTgt>
                                        </p:tgtEl>
                                      </p:cBhvr>
                                    </p:animEffect>
                                  </p:childTnLst>
                                </p:cTn>
                              </p:par>
                              <p:par>
                                <p:cTn id="17" presetID="3" presetClass="entr" presetSubtype="10" fill="hold" nodeType="withEffect">
                                  <p:stCondLst>
                                    <p:cond delay="0"/>
                                  </p:stCondLst>
                                  <p:childTnLst>
                                    <p:set>
                                      <p:cBhvr>
                                        <p:cTn id="18" dur="1" fill="hold">
                                          <p:stCondLst>
                                            <p:cond delay="0"/>
                                          </p:stCondLst>
                                        </p:cTn>
                                        <p:tgtEl>
                                          <p:spTgt spid="20">
                                            <p:txEl>
                                              <p:pRg st="1" end="1"/>
                                            </p:txEl>
                                          </p:spTgt>
                                        </p:tgtEl>
                                        <p:attrNameLst>
                                          <p:attrName>style.visibility</p:attrName>
                                        </p:attrNameLst>
                                      </p:cBhvr>
                                      <p:to>
                                        <p:strVal val="visible"/>
                                      </p:to>
                                    </p:set>
                                    <p:animEffect transition="in" filter="blinds(horizontal)">
                                      <p:cBhvr>
                                        <p:cTn id="19" dur="500"/>
                                        <p:tgtEl>
                                          <p:spTgt spid="20">
                                            <p:txEl>
                                              <p:pRg st="1" end="1"/>
                                            </p:txEl>
                                          </p:spTgt>
                                        </p:tgtEl>
                                      </p:cBhvr>
                                    </p:animEffect>
                                  </p:childTnLst>
                                </p:cTn>
                              </p:par>
                              <p:par>
                                <p:cTn id="20" presetID="3" presetClass="entr" presetSubtype="10" fill="hold" nodeType="withEffect">
                                  <p:stCondLst>
                                    <p:cond delay="0"/>
                                  </p:stCondLst>
                                  <p:childTnLst>
                                    <p:set>
                                      <p:cBhvr>
                                        <p:cTn id="21" dur="1" fill="hold">
                                          <p:stCondLst>
                                            <p:cond delay="0"/>
                                          </p:stCondLst>
                                        </p:cTn>
                                        <p:tgtEl>
                                          <p:spTgt spid="21"/>
                                        </p:tgtEl>
                                        <p:attrNameLst>
                                          <p:attrName>style.visibility</p:attrName>
                                        </p:attrNameLst>
                                      </p:cBhvr>
                                      <p:to>
                                        <p:strVal val="visible"/>
                                      </p:to>
                                    </p:set>
                                    <p:animEffect transition="in" filter="blinds(horizontal)">
                                      <p:cBhvr>
                                        <p:cTn id="22" dur="500"/>
                                        <p:tgtEl>
                                          <p:spTgt spid="21"/>
                                        </p:tgtEl>
                                      </p:cBhvr>
                                    </p:animEffect>
                                  </p:childTnLst>
                                </p:cTn>
                              </p:par>
                              <p:par>
                                <p:cTn id="23" presetID="3" presetClass="entr" presetSubtype="10" fill="hold" nodeType="withEffect">
                                  <p:stCondLst>
                                    <p:cond delay="0"/>
                                  </p:stCondLst>
                                  <p:childTnLst>
                                    <p:set>
                                      <p:cBhvr>
                                        <p:cTn id="24" dur="1" fill="hold">
                                          <p:stCondLst>
                                            <p:cond delay="0"/>
                                          </p:stCondLst>
                                        </p:cTn>
                                        <p:tgtEl>
                                          <p:spTgt spid="138245"/>
                                        </p:tgtEl>
                                        <p:attrNameLst>
                                          <p:attrName>style.visibility</p:attrName>
                                        </p:attrNameLst>
                                      </p:cBhvr>
                                      <p:to>
                                        <p:strVal val="visible"/>
                                      </p:to>
                                    </p:set>
                                    <p:animEffect transition="in" filter="blinds(horizontal)">
                                      <p:cBhvr>
                                        <p:cTn id="25" dur="500"/>
                                        <p:tgtEl>
                                          <p:spTgt spid="138245"/>
                                        </p:tgtEl>
                                      </p:cBhvr>
                                    </p:animEffect>
                                  </p:childTnLst>
                                </p:cTn>
                              </p:par>
                              <p:par>
                                <p:cTn id="26" presetID="3" presetClass="entr" presetSubtype="10" fill="hold" nodeType="withEffect">
                                  <p:stCondLst>
                                    <p:cond delay="0"/>
                                  </p:stCondLst>
                                  <p:childTnLst>
                                    <p:set>
                                      <p:cBhvr>
                                        <p:cTn id="27" dur="1" fill="hold">
                                          <p:stCondLst>
                                            <p:cond delay="0"/>
                                          </p:stCondLst>
                                        </p:cTn>
                                        <p:tgtEl>
                                          <p:spTgt spid="22">
                                            <p:txEl>
                                              <p:pRg st="0" end="0"/>
                                            </p:txEl>
                                          </p:spTgt>
                                        </p:tgtEl>
                                        <p:attrNameLst>
                                          <p:attrName>style.visibility</p:attrName>
                                        </p:attrNameLst>
                                      </p:cBhvr>
                                      <p:to>
                                        <p:strVal val="visible"/>
                                      </p:to>
                                    </p:set>
                                    <p:animEffect transition="in" filter="blinds(horizontal)">
                                      <p:cBhvr>
                                        <p:cTn id="28" dur="500"/>
                                        <p:tgtEl>
                                          <p:spTgt spid="22">
                                            <p:txEl>
                                              <p:pRg st="0" end="0"/>
                                            </p:txEl>
                                          </p:spTgt>
                                        </p:tgtEl>
                                      </p:cBhvr>
                                    </p:animEffect>
                                  </p:childTnLst>
                                </p:cTn>
                              </p:par>
                              <p:par>
                                <p:cTn id="29" presetID="3" presetClass="entr" presetSubtype="10" fill="hold" nodeType="withEffect">
                                  <p:stCondLst>
                                    <p:cond delay="0"/>
                                  </p:stCondLst>
                                  <p:childTnLst>
                                    <p:set>
                                      <p:cBhvr>
                                        <p:cTn id="30" dur="1" fill="hold">
                                          <p:stCondLst>
                                            <p:cond delay="0"/>
                                          </p:stCondLst>
                                        </p:cTn>
                                        <p:tgtEl>
                                          <p:spTgt spid="22">
                                            <p:txEl>
                                              <p:pRg st="1" end="1"/>
                                            </p:txEl>
                                          </p:spTgt>
                                        </p:tgtEl>
                                        <p:attrNameLst>
                                          <p:attrName>style.visibility</p:attrName>
                                        </p:attrNameLst>
                                      </p:cBhvr>
                                      <p:to>
                                        <p:strVal val="visible"/>
                                      </p:to>
                                    </p:set>
                                    <p:animEffect transition="in" filter="blinds(horizontal)">
                                      <p:cBhvr>
                                        <p:cTn id="31" dur="500"/>
                                        <p:tgtEl>
                                          <p:spTgt spid="22">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对象 3"/>
          <p:cNvGraphicFramePr>
            <a:graphicFrameLocks noChangeAspect="1"/>
          </p:cNvGraphicFramePr>
          <p:nvPr>
            <p:extLst>
              <p:ext uri="{D42A27DB-BD31-4B8C-83A1-F6EECF244321}">
                <p14:modId xmlns:p14="http://schemas.microsoft.com/office/powerpoint/2010/main" val="2353417811"/>
              </p:ext>
            </p:extLst>
          </p:nvPr>
        </p:nvGraphicFramePr>
        <p:xfrm>
          <a:off x="497632" y="3201744"/>
          <a:ext cx="4854575" cy="2193925"/>
        </p:xfrm>
        <a:graphic>
          <a:graphicData uri="http://schemas.openxmlformats.org/presentationml/2006/ole">
            <mc:AlternateContent xmlns:mc="http://schemas.openxmlformats.org/markup-compatibility/2006">
              <mc:Choice xmlns:v="urn:schemas-microsoft-com:vml" Requires="v">
                <p:oleObj spid="_x0000_s139565" name="文档" r:id="rId3" imgW="4854110" imgH="2194094" progId="Word.Document.12">
                  <p:embed/>
                </p:oleObj>
              </mc:Choice>
              <mc:Fallback>
                <p:oleObj name="文档" r:id="rId3" imgW="4854110" imgH="2194094" progId="Word.Document.12">
                  <p:embed/>
                  <p:pic>
                    <p:nvPicPr>
                      <p:cNvPr id="0" name=""/>
                      <p:cNvPicPr/>
                      <p:nvPr/>
                    </p:nvPicPr>
                    <p:blipFill>
                      <a:blip r:embed="rId4"/>
                      <a:stretch>
                        <a:fillRect/>
                      </a:stretch>
                    </p:blipFill>
                    <p:spPr>
                      <a:xfrm>
                        <a:off x="497632" y="3201744"/>
                        <a:ext cx="4854575" cy="2193925"/>
                      </a:xfrm>
                      <a:prstGeom prst="rect">
                        <a:avLst/>
                      </a:prstGeom>
                    </p:spPr>
                  </p:pic>
                </p:oleObj>
              </mc:Fallback>
            </mc:AlternateContent>
          </a:graphicData>
        </a:graphic>
      </p:graphicFrame>
      <p:sp>
        <p:nvSpPr>
          <p:cNvPr id="3" name="矩形 2"/>
          <p:cNvSpPr/>
          <p:nvPr/>
        </p:nvSpPr>
        <p:spPr>
          <a:xfrm>
            <a:off x="389206" y="477466"/>
            <a:ext cx="11412000" cy="2677656"/>
          </a:xfrm>
          <a:prstGeom prst="rect">
            <a:avLst/>
          </a:prstGeom>
        </p:spPr>
        <p:txBody>
          <a:bodyPr wrap="square">
            <a:spAutoFit/>
          </a:bodyPr>
          <a:lstStyle/>
          <a:p>
            <a:pPr algn="just">
              <a:lnSpc>
                <a:spcPct val="150000"/>
              </a:lnSpc>
              <a:spcAft>
                <a:spcPts val="0"/>
              </a:spcAft>
            </a:pPr>
            <a:r>
              <a:rPr lang="zh-CN" altLang="en-US" sz="2600" kern="100" dirty="0" smtClean="0">
                <a:latin typeface="Times New Roman" panose="02020603050405020304" pitchFamily="18" charset="0"/>
                <a:ea typeface="方正中等线简体" panose="03000509000000000000" pitchFamily="65" charset="-122"/>
                <a:cs typeface="Times New Roman" panose="02020603050405020304" pitchFamily="18" charset="0"/>
              </a:rPr>
              <a:t>　</a:t>
            </a:r>
            <a:r>
              <a:rPr lang="en-US" altLang="zh-CN" sz="2800" kern="100" dirty="0">
                <a:latin typeface="Times New Roman" panose="02020603050405020304" pitchFamily="18" charset="0"/>
                <a:ea typeface="楷体_GB2312" panose="02010609030101010101" pitchFamily="49" charset="-122"/>
                <a:cs typeface="Courier New" panose="02070309020205020404" pitchFamily="49" charset="0"/>
              </a:rPr>
              <a:t>(2023·</a:t>
            </a:r>
            <a:r>
              <a:rPr lang="zh-CN" altLang="zh-CN" sz="2800" kern="100" dirty="0">
                <a:latin typeface="Times New Roman" panose="02020603050405020304" pitchFamily="18" charset="0"/>
                <a:ea typeface="楷体_GB2312" panose="02010609030101010101" pitchFamily="49" charset="-122"/>
                <a:cs typeface="Times New Roman" panose="02020603050405020304" pitchFamily="18" charset="0"/>
              </a:rPr>
              <a:t>广州市高二期中</a:t>
            </a:r>
            <a:r>
              <a:rPr lang="en-US" altLang="zh-CN" sz="2800" kern="100" dirty="0">
                <a:latin typeface="Times New Roman" panose="02020603050405020304" pitchFamily="18" charset="0"/>
                <a:ea typeface="楷体_GB2312" panose="02010609030101010101" pitchFamily="49" charset="-122"/>
                <a:cs typeface="Courier New" panose="02070309020205020404" pitchFamily="49" charset="0"/>
              </a:rPr>
              <a:t>)</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为了表演</a:t>
            </a:r>
            <a:r>
              <a:rPr lang="en-US" altLang="zh-CN" sz="2800" kern="100" dirty="0">
                <a:latin typeface="宋体" panose="02010600030101010101" pitchFamily="2" charset="-122"/>
                <a:ea typeface="方正中等线简体" panose="03000509000000000000" pitchFamily="65" charset="-122"/>
                <a:cs typeface="Times New Roman" panose="02020603050405020304" pitchFamily="18" charset="0"/>
              </a:rPr>
              <a:t>“</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隐形的大头针</a:t>
            </a:r>
            <a:r>
              <a:rPr lang="en-US" altLang="zh-CN" sz="2800" kern="100" dirty="0">
                <a:latin typeface="宋体" panose="02010600030101010101" pitchFamily="2" charset="-122"/>
                <a:ea typeface="方正中等线简体" panose="03000509000000000000" pitchFamily="65" charset="-122"/>
                <a:cs typeface="Times New Roman" panose="02020603050405020304" pitchFamily="18" charset="0"/>
              </a:rPr>
              <a:t>”</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节目，某同学在半径为</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r</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的圆形薄软木片中心竖直插入一枚大头针，并将其放入盛有水的碗中，如图所示。已知水的折射率</a:t>
            </a:r>
            <a:r>
              <a:rPr lang="zh-CN" altLang="zh-CN" sz="2800" kern="100" dirty="0" smtClean="0">
                <a:latin typeface="Times New Roman" panose="02020603050405020304" pitchFamily="18" charset="0"/>
                <a:ea typeface="方正中等线简体" panose="03000509000000000000" pitchFamily="65" charset="-122"/>
                <a:cs typeface="Times New Roman" panose="02020603050405020304" pitchFamily="18" charset="0"/>
              </a:rPr>
              <a:t>为</a:t>
            </a:r>
            <a:r>
              <a:rPr lang="en-US" altLang="zh-CN" sz="2800" kern="100" dirty="0" smtClean="0">
                <a:latin typeface="Times New Roman" panose="02020603050405020304" pitchFamily="18" charset="0"/>
                <a:ea typeface="方正中等线简体" panose="03000509000000000000" pitchFamily="65" charset="-122"/>
                <a:cs typeface="Times New Roman" panose="02020603050405020304" pitchFamily="18" charset="0"/>
              </a:rPr>
              <a:t>      </a:t>
            </a:r>
            <a:r>
              <a:rPr lang="zh-CN" altLang="zh-CN" sz="2800" kern="100" dirty="0" smtClean="0">
                <a:latin typeface="Times New Roman" panose="02020603050405020304" pitchFamily="18" charset="0"/>
                <a:ea typeface="方正中等线简体" panose="03000509000000000000" pitchFamily="65" charset="-122"/>
                <a:cs typeface="Times New Roman" panose="02020603050405020304" pitchFamily="18" charset="0"/>
              </a:rPr>
              <a:t>为了</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保证表演成功</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在水面上看</a:t>
            </a:r>
            <a:r>
              <a:rPr lang="zh-CN" altLang="zh-CN" sz="2800" kern="100" dirty="0" smtClean="0">
                <a:latin typeface="Times New Roman" panose="02020603050405020304" pitchFamily="18" charset="0"/>
                <a:ea typeface="方正中等线简体" panose="03000509000000000000" pitchFamily="65" charset="-122"/>
                <a:cs typeface="Times New Roman" panose="02020603050405020304" pitchFamily="18" charset="0"/>
              </a:rPr>
              <a:t>不</a:t>
            </a:r>
            <a:endParaRPr lang="en-US" altLang="zh-CN" sz="2800" kern="100" dirty="0" smtClean="0">
              <a:latin typeface="Times New Roman" panose="02020603050405020304" pitchFamily="18" charset="0"/>
              <a:ea typeface="方正中等线简体" panose="03000509000000000000" pitchFamily="65" charset="-122"/>
              <a:cs typeface="Times New Roman" panose="02020603050405020304" pitchFamily="18" charset="0"/>
            </a:endParaRPr>
          </a:p>
          <a:p>
            <a:pPr algn="just">
              <a:lnSpc>
                <a:spcPct val="150000"/>
              </a:lnSpc>
              <a:spcAft>
                <a:spcPts val="0"/>
              </a:spcAft>
            </a:pPr>
            <a:r>
              <a:rPr lang="zh-CN" altLang="zh-CN" sz="2800" kern="100" dirty="0" smtClean="0">
                <a:latin typeface="Times New Roman" panose="02020603050405020304" pitchFamily="18" charset="0"/>
                <a:ea typeface="方正中等线简体" panose="03000509000000000000" pitchFamily="65" charset="-122"/>
                <a:cs typeface="Times New Roman" panose="02020603050405020304" pitchFamily="18" charset="0"/>
              </a:rPr>
              <a:t>到</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大头针</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，大头针末端离水面的最大距离</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h</a:t>
            </a:r>
            <a:r>
              <a:rPr lang="zh-CN" altLang="zh-CN" sz="2800" kern="100" dirty="0" smtClean="0">
                <a:latin typeface="Times New Roman" panose="02020603050405020304" pitchFamily="18" charset="0"/>
                <a:ea typeface="方正中等线简体" panose="03000509000000000000" pitchFamily="65" charset="-122"/>
                <a:cs typeface="Times New Roman" panose="02020603050405020304" pitchFamily="18" charset="0"/>
              </a:rPr>
              <a:t>为</a:t>
            </a:r>
            <a:r>
              <a:rPr lang="en-US" altLang="zh-CN" sz="2800" kern="100" dirty="0" smtClean="0">
                <a:latin typeface="Times New Roman" panose="02020603050405020304" pitchFamily="18" charset="0"/>
                <a:ea typeface="方正中等线简体" panose="03000509000000000000" pitchFamily="65" charset="-122"/>
                <a:cs typeface="Times New Roman" panose="02020603050405020304" pitchFamily="18" charset="0"/>
              </a:rPr>
              <a:t> </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grpSp>
        <p:nvGrpSpPr>
          <p:cNvPr id="6" name="组合 5"/>
          <p:cNvGrpSpPr/>
          <p:nvPr/>
        </p:nvGrpSpPr>
        <p:grpSpPr>
          <a:xfrm>
            <a:off x="0" y="658514"/>
            <a:ext cx="756812" cy="442641"/>
            <a:chOff x="1360316" y="541777"/>
            <a:chExt cx="756812" cy="442641"/>
          </a:xfrm>
        </p:grpSpPr>
        <p:sp>
          <p:nvSpPr>
            <p:cNvPr id="2" name="右箭头 1"/>
            <p:cNvSpPr/>
            <p:nvPr/>
          </p:nvSpPr>
          <p:spPr>
            <a:xfrm>
              <a:off x="1360316" y="541777"/>
              <a:ext cx="756812" cy="442641"/>
            </a:xfrm>
            <a:prstGeom prst="rightArrow">
              <a:avLst>
                <a:gd name="adj1" fmla="val 67637"/>
                <a:gd name="adj2" fmla="val 44121"/>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5" name="矩形 4"/>
            <p:cNvSpPr/>
            <p:nvPr/>
          </p:nvSpPr>
          <p:spPr>
            <a:xfrm>
              <a:off x="1404009" y="578049"/>
              <a:ext cx="558166" cy="369332"/>
            </a:xfrm>
            <a:prstGeom prst="rect">
              <a:avLst/>
            </a:prstGeom>
          </p:spPr>
          <p:txBody>
            <a:bodyPr wrap="none">
              <a:spAutoFit/>
            </a:bodyPr>
            <a:lstStyle/>
            <a:p>
              <a:r>
                <a:rPr lang="zh-CN" altLang="zh-CN" sz="1800" b="1" kern="100" dirty="0" smtClean="0">
                  <a:solidFill>
                    <a:prstClr val="white"/>
                  </a:solidFill>
                  <a:latin typeface="Times New Roman" panose="02020603050405020304" pitchFamily="18" charset="0"/>
                  <a:ea typeface="微软雅黑" panose="020B0503020204020204" charset="-122"/>
                  <a:cs typeface="Times New Roman" panose="02020603050405020304" pitchFamily="18" charset="0"/>
                </a:rPr>
                <a:t>例</a:t>
              </a:r>
              <a:r>
                <a:rPr lang="en-US" altLang="zh-CN" sz="1800" b="1" kern="100" dirty="0">
                  <a:solidFill>
                    <a:prstClr val="white"/>
                  </a:solidFill>
                  <a:latin typeface="微软雅黑" panose="020B0503020204020204" charset="-122"/>
                  <a:ea typeface="微软雅黑" panose="020B0503020204020204" charset="-122"/>
                  <a:cs typeface="Courier New" panose="02070309020205020404" pitchFamily="49" charset="0"/>
                </a:rPr>
                <a:t>2</a:t>
              </a:r>
              <a:endParaRPr lang="zh-CN" altLang="en-US" sz="1600" dirty="0">
                <a:solidFill>
                  <a:prstClr val="white"/>
                </a:solidFill>
              </a:endParaRPr>
            </a:p>
          </p:txBody>
        </p:sp>
      </p:grpSp>
      <p:graphicFrame>
        <p:nvGraphicFramePr>
          <p:cNvPr id="7" name="对象 6"/>
          <p:cNvGraphicFramePr>
            <a:graphicFrameLocks noChangeAspect="1"/>
          </p:cNvGraphicFramePr>
          <p:nvPr>
            <p:extLst>
              <p:ext uri="{D42A27DB-BD31-4B8C-83A1-F6EECF244321}">
                <p14:modId xmlns:p14="http://schemas.microsoft.com/office/powerpoint/2010/main" val="3710027787"/>
              </p:ext>
            </p:extLst>
          </p:nvPr>
        </p:nvGraphicFramePr>
        <p:xfrm>
          <a:off x="5908501" y="1670303"/>
          <a:ext cx="1285875" cy="990600"/>
        </p:xfrm>
        <a:graphic>
          <a:graphicData uri="http://schemas.openxmlformats.org/presentationml/2006/ole">
            <mc:AlternateContent xmlns:mc="http://schemas.openxmlformats.org/markup-compatibility/2006">
              <mc:Choice xmlns:v="urn:schemas-microsoft-com:vml" Requires="v">
                <p:oleObj spid="_x0000_s139566" name="文档" r:id="rId5" imgW="1292438" imgH="992300" progId="Word.Document.12">
                  <p:embed/>
                </p:oleObj>
              </mc:Choice>
              <mc:Fallback>
                <p:oleObj name="文档" r:id="rId5" imgW="1292438" imgH="992300" progId="Word.Document.12">
                  <p:embed/>
                  <p:pic>
                    <p:nvPicPr>
                      <p:cNvPr id="0" name=""/>
                      <p:cNvPicPr/>
                      <p:nvPr/>
                    </p:nvPicPr>
                    <p:blipFill>
                      <a:blip r:embed="rId6"/>
                      <a:stretch>
                        <a:fillRect/>
                      </a:stretch>
                    </p:blipFill>
                    <p:spPr>
                      <a:xfrm>
                        <a:off x="5908501" y="1670303"/>
                        <a:ext cx="1285875" cy="990600"/>
                      </a:xfrm>
                      <a:prstGeom prst="rect">
                        <a:avLst/>
                      </a:prstGeom>
                    </p:spPr>
                  </p:pic>
                </p:oleObj>
              </mc:Fallback>
            </mc:AlternateContent>
          </a:graphicData>
        </a:graphic>
      </p:graphicFrame>
      <p:pic>
        <p:nvPicPr>
          <p:cNvPr id="139268" name="Picture 4" descr="X61"/>
          <p:cNvPicPr>
            <a:picLocks noChangeAspect="1" noChangeArrowheads="1"/>
          </p:cNvPicPr>
          <p:nvPr/>
        </p:nvPicPr>
        <p:blipFill>
          <a:blip r:embed="rId7"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759502" y="3091413"/>
            <a:ext cx="2742299" cy="20011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extBox 14"/>
          <p:cNvSpPr txBox="1"/>
          <p:nvPr/>
        </p:nvSpPr>
        <p:spPr>
          <a:xfrm>
            <a:off x="233983" y="3288103"/>
            <a:ext cx="792088" cy="784830"/>
          </a:xfrm>
          <a:prstGeom prst="rect">
            <a:avLst/>
          </a:prstGeom>
          <a:noFill/>
        </p:spPr>
        <p:txBody>
          <a:bodyPr wrap="square" rtlCol="0">
            <a:spAutoFit/>
          </a:bodyPr>
          <a:lstStyle/>
          <a:p>
            <a:r>
              <a:rPr lang="zh-CN" altLang="en-US" sz="4500" b="1" dirty="0">
                <a:solidFill>
                  <a:srgbClr val="C00000"/>
                </a:solidFill>
                <a:latin typeface="华文细黑" panose="02010600040101010101" pitchFamily="2" charset="-122"/>
                <a:ea typeface="华文细黑" panose="02010600040101010101" pitchFamily="2" charset="-122"/>
              </a:rPr>
              <a:t>√</a:t>
            </a:r>
          </a:p>
        </p:txBody>
      </p:sp>
    </p:spTree>
    <p:extLst>
      <p:ext uri="{BB962C8B-B14F-4D97-AF65-F5344CB8AC3E}">
        <p14:creationId xmlns:p14="http://schemas.microsoft.com/office/powerpoint/2010/main" val="38038050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linds(horizontal)">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组合 11"/>
          <p:cNvGrpSpPr/>
          <p:nvPr/>
        </p:nvGrpSpPr>
        <p:grpSpPr>
          <a:xfrm>
            <a:off x="470206" y="693490"/>
            <a:ext cx="11250000" cy="4032448"/>
            <a:chOff x="471000" y="934424"/>
            <a:chExt cx="11250000" cy="4032448"/>
          </a:xfrm>
        </p:grpSpPr>
        <p:sp>
          <p:nvSpPr>
            <p:cNvPr id="13" name="圆角矩形 12"/>
            <p:cNvSpPr/>
            <p:nvPr/>
          </p:nvSpPr>
          <p:spPr>
            <a:xfrm>
              <a:off x="471000" y="1094414"/>
              <a:ext cx="11250000" cy="3872458"/>
            </a:xfrm>
            <a:prstGeom prst="roundRect">
              <a:avLst>
                <a:gd name="adj" fmla="val 1472"/>
              </a:avLst>
            </a:prstGeom>
            <a:noFill/>
            <a:ln w="285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defRPr/>
              </a:pPr>
              <a:endParaRPr kumimoji="1" lang="zh-CN" altLang="en-US" sz="1800">
                <a:solidFill>
                  <a:prstClr val="white"/>
                </a:solidFill>
                <a:ea typeface="微软雅黑" panose="020B0503020204020204" charset="-122"/>
              </a:endParaRPr>
            </a:p>
          </p:txBody>
        </p:sp>
        <p:pic>
          <p:nvPicPr>
            <p:cNvPr id="14" name="图片 13"/>
            <p:cNvPicPr>
              <a:picLocks noChangeAspect="1"/>
            </p:cNvPicPr>
            <p:nvPr/>
          </p:nvPicPr>
          <p:blipFill>
            <a:blip r:embed="rId3"/>
            <a:stretch>
              <a:fillRect/>
            </a:stretch>
          </p:blipFill>
          <p:spPr>
            <a:xfrm>
              <a:off x="850294" y="934424"/>
              <a:ext cx="695238" cy="314286"/>
            </a:xfrm>
            <a:prstGeom prst="rect">
              <a:avLst/>
            </a:prstGeom>
          </p:spPr>
        </p:pic>
        <p:sp>
          <p:nvSpPr>
            <p:cNvPr id="15" name="文本框 14"/>
            <p:cNvSpPr txBox="1"/>
            <p:nvPr/>
          </p:nvSpPr>
          <p:spPr>
            <a:xfrm>
              <a:off x="915584" y="992904"/>
              <a:ext cx="583768" cy="216027"/>
            </a:xfrm>
            <a:custGeom>
              <a:avLst/>
              <a:gdLst/>
              <a:ahLst/>
              <a:cxnLst/>
              <a:rect l="l" t="t" r="r" b="b"/>
              <a:pathLst>
                <a:path w="583768" h="216027">
                  <a:moveTo>
                    <a:pt x="96012" y="106756"/>
                  </a:moveTo>
                  <a:lnTo>
                    <a:pt x="91211" y="139217"/>
                  </a:lnTo>
                  <a:lnTo>
                    <a:pt x="107670" y="139217"/>
                  </a:lnTo>
                  <a:lnTo>
                    <a:pt x="112014" y="106756"/>
                  </a:lnTo>
                  <a:close/>
                  <a:moveTo>
                    <a:pt x="53264" y="106756"/>
                  </a:moveTo>
                  <a:lnTo>
                    <a:pt x="48692" y="139217"/>
                  </a:lnTo>
                  <a:lnTo>
                    <a:pt x="64922" y="139217"/>
                  </a:lnTo>
                  <a:lnTo>
                    <a:pt x="69494" y="106756"/>
                  </a:lnTo>
                  <a:close/>
                  <a:moveTo>
                    <a:pt x="213055" y="82524"/>
                  </a:moveTo>
                  <a:lnTo>
                    <a:pt x="249174" y="82524"/>
                  </a:lnTo>
                  <a:lnTo>
                    <a:pt x="248031" y="92811"/>
                  </a:lnTo>
                  <a:lnTo>
                    <a:pt x="279121" y="92811"/>
                  </a:lnTo>
                  <a:lnTo>
                    <a:pt x="277749" y="104927"/>
                  </a:lnTo>
                  <a:cubicBezTo>
                    <a:pt x="277292" y="107670"/>
                    <a:pt x="276149" y="110033"/>
                    <a:pt x="274320" y="112014"/>
                  </a:cubicBezTo>
                  <a:cubicBezTo>
                    <a:pt x="272644" y="113995"/>
                    <a:pt x="270662" y="114986"/>
                    <a:pt x="268376" y="114986"/>
                  </a:cubicBezTo>
                  <a:lnTo>
                    <a:pt x="244831" y="114986"/>
                  </a:lnTo>
                  <a:lnTo>
                    <a:pt x="239573" y="152019"/>
                  </a:lnTo>
                  <a:lnTo>
                    <a:pt x="272948" y="152019"/>
                  </a:lnTo>
                  <a:lnTo>
                    <a:pt x="271348" y="164592"/>
                  </a:lnTo>
                  <a:cubicBezTo>
                    <a:pt x="270891" y="167640"/>
                    <a:pt x="269519" y="170307"/>
                    <a:pt x="267233" y="172593"/>
                  </a:cubicBezTo>
                  <a:cubicBezTo>
                    <a:pt x="264947" y="174574"/>
                    <a:pt x="262357" y="175565"/>
                    <a:pt x="259461" y="175565"/>
                  </a:cubicBezTo>
                  <a:lnTo>
                    <a:pt x="236372" y="175565"/>
                  </a:lnTo>
                  <a:lnTo>
                    <a:pt x="231800" y="211683"/>
                  </a:lnTo>
                  <a:cubicBezTo>
                    <a:pt x="231648" y="212903"/>
                    <a:pt x="231191" y="213893"/>
                    <a:pt x="230429" y="214655"/>
                  </a:cubicBezTo>
                  <a:cubicBezTo>
                    <a:pt x="229667" y="215417"/>
                    <a:pt x="228752" y="215798"/>
                    <a:pt x="227685" y="215798"/>
                  </a:cubicBezTo>
                  <a:lnTo>
                    <a:pt x="192481" y="215798"/>
                  </a:lnTo>
                  <a:lnTo>
                    <a:pt x="197510" y="175565"/>
                  </a:lnTo>
                  <a:lnTo>
                    <a:pt x="147218" y="175565"/>
                  </a:lnTo>
                  <a:lnTo>
                    <a:pt x="149276" y="160706"/>
                  </a:lnTo>
                  <a:cubicBezTo>
                    <a:pt x="149580" y="158420"/>
                    <a:pt x="150647" y="156438"/>
                    <a:pt x="152476" y="154762"/>
                  </a:cubicBezTo>
                  <a:cubicBezTo>
                    <a:pt x="154305" y="152933"/>
                    <a:pt x="156286" y="152019"/>
                    <a:pt x="158420" y="152019"/>
                  </a:cubicBezTo>
                  <a:lnTo>
                    <a:pt x="200711" y="152019"/>
                  </a:lnTo>
                  <a:lnTo>
                    <a:pt x="205968" y="114986"/>
                  </a:lnTo>
                  <a:lnTo>
                    <a:pt x="190881" y="114986"/>
                  </a:lnTo>
                  <a:lnTo>
                    <a:pt x="190424" y="115671"/>
                  </a:lnTo>
                  <a:cubicBezTo>
                    <a:pt x="189052" y="120091"/>
                    <a:pt x="186690" y="123520"/>
                    <a:pt x="183337" y="125958"/>
                  </a:cubicBezTo>
                  <a:cubicBezTo>
                    <a:pt x="179375" y="128702"/>
                    <a:pt x="175184" y="130073"/>
                    <a:pt x="170764" y="130073"/>
                  </a:cubicBezTo>
                  <a:lnTo>
                    <a:pt x="151790" y="130073"/>
                  </a:lnTo>
                  <a:lnTo>
                    <a:pt x="164592" y="87325"/>
                  </a:lnTo>
                  <a:cubicBezTo>
                    <a:pt x="164897" y="86563"/>
                    <a:pt x="165354" y="85953"/>
                    <a:pt x="165963" y="85496"/>
                  </a:cubicBezTo>
                  <a:cubicBezTo>
                    <a:pt x="166573" y="85039"/>
                    <a:pt x="167259" y="84810"/>
                    <a:pt x="168021" y="84810"/>
                  </a:cubicBezTo>
                  <a:lnTo>
                    <a:pt x="199339" y="84810"/>
                  </a:lnTo>
                  <a:lnTo>
                    <a:pt x="196596" y="92811"/>
                  </a:lnTo>
                  <a:lnTo>
                    <a:pt x="208483" y="92811"/>
                  </a:lnTo>
                  <a:lnTo>
                    <a:pt x="209169" y="85496"/>
                  </a:lnTo>
                  <a:cubicBezTo>
                    <a:pt x="209169" y="84887"/>
                    <a:pt x="209283" y="84468"/>
                    <a:pt x="209512" y="84239"/>
                  </a:cubicBezTo>
                  <a:cubicBezTo>
                    <a:pt x="209740" y="84010"/>
                    <a:pt x="210083" y="83744"/>
                    <a:pt x="210540" y="83439"/>
                  </a:cubicBezTo>
                  <a:cubicBezTo>
                    <a:pt x="211302" y="82829"/>
                    <a:pt x="212141" y="82524"/>
                    <a:pt x="213055" y="82524"/>
                  </a:cubicBezTo>
                  <a:close/>
                  <a:moveTo>
                    <a:pt x="102641" y="59207"/>
                  </a:moveTo>
                  <a:lnTo>
                    <a:pt x="98298" y="88239"/>
                  </a:lnTo>
                  <a:lnTo>
                    <a:pt x="114757" y="88239"/>
                  </a:lnTo>
                  <a:lnTo>
                    <a:pt x="118643" y="59207"/>
                  </a:lnTo>
                  <a:close/>
                  <a:moveTo>
                    <a:pt x="400431" y="48692"/>
                  </a:moveTo>
                  <a:lnTo>
                    <a:pt x="419862" y="48692"/>
                  </a:lnTo>
                  <a:cubicBezTo>
                    <a:pt x="421538" y="48692"/>
                    <a:pt x="422872" y="49301"/>
                    <a:pt x="423862" y="50520"/>
                  </a:cubicBezTo>
                  <a:cubicBezTo>
                    <a:pt x="424853" y="51740"/>
                    <a:pt x="425272" y="53187"/>
                    <a:pt x="425120" y="54864"/>
                  </a:cubicBezTo>
                  <a:lnTo>
                    <a:pt x="406832" y="216027"/>
                  </a:lnTo>
                  <a:cubicBezTo>
                    <a:pt x="400126" y="216027"/>
                    <a:pt x="394564" y="213398"/>
                    <a:pt x="390144" y="208140"/>
                  </a:cubicBezTo>
                  <a:cubicBezTo>
                    <a:pt x="385724" y="202882"/>
                    <a:pt x="383819" y="196596"/>
                    <a:pt x="384429" y="189281"/>
                  </a:cubicBezTo>
                  <a:close/>
                  <a:moveTo>
                    <a:pt x="328879" y="48692"/>
                  </a:moveTo>
                  <a:lnTo>
                    <a:pt x="347624" y="48692"/>
                  </a:lnTo>
                  <a:lnTo>
                    <a:pt x="324764" y="197967"/>
                  </a:lnTo>
                  <a:cubicBezTo>
                    <a:pt x="323850" y="203301"/>
                    <a:pt x="321488" y="207645"/>
                    <a:pt x="317678" y="210998"/>
                  </a:cubicBezTo>
                  <a:cubicBezTo>
                    <a:pt x="313868" y="214350"/>
                    <a:pt x="309524" y="216027"/>
                    <a:pt x="304648" y="216027"/>
                  </a:cubicBezTo>
                  <a:lnTo>
                    <a:pt x="296418" y="216027"/>
                  </a:lnTo>
                  <a:lnTo>
                    <a:pt x="321107" y="55778"/>
                  </a:lnTo>
                  <a:cubicBezTo>
                    <a:pt x="321564" y="53645"/>
                    <a:pt x="322516" y="51930"/>
                    <a:pt x="323964" y="50635"/>
                  </a:cubicBezTo>
                  <a:cubicBezTo>
                    <a:pt x="325412" y="49339"/>
                    <a:pt x="327050" y="48692"/>
                    <a:pt x="328879" y="48692"/>
                  </a:cubicBezTo>
                  <a:close/>
                  <a:moveTo>
                    <a:pt x="499643" y="5943"/>
                  </a:moveTo>
                  <a:lnTo>
                    <a:pt x="583768" y="5943"/>
                  </a:lnTo>
                  <a:cubicBezTo>
                    <a:pt x="583006" y="10820"/>
                    <a:pt x="580911" y="14821"/>
                    <a:pt x="577482" y="17945"/>
                  </a:cubicBezTo>
                  <a:cubicBezTo>
                    <a:pt x="574053" y="21069"/>
                    <a:pt x="570052" y="22631"/>
                    <a:pt x="565480" y="22631"/>
                  </a:cubicBezTo>
                  <a:lnTo>
                    <a:pt x="497586" y="22631"/>
                  </a:lnTo>
                  <a:close/>
                  <a:moveTo>
                    <a:pt x="457581" y="5943"/>
                  </a:moveTo>
                  <a:lnTo>
                    <a:pt x="492785" y="5943"/>
                  </a:lnTo>
                  <a:lnTo>
                    <a:pt x="486156" y="56235"/>
                  </a:lnTo>
                  <a:lnTo>
                    <a:pt x="577139" y="56235"/>
                  </a:lnTo>
                  <a:lnTo>
                    <a:pt x="574624" y="74752"/>
                  </a:lnTo>
                  <a:lnTo>
                    <a:pt x="560680" y="74752"/>
                  </a:lnTo>
                  <a:lnTo>
                    <a:pt x="541934" y="216027"/>
                  </a:lnTo>
                  <a:lnTo>
                    <a:pt x="498272" y="216027"/>
                  </a:lnTo>
                  <a:lnTo>
                    <a:pt x="516788" y="74752"/>
                  </a:lnTo>
                  <a:lnTo>
                    <a:pt x="483641" y="74752"/>
                  </a:lnTo>
                  <a:lnTo>
                    <a:pt x="468325" y="191338"/>
                  </a:lnTo>
                  <a:cubicBezTo>
                    <a:pt x="467411" y="198196"/>
                    <a:pt x="464439" y="204063"/>
                    <a:pt x="459410" y="208940"/>
                  </a:cubicBezTo>
                  <a:cubicBezTo>
                    <a:pt x="454533" y="213665"/>
                    <a:pt x="448742" y="216027"/>
                    <a:pt x="442036" y="216027"/>
                  </a:cubicBezTo>
                  <a:lnTo>
                    <a:pt x="421234" y="216027"/>
                  </a:lnTo>
                  <a:lnTo>
                    <a:pt x="447751" y="15087"/>
                  </a:lnTo>
                  <a:cubicBezTo>
                    <a:pt x="448208" y="12344"/>
                    <a:pt x="449351" y="10134"/>
                    <a:pt x="451180" y="8458"/>
                  </a:cubicBezTo>
                  <a:cubicBezTo>
                    <a:pt x="453009" y="6782"/>
                    <a:pt x="455143" y="5943"/>
                    <a:pt x="457581" y="5943"/>
                  </a:cubicBezTo>
                  <a:close/>
                  <a:moveTo>
                    <a:pt x="173050" y="2514"/>
                  </a:moveTo>
                  <a:lnTo>
                    <a:pt x="284378" y="2514"/>
                  </a:lnTo>
                  <a:cubicBezTo>
                    <a:pt x="286055" y="2514"/>
                    <a:pt x="287426" y="2972"/>
                    <a:pt x="288493" y="3886"/>
                  </a:cubicBezTo>
                  <a:cubicBezTo>
                    <a:pt x="289560" y="5105"/>
                    <a:pt x="289941" y="6553"/>
                    <a:pt x="289636" y="8229"/>
                  </a:cubicBezTo>
                  <a:lnTo>
                    <a:pt x="284150" y="49835"/>
                  </a:lnTo>
                  <a:cubicBezTo>
                    <a:pt x="283083" y="56997"/>
                    <a:pt x="280340" y="62789"/>
                    <a:pt x="275920" y="67208"/>
                  </a:cubicBezTo>
                  <a:cubicBezTo>
                    <a:pt x="271501" y="71933"/>
                    <a:pt x="264719" y="74295"/>
                    <a:pt x="255575" y="74295"/>
                  </a:cubicBezTo>
                  <a:lnTo>
                    <a:pt x="222656" y="74295"/>
                  </a:lnTo>
                  <a:lnTo>
                    <a:pt x="224485" y="61265"/>
                  </a:lnTo>
                  <a:cubicBezTo>
                    <a:pt x="224637" y="59741"/>
                    <a:pt x="225323" y="58369"/>
                    <a:pt x="226542" y="57150"/>
                  </a:cubicBezTo>
                  <a:cubicBezTo>
                    <a:pt x="227762" y="56235"/>
                    <a:pt x="229133" y="55778"/>
                    <a:pt x="230657" y="55778"/>
                  </a:cubicBezTo>
                  <a:lnTo>
                    <a:pt x="238658" y="55778"/>
                  </a:lnTo>
                  <a:cubicBezTo>
                    <a:pt x="242316" y="55778"/>
                    <a:pt x="244450" y="54026"/>
                    <a:pt x="245059" y="50520"/>
                  </a:cubicBezTo>
                  <a:lnTo>
                    <a:pt x="249174" y="19888"/>
                  </a:lnTo>
                  <a:lnTo>
                    <a:pt x="220599" y="19888"/>
                  </a:lnTo>
                  <a:lnTo>
                    <a:pt x="212141" y="49377"/>
                  </a:lnTo>
                  <a:cubicBezTo>
                    <a:pt x="209397" y="57455"/>
                    <a:pt x="204749" y="63627"/>
                    <a:pt x="198196" y="67894"/>
                  </a:cubicBezTo>
                  <a:cubicBezTo>
                    <a:pt x="191643" y="72161"/>
                    <a:pt x="184785" y="74295"/>
                    <a:pt x="177622" y="74295"/>
                  </a:cubicBezTo>
                  <a:lnTo>
                    <a:pt x="162534" y="74295"/>
                  </a:lnTo>
                  <a:lnTo>
                    <a:pt x="181051" y="19888"/>
                  </a:lnTo>
                  <a:lnTo>
                    <a:pt x="166192" y="19888"/>
                  </a:lnTo>
                  <a:lnTo>
                    <a:pt x="168021" y="6401"/>
                  </a:lnTo>
                  <a:cubicBezTo>
                    <a:pt x="168173" y="5181"/>
                    <a:pt x="168707" y="4191"/>
                    <a:pt x="169621" y="3429"/>
                  </a:cubicBezTo>
                  <a:cubicBezTo>
                    <a:pt x="170688" y="2819"/>
                    <a:pt x="171831" y="2514"/>
                    <a:pt x="173050" y="2514"/>
                  </a:cubicBezTo>
                  <a:close/>
                  <a:moveTo>
                    <a:pt x="365455" y="228"/>
                  </a:moveTo>
                  <a:lnTo>
                    <a:pt x="400660" y="228"/>
                  </a:lnTo>
                  <a:lnTo>
                    <a:pt x="398374" y="18974"/>
                  </a:lnTo>
                  <a:lnTo>
                    <a:pt x="433349" y="18974"/>
                  </a:lnTo>
                  <a:lnTo>
                    <a:pt x="431749" y="30404"/>
                  </a:lnTo>
                  <a:cubicBezTo>
                    <a:pt x="431444" y="32537"/>
                    <a:pt x="430568" y="34252"/>
                    <a:pt x="429120" y="35547"/>
                  </a:cubicBezTo>
                  <a:cubicBezTo>
                    <a:pt x="427672" y="36843"/>
                    <a:pt x="426034" y="37490"/>
                    <a:pt x="424205" y="37490"/>
                  </a:cubicBezTo>
                  <a:lnTo>
                    <a:pt x="395859" y="37490"/>
                  </a:lnTo>
                  <a:lnTo>
                    <a:pt x="373456" y="206654"/>
                  </a:lnTo>
                  <a:cubicBezTo>
                    <a:pt x="372999" y="209397"/>
                    <a:pt x="371818" y="211645"/>
                    <a:pt x="369913" y="213398"/>
                  </a:cubicBezTo>
                  <a:cubicBezTo>
                    <a:pt x="368008" y="215151"/>
                    <a:pt x="365760" y="216027"/>
                    <a:pt x="363169" y="216027"/>
                  </a:cubicBezTo>
                  <a:lnTo>
                    <a:pt x="330251" y="216027"/>
                  </a:lnTo>
                  <a:lnTo>
                    <a:pt x="353797" y="37490"/>
                  </a:lnTo>
                  <a:lnTo>
                    <a:pt x="320650" y="37490"/>
                  </a:lnTo>
                  <a:lnTo>
                    <a:pt x="322250" y="25374"/>
                  </a:lnTo>
                  <a:cubicBezTo>
                    <a:pt x="322555" y="23393"/>
                    <a:pt x="323355" y="21831"/>
                    <a:pt x="324650" y="20688"/>
                  </a:cubicBezTo>
                  <a:cubicBezTo>
                    <a:pt x="325945" y="19545"/>
                    <a:pt x="327431" y="18974"/>
                    <a:pt x="329108" y="18974"/>
                  </a:cubicBezTo>
                  <a:lnTo>
                    <a:pt x="356311" y="18974"/>
                  </a:lnTo>
                  <a:lnTo>
                    <a:pt x="357911" y="7315"/>
                  </a:lnTo>
                  <a:cubicBezTo>
                    <a:pt x="358216" y="5334"/>
                    <a:pt x="359092" y="3657"/>
                    <a:pt x="360540" y="2286"/>
                  </a:cubicBezTo>
                  <a:cubicBezTo>
                    <a:pt x="361988" y="914"/>
                    <a:pt x="363626" y="228"/>
                    <a:pt x="365455" y="228"/>
                  </a:cubicBezTo>
                  <a:close/>
                  <a:moveTo>
                    <a:pt x="42062" y="0"/>
                  </a:moveTo>
                  <a:lnTo>
                    <a:pt x="86639" y="0"/>
                  </a:lnTo>
                  <a:lnTo>
                    <a:pt x="83896" y="3657"/>
                  </a:lnTo>
                  <a:lnTo>
                    <a:pt x="155905" y="3657"/>
                  </a:lnTo>
                  <a:cubicBezTo>
                    <a:pt x="157429" y="3657"/>
                    <a:pt x="158572" y="4267"/>
                    <a:pt x="159334" y="5486"/>
                  </a:cubicBezTo>
                  <a:cubicBezTo>
                    <a:pt x="160096" y="6705"/>
                    <a:pt x="160172" y="8077"/>
                    <a:pt x="159563" y="9601"/>
                  </a:cubicBezTo>
                  <a:lnTo>
                    <a:pt x="145161" y="41834"/>
                  </a:lnTo>
                  <a:lnTo>
                    <a:pt x="157962" y="41834"/>
                  </a:lnTo>
                  <a:lnTo>
                    <a:pt x="135788" y="198882"/>
                  </a:lnTo>
                  <a:cubicBezTo>
                    <a:pt x="135179" y="203606"/>
                    <a:pt x="133274" y="207645"/>
                    <a:pt x="130073" y="210998"/>
                  </a:cubicBezTo>
                  <a:cubicBezTo>
                    <a:pt x="126873" y="214198"/>
                    <a:pt x="123215" y="215798"/>
                    <a:pt x="119100" y="215798"/>
                  </a:cubicBezTo>
                  <a:lnTo>
                    <a:pt x="96698" y="215798"/>
                  </a:lnTo>
                  <a:lnTo>
                    <a:pt x="104927" y="156591"/>
                  </a:lnTo>
                  <a:lnTo>
                    <a:pt x="88925" y="156591"/>
                  </a:lnTo>
                  <a:lnTo>
                    <a:pt x="80924" y="212369"/>
                  </a:lnTo>
                  <a:lnTo>
                    <a:pt x="54635" y="212369"/>
                  </a:lnTo>
                  <a:lnTo>
                    <a:pt x="62408" y="156591"/>
                  </a:lnTo>
                  <a:lnTo>
                    <a:pt x="46177" y="156591"/>
                  </a:lnTo>
                  <a:lnTo>
                    <a:pt x="40233" y="198425"/>
                  </a:lnTo>
                  <a:cubicBezTo>
                    <a:pt x="39624" y="203301"/>
                    <a:pt x="37643" y="207492"/>
                    <a:pt x="34290" y="210998"/>
                  </a:cubicBezTo>
                  <a:cubicBezTo>
                    <a:pt x="30785" y="214198"/>
                    <a:pt x="26975" y="215798"/>
                    <a:pt x="22860" y="215798"/>
                  </a:cubicBezTo>
                  <a:lnTo>
                    <a:pt x="0" y="215798"/>
                  </a:lnTo>
                  <a:lnTo>
                    <a:pt x="24689" y="41834"/>
                  </a:lnTo>
                  <a:lnTo>
                    <a:pt x="62636" y="41834"/>
                  </a:lnTo>
                  <a:lnTo>
                    <a:pt x="55778" y="88239"/>
                  </a:lnTo>
                  <a:lnTo>
                    <a:pt x="72009" y="88239"/>
                  </a:lnTo>
                  <a:lnTo>
                    <a:pt x="76124" y="59207"/>
                  </a:lnTo>
                  <a:lnTo>
                    <a:pt x="64694" y="59207"/>
                  </a:lnTo>
                  <a:lnTo>
                    <a:pt x="67437" y="41834"/>
                  </a:lnTo>
                  <a:lnTo>
                    <a:pt x="103098" y="41834"/>
                  </a:lnTo>
                  <a:lnTo>
                    <a:pt x="111785" y="21031"/>
                  </a:lnTo>
                  <a:lnTo>
                    <a:pt x="74981" y="21031"/>
                  </a:lnTo>
                  <a:cubicBezTo>
                    <a:pt x="69189" y="31089"/>
                    <a:pt x="61722" y="36119"/>
                    <a:pt x="52578" y="36119"/>
                  </a:cubicBezTo>
                  <a:lnTo>
                    <a:pt x="21031" y="36119"/>
                  </a:lnTo>
                  <a:lnTo>
                    <a:pt x="36804" y="3200"/>
                  </a:lnTo>
                  <a:cubicBezTo>
                    <a:pt x="38328" y="1067"/>
                    <a:pt x="40081" y="0"/>
                    <a:pt x="42062" y="0"/>
                  </a:cubicBezTo>
                  <a:close/>
                </a:path>
              </a:pathLst>
            </a:custGeom>
            <a:solidFill>
              <a:schemeClr val="bg1">
                <a:lumMod val="50000"/>
              </a:schemeClr>
            </a:solidFill>
            <a:ln>
              <a:noFill/>
            </a:ln>
            <a:effectLst/>
          </p:spPr>
          <p:txBody>
            <a:bodyPr rot="0" spcFirstLastPara="0" vertOverflow="overflow" horzOverflow="overflow" vert="horz" wrap="square" lIns="91440" tIns="45720" rIns="91440" bIns="45720" numCol="1" spcCol="0" rtlCol="0" fromWordArt="0" anchor="t" anchorCtr="0" forceAA="0" compatLnSpc="1">
              <a:noAutofit/>
            </a:bodyPr>
            <a:lstStyle/>
            <a:p>
              <a:pPr defTabSz="914400">
                <a:defRPr/>
              </a:pPr>
              <a:endParaRPr lang="zh-CN" altLang="en-US" sz="1800" dirty="0">
                <a:solidFill>
                  <a:prstClr val="white"/>
                </a:solidFill>
                <a:latin typeface="DOUYU Font" pitchFamily="2" charset="-122"/>
                <a:ea typeface="DOUYU Font" pitchFamily="2" charset="-122"/>
              </a:endParaRPr>
            </a:p>
          </p:txBody>
        </p:sp>
      </p:grpSp>
      <p:sp>
        <p:nvSpPr>
          <p:cNvPr id="17" name="矩形 16">
            <a:hlinkClick r:id="rId4" action="ppaction://hlinksldjump"/>
          </p:cNvPr>
          <p:cNvSpPr/>
          <p:nvPr/>
        </p:nvSpPr>
        <p:spPr>
          <a:xfrm>
            <a:off x="11206480" y="6454140"/>
            <a:ext cx="983615" cy="405130"/>
          </a:xfrm>
          <a:prstGeom prst="rect">
            <a:avLst/>
          </a:prstGeom>
          <a:solidFill>
            <a:schemeClr val="accent1">
              <a:lumMod val="50000"/>
            </a:schemeClr>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r>
              <a:rPr lang="zh-CN" altLang="en-US" sz="2000" dirty="0"/>
              <a:t>返回</a:t>
            </a:r>
          </a:p>
        </p:txBody>
      </p:sp>
      <p:graphicFrame>
        <p:nvGraphicFramePr>
          <p:cNvPr id="4" name="对象 3"/>
          <p:cNvGraphicFramePr>
            <a:graphicFrameLocks noChangeAspect="1"/>
          </p:cNvGraphicFramePr>
          <p:nvPr>
            <p:extLst>
              <p:ext uri="{D42A27DB-BD31-4B8C-83A1-F6EECF244321}">
                <p14:modId xmlns:p14="http://schemas.microsoft.com/office/powerpoint/2010/main" val="3702886796"/>
              </p:ext>
            </p:extLst>
          </p:nvPr>
        </p:nvGraphicFramePr>
        <p:xfrm>
          <a:off x="694606" y="1125488"/>
          <a:ext cx="8124825" cy="3600450"/>
        </p:xfrm>
        <a:graphic>
          <a:graphicData uri="http://schemas.openxmlformats.org/presentationml/2006/ole">
            <mc:AlternateContent xmlns:mc="http://schemas.openxmlformats.org/markup-compatibility/2006">
              <mc:Choice xmlns:v="urn:schemas-microsoft-com:vml" Requires="v">
                <p:oleObj spid="_x0000_s140446" name="文档" r:id="rId5" imgW="8128922" imgH="3612854" progId="Word.Document.12">
                  <p:embed/>
                </p:oleObj>
              </mc:Choice>
              <mc:Fallback>
                <p:oleObj name="文档" r:id="rId5" imgW="8128922" imgH="3612854" progId="Word.Document.12">
                  <p:embed/>
                  <p:pic>
                    <p:nvPicPr>
                      <p:cNvPr id="0" name=""/>
                      <p:cNvPicPr/>
                      <p:nvPr/>
                    </p:nvPicPr>
                    <p:blipFill>
                      <a:blip r:embed="rId6"/>
                      <a:stretch>
                        <a:fillRect/>
                      </a:stretch>
                    </p:blipFill>
                    <p:spPr>
                      <a:xfrm>
                        <a:off x="694606" y="1125488"/>
                        <a:ext cx="8124825" cy="3600450"/>
                      </a:xfrm>
                      <a:prstGeom prst="rect">
                        <a:avLst/>
                      </a:prstGeom>
                    </p:spPr>
                  </p:pic>
                </p:oleObj>
              </mc:Fallback>
            </mc:AlternateContent>
          </a:graphicData>
        </a:graphic>
      </p:graphicFrame>
      <p:pic>
        <p:nvPicPr>
          <p:cNvPr id="140298" name="Picture 10" descr="X62"/>
          <p:cNvPicPr>
            <a:picLocks noChangeAspect="1" noChangeArrowheads="1"/>
          </p:cNvPicPr>
          <p:nvPr/>
        </p:nvPicPr>
        <p:blipFill>
          <a:blip r:embed="rId7"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9074815" y="1125538"/>
            <a:ext cx="2492999" cy="18192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117382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linds(horizontal)">
                                      <p:cBhvr>
                                        <p:cTn id="7" dur="500"/>
                                        <p:tgtEl>
                                          <p:spTgt spid="12"/>
                                        </p:tgtEl>
                                      </p:cBhvr>
                                    </p:animEffect>
                                  </p:childTnLst>
                                </p:cTn>
                              </p:par>
                              <p:par>
                                <p:cTn id="8" presetID="3" presetClass="entr" presetSubtype="10"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blinds(horizontal)">
                                      <p:cBhvr>
                                        <p:cTn id="10" dur="500"/>
                                        <p:tgtEl>
                                          <p:spTgt spid="4"/>
                                        </p:tgtEl>
                                      </p:cBhvr>
                                    </p:animEffect>
                                  </p:childTnLst>
                                </p:cTn>
                              </p:par>
                              <p:par>
                                <p:cTn id="11" presetID="3" presetClass="entr" presetSubtype="10" fill="hold" nodeType="withEffect">
                                  <p:stCondLst>
                                    <p:cond delay="0"/>
                                  </p:stCondLst>
                                  <p:childTnLst>
                                    <p:set>
                                      <p:cBhvr>
                                        <p:cTn id="12" dur="1" fill="hold">
                                          <p:stCondLst>
                                            <p:cond delay="0"/>
                                          </p:stCondLst>
                                        </p:cTn>
                                        <p:tgtEl>
                                          <p:spTgt spid="140298"/>
                                        </p:tgtEl>
                                        <p:attrNameLst>
                                          <p:attrName>style.visibility</p:attrName>
                                        </p:attrNameLst>
                                      </p:cBhvr>
                                      <p:to>
                                        <p:strVal val="visible"/>
                                      </p:to>
                                    </p:set>
                                    <p:animEffect transition="in" filter="blinds(horizontal)">
                                      <p:cBhvr>
                                        <p:cTn id="13" dur="500"/>
                                        <p:tgtEl>
                                          <p:spTgt spid="1402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图片 12"/>
          <p:cNvPicPr>
            <a:picLocks noChangeAspect="1"/>
          </p:cNvPicPr>
          <p:nvPr/>
        </p:nvPicPr>
        <p:blipFill rotWithShape="1">
          <a:blip r:embed="rId3" cstate="print">
            <a:extLst>
              <a:ext uri="{28A0092B-C50C-407E-A947-70E740481C1C}">
                <a14:useLocalDpi xmlns:a14="http://schemas.microsoft.com/office/drawing/2010/main" val="0"/>
              </a:ext>
            </a:extLst>
          </a:blip>
          <a:srcRect t="24033" b="24569"/>
          <a:stretch/>
        </p:blipFill>
        <p:spPr>
          <a:xfrm>
            <a:off x="406" y="1664266"/>
            <a:ext cx="12189600" cy="3524250"/>
          </a:xfrm>
          <a:prstGeom prst="rect">
            <a:avLst/>
          </a:prstGeom>
        </p:spPr>
      </p:pic>
      <p:sp>
        <p:nvSpPr>
          <p:cNvPr id="11" name="矩形 10"/>
          <p:cNvSpPr/>
          <p:nvPr/>
        </p:nvSpPr>
        <p:spPr>
          <a:xfrm flipV="1">
            <a:off x="0" y="1665287"/>
            <a:ext cx="12189600" cy="3523229"/>
          </a:xfrm>
          <a:prstGeom prst="rect">
            <a:avLst/>
          </a:prstGeom>
          <a:solidFill>
            <a:schemeClr val="accent1">
              <a:lumMod val="50000"/>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n>
                <a:solidFill>
                  <a:sysClr val="windowText" lastClr="000000"/>
                </a:solidFill>
              </a:ln>
              <a:solidFill>
                <a:schemeClr val="accent1">
                  <a:lumMod val="50000"/>
                </a:schemeClr>
              </a:solidFill>
            </a:endParaRPr>
          </a:p>
        </p:txBody>
      </p:sp>
      <p:sp>
        <p:nvSpPr>
          <p:cNvPr id="10" name="矩形 9"/>
          <p:cNvSpPr/>
          <p:nvPr/>
        </p:nvSpPr>
        <p:spPr>
          <a:xfrm flipV="1">
            <a:off x="0" y="2889635"/>
            <a:ext cx="3714750" cy="1080000"/>
          </a:xfrm>
          <a:prstGeom prst="rect">
            <a:avLst/>
          </a:prstGeom>
          <a:solidFill>
            <a:schemeClr val="accent1">
              <a:lumMod val="50000"/>
              <a:alpha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n>
                <a:solidFill>
                  <a:sysClr val="windowText" lastClr="000000"/>
                </a:solidFill>
              </a:ln>
              <a:solidFill>
                <a:schemeClr val="accent1">
                  <a:lumMod val="50000"/>
                </a:schemeClr>
              </a:solidFill>
            </a:endParaRPr>
          </a:p>
        </p:txBody>
      </p:sp>
      <p:sp>
        <p:nvSpPr>
          <p:cNvPr id="12" name="矩形 11"/>
          <p:cNvSpPr/>
          <p:nvPr/>
        </p:nvSpPr>
        <p:spPr>
          <a:xfrm flipV="1">
            <a:off x="4503738" y="2906713"/>
            <a:ext cx="7686675" cy="1045845"/>
          </a:xfrm>
          <a:prstGeom prst="rect">
            <a:avLst/>
          </a:prstGeom>
          <a:solidFill>
            <a:schemeClr val="accent1">
              <a:lumMod val="50000"/>
              <a:alpha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n>
                <a:solidFill>
                  <a:sysClr val="windowText" lastClr="000000"/>
                </a:solidFill>
              </a:ln>
              <a:solidFill>
                <a:schemeClr val="accent1">
                  <a:lumMod val="50000"/>
                </a:schemeClr>
              </a:solidFill>
            </a:endParaRPr>
          </a:p>
        </p:txBody>
      </p:sp>
      <p:sp>
        <p:nvSpPr>
          <p:cNvPr id="14" name="矩形 13"/>
          <p:cNvSpPr/>
          <p:nvPr/>
        </p:nvSpPr>
        <p:spPr>
          <a:xfrm>
            <a:off x="2350770" y="3014663"/>
            <a:ext cx="819150" cy="829945"/>
          </a:xfrm>
          <a:prstGeom prst="rect">
            <a:avLst/>
          </a:prstGeom>
        </p:spPr>
        <p:txBody>
          <a:bodyPr wrap="square">
            <a:spAutoFit/>
          </a:bodyPr>
          <a:lstStyle/>
          <a:p>
            <a:pPr algn="dist"/>
            <a:r>
              <a:rPr lang="zh-CN" altLang="en-US" sz="4800" b="1" dirty="0" smtClean="0">
                <a:solidFill>
                  <a:schemeClr val="bg1"/>
                </a:solidFill>
                <a:latin typeface="微软雅黑" panose="020B0503020204020204" charset="-122"/>
                <a:ea typeface="微软雅黑" panose="020B0503020204020204" charset="-122"/>
              </a:rPr>
              <a:t>二</a:t>
            </a:r>
          </a:p>
        </p:txBody>
      </p:sp>
      <p:sp>
        <p:nvSpPr>
          <p:cNvPr id="9" name="矩形 8"/>
          <p:cNvSpPr/>
          <p:nvPr/>
        </p:nvSpPr>
        <p:spPr>
          <a:xfrm>
            <a:off x="5086985" y="3045460"/>
            <a:ext cx="6336813" cy="769441"/>
          </a:xfrm>
          <a:prstGeom prst="rect">
            <a:avLst/>
          </a:prstGeom>
        </p:spPr>
        <p:txBody>
          <a:bodyPr wrap="square">
            <a:spAutoFit/>
          </a:bodyPr>
          <a:lstStyle/>
          <a:p>
            <a:r>
              <a:rPr lang="zh-CN" altLang="zh-CN" sz="4400" b="1" dirty="0">
                <a:solidFill>
                  <a:schemeClr val="bg1"/>
                </a:solidFill>
                <a:latin typeface="微软雅黑" panose="020B0503020204020204" charset="-122"/>
                <a:ea typeface="微软雅黑" panose="020B0503020204020204" charset="-122"/>
              </a:rPr>
              <a:t>全反射棱镜</a:t>
            </a: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389206" y="405458"/>
            <a:ext cx="11412000" cy="2677656"/>
          </a:xfrm>
          <a:prstGeom prst="rect">
            <a:avLst/>
          </a:prstGeom>
        </p:spPr>
        <p:txBody>
          <a:bodyPr wrap="square">
            <a:spAutoFit/>
          </a:bodyPr>
          <a:lstStyle/>
          <a:p>
            <a:pPr algn="just">
              <a:lnSpc>
                <a:spcPct val="150000"/>
              </a:lnSpc>
              <a:spcAft>
                <a:spcPts val="0"/>
              </a:spcAft>
            </a:pP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1.</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全反射棱镜的形状：截面</a:t>
            </a:r>
            <a:r>
              <a:rPr lang="zh-CN" altLang="zh-CN" sz="2800" kern="100" dirty="0" smtClean="0">
                <a:latin typeface="Times New Roman" panose="02020603050405020304" pitchFamily="18" charset="0"/>
                <a:ea typeface="方正中等线简体" panose="03000509000000000000" pitchFamily="65" charset="-122"/>
                <a:cs typeface="Times New Roman" panose="02020603050405020304" pitchFamily="18" charset="0"/>
              </a:rPr>
              <a:t>为</a:t>
            </a:r>
            <a:r>
              <a:rPr lang="en-US" altLang="zh-CN" sz="2800" u="sng" kern="100" dirty="0" smtClean="0">
                <a:latin typeface="Times New Roman" panose="02020603050405020304" pitchFamily="18" charset="0"/>
                <a:ea typeface="方正中等线简体" panose="03000509000000000000" pitchFamily="65" charset="-122"/>
                <a:cs typeface="Times New Roman" panose="02020603050405020304" pitchFamily="18" charset="0"/>
              </a:rPr>
              <a:t>                   </a:t>
            </a:r>
            <a:r>
              <a:rPr lang="zh-CN" altLang="zh-CN" sz="2800" kern="100" dirty="0" smtClean="0">
                <a:latin typeface="Times New Roman" panose="02020603050405020304" pitchFamily="18" charset="0"/>
                <a:ea typeface="方正中等线简体" panose="03000509000000000000" pitchFamily="65" charset="-122"/>
                <a:cs typeface="Times New Roman" panose="02020603050405020304" pitchFamily="18" charset="0"/>
              </a:rPr>
              <a:t>三角形</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的玻璃棱镜。</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2.</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全反射棱镜的特点：当光垂直于它的一个界面射入后，都会在其内部</a:t>
            </a:r>
            <a:r>
              <a:rPr lang="zh-CN" altLang="zh-CN" sz="2800" kern="100" dirty="0" smtClean="0">
                <a:latin typeface="Times New Roman" panose="02020603050405020304" pitchFamily="18" charset="0"/>
                <a:ea typeface="方正中等线简体" panose="03000509000000000000" pitchFamily="65" charset="-122"/>
                <a:cs typeface="Times New Roman" panose="02020603050405020304" pitchFamily="18" charset="0"/>
              </a:rPr>
              <a:t>发生</a:t>
            </a:r>
            <a:r>
              <a:rPr lang="en-US" altLang="zh-CN" sz="2800" u="sng" kern="100" dirty="0" smtClean="0">
                <a:latin typeface="Times New Roman" panose="02020603050405020304" pitchFamily="18" charset="0"/>
                <a:ea typeface="方正中等线简体" panose="03000509000000000000" pitchFamily="65" charset="-122"/>
                <a:cs typeface="Times New Roman" panose="02020603050405020304" pitchFamily="18" charset="0"/>
              </a:rPr>
              <a:t>             </a:t>
            </a:r>
            <a:r>
              <a:rPr lang="zh-CN" altLang="zh-CN" sz="2800" kern="100" dirty="0" smtClean="0">
                <a:latin typeface="Times New Roman" panose="02020603050405020304" pitchFamily="18" charset="0"/>
                <a:ea typeface="方正中等线简体" panose="03000509000000000000" pitchFamily="65" charset="-122"/>
                <a:cs typeface="Times New Roman" panose="02020603050405020304" pitchFamily="18" charset="0"/>
              </a:rPr>
              <a:t>，</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与平面镜相比，它的</a:t>
            </a:r>
            <a:r>
              <a:rPr lang="zh-CN" altLang="zh-CN" sz="2800" kern="100" dirty="0" smtClean="0">
                <a:latin typeface="Times New Roman" panose="02020603050405020304" pitchFamily="18" charset="0"/>
                <a:ea typeface="方正中等线简体" panose="03000509000000000000" pitchFamily="65" charset="-122"/>
                <a:cs typeface="Times New Roman" panose="02020603050405020304" pitchFamily="18" charset="0"/>
              </a:rPr>
              <a:t>反射率</a:t>
            </a:r>
            <a:r>
              <a:rPr lang="en-US" altLang="zh-CN" sz="2800" u="sng" kern="100" dirty="0" smtClean="0">
                <a:latin typeface="Times New Roman" panose="02020603050405020304" pitchFamily="18" charset="0"/>
                <a:ea typeface="方正中等线简体" panose="03000509000000000000" pitchFamily="65" charset="-122"/>
                <a:cs typeface="Times New Roman" panose="02020603050405020304" pitchFamily="18" charset="0"/>
              </a:rPr>
              <a:t>        </a:t>
            </a:r>
            <a:r>
              <a:rPr lang="zh-CN" altLang="zh-CN" sz="2800" kern="100" dirty="0" smtClean="0">
                <a:latin typeface="Times New Roman" panose="02020603050405020304" pitchFamily="18" charset="0"/>
                <a:ea typeface="方正中等线简体" panose="03000509000000000000" pitchFamily="65" charset="-122"/>
                <a:cs typeface="Times New Roman" panose="02020603050405020304" pitchFamily="18" charset="0"/>
              </a:rPr>
              <a:t>，</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几乎可达</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100%</a:t>
            </a:r>
            <a:r>
              <a:rPr lang="zh-CN" altLang="zh-CN" sz="2800" kern="100" dirty="0" smtClean="0">
                <a:latin typeface="Times New Roman" panose="02020603050405020304" pitchFamily="18" charset="0"/>
                <a:ea typeface="方正中等线简体" panose="03000509000000000000" pitchFamily="65" charset="-122"/>
                <a:cs typeface="Times New Roman" panose="02020603050405020304" pitchFamily="18" charset="0"/>
              </a:rPr>
              <a:t>。</a:t>
            </a:r>
            <a:endParaRPr lang="en-US" altLang="zh-CN" sz="1050" kern="100" dirty="0" smtClean="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3.</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全反射棱镜的作用：改变光路</a:t>
            </a:r>
            <a:r>
              <a:rPr lang="zh-CN" altLang="zh-CN" sz="2800" kern="100" dirty="0" smtClean="0">
                <a:latin typeface="Times New Roman" panose="02020603050405020304" pitchFamily="18" charset="0"/>
                <a:ea typeface="方正中等线简体" panose="03000509000000000000" pitchFamily="65" charset="-122"/>
                <a:cs typeface="Times New Roman" panose="02020603050405020304" pitchFamily="18" charset="0"/>
              </a:rPr>
              <a:t>。</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p:txBody>
      </p:sp>
      <p:pic>
        <p:nvPicPr>
          <p:cNvPr id="141314" name="Picture 2" descr="X63"/>
          <p:cNvPicPr>
            <a:picLocks noChangeAspect="1" noChangeArrowheads="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914226" y="3107265"/>
            <a:ext cx="4361961" cy="23387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矩形 5"/>
          <p:cNvSpPr/>
          <p:nvPr/>
        </p:nvSpPr>
        <p:spPr>
          <a:xfrm>
            <a:off x="389206" y="5501621"/>
            <a:ext cx="11412000" cy="738664"/>
          </a:xfrm>
          <a:prstGeom prst="rect">
            <a:avLst/>
          </a:prstGeom>
        </p:spPr>
        <p:txBody>
          <a:bodyPr wrap="square">
            <a:spAutoFit/>
          </a:bodyPr>
          <a:lstStyle/>
          <a:p>
            <a:pPr algn="just">
              <a:lnSpc>
                <a:spcPct val="150000"/>
              </a:lnSpc>
              <a:spcAft>
                <a:spcPts val="0"/>
              </a:spcAft>
            </a:pP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4.</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全反射棱镜的应用</a:t>
            </a:r>
            <a:r>
              <a:rPr lang="zh-CN" altLang="zh-CN" sz="2800" kern="100" dirty="0" smtClean="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u="sng" kern="100" dirty="0" smtClean="0">
                <a:latin typeface="Times New Roman" panose="02020603050405020304" pitchFamily="18" charset="0"/>
                <a:ea typeface="方正中等线简体" panose="03000509000000000000" pitchFamily="65" charset="-122"/>
                <a:cs typeface="Times New Roman" panose="02020603050405020304" pitchFamily="18" charset="0"/>
              </a:rPr>
              <a:t>                     </a:t>
            </a:r>
            <a:r>
              <a:rPr lang="zh-CN" altLang="zh-CN" sz="2800" kern="100" dirty="0" smtClean="0">
                <a:latin typeface="Times New Roman" panose="02020603050405020304" pitchFamily="18" charset="0"/>
                <a:ea typeface="方正中等线简体" panose="03000509000000000000" pitchFamily="65" charset="-122"/>
                <a:cs typeface="Times New Roman" panose="02020603050405020304" pitchFamily="18" charset="0"/>
              </a:rPr>
              <a:t>、</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自行车尾灯、潜望镜等。</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sp>
        <p:nvSpPr>
          <p:cNvPr id="2" name="矩形 1"/>
          <p:cNvSpPr/>
          <p:nvPr/>
        </p:nvSpPr>
        <p:spPr>
          <a:xfrm>
            <a:off x="5050313" y="530424"/>
            <a:ext cx="1620957" cy="523220"/>
          </a:xfrm>
          <a:prstGeom prst="rect">
            <a:avLst/>
          </a:prstGeom>
        </p:spPr>
        <p:txBody>
          <a:bodyPr wrap="none">
            <a:spAutoFit/>
          </a:bodyPr>
          <a:lstStyle/>
          <a:p>
            <a:r>
              <a:rPr lang="zh-CN" altLang="zh-CN" sz="2800" kern="100" dirty="0">
                <a:solidFill>
                  <a:srgbClr val="C00000"/>
                </a:solidFill>
                <a:latin typeface="Times New Roman" panose="02020603050405020304" pitchFamily="18" charset="0"/>
                <a:ea typeface="方正中等线简体" panose="03000509000000000000" pitchFamily="65" charset="-122"/>
                <a:cs typeface="Times New Roman" panose="02020603050405020304" pitchFamily="18" charset="0"/>
              </a:rPr>
              <a:t>等腰直角</a:t>
            </a:r>
            <a:endParaRPr lang="zh-CN" altLang="en-US" sz="2800" kern="100" dirty="0">
              <a:solidFill>
                <a:srgbClr val="C00000"/>
              </a:solidFill>
              <a:latin typeface="Times New Roman" panose="02020603050405020304" pitchFamily="18" charset="0"/>
              <a:ea typeface="方正中等线简体" panose="03000509000000000000" pitchFamily="65" charset="-122"/>
              <a:cs typeface="Times New Roman" panose="02020603050405020304" pitchFamily="18" charset="0"/>
            </a:endParaRPr>
          </a:p>
        </p:txBody>
      </p:sp>
      <p:sp>
        <p:nvSpPr>
          <p:cNvPr id="4" name="矩形 3"/>
          <p:cNvSpPr/>
          <p:nvPr/>
        </p:nvSpPr>
        <p:spPr>
          <a:xfrm>
            <a:off x="1179612" y="1807404"/>
            <a:ext cx="1261884" cy="523220"/>
          </a:xfrm>
          <a:prstGeom prst="rect">
            <a:avLst/>
          </a:prstGeom>
        </p:spPr>
        <p:txBody>
          <a:bodyPr wrap="none">
            <a:spAutoFit/>
          </a:bodyPr>
          <a:lstStyle/>
          <a:p>
            <a:r>
              <a:rPr lang="zh-CN" altLang="zh-CN" sz="2800" kern="100" dirty="0">
                <a:solidFill>
                  <a:srgbClr val="C00000"/>
                </a:solidFill>
                <a:latin typeface="Times New Roman" panose="02020603050405020304" pitchFamily="18" charset="0"/>
                <a:ea typeface="方正中等线简体" panose="03000509000000000000" pitchFamily="65" charset="-122"/>
                <a:cs typeface="Times New Roman" panose="02020603050405020304" pitchFamily="18" charset="0"/>
              </a:rPr>
              <a:t>全反射</a:t>
            </a:r>
            <a:endParaRPr lang="zh-CN" altLang="en-US" sz="2800" kern="100" dirty="0">
              <a:solidFill>
                <a:srgbClr val="C00000"/>
              </a:solidFill>
              <a:latin typeface="Times New Roman" panose="02020603050405020304" pitchFamily="18" charset="0"/>
              <a:ea typeface="方正中等线简体" panose="03000509000000000000" pitchFamily="65" charset="-122"/>
              <a:cs typeface="Times New Roman" panose="02020603050405020304" pitchFamily="18" charset="0"/>
            </a:endParaRPr>
          </a:p>
        </p:txBody>
      </p:sp>
      <p:sp>
        <p:nvSpPr>
          <p:cNvPr id="5" name="矩形 4"/>
          <p:cNvSpPr/>
          <p:nvPr/>
        </p:nvSpPr>
        <p:spPr>
          <a:xfrm>
            <a:off x="7040835" y="1816929"/>
            <a:ext cx="543739" cy="523220"/>
          </a:xfrm>
          <a:prstGeom prst="rect">
            <a:avLst/>
          </a:prstGeom>
        </p:spPr>
        <p:txBody>
          <a:bodyPr wrap="none">
            <a:spAutoFit/>
          </a:bodyPr>
          <a:lstStyle/>
          <a:p>
            <a:r>
              <a:rPr lang="zh-CN" altLang="zh-CN" sz="2800" kern="100" dirty="0">
                <a:solidFill>
                  <a:srgbClr val="C00000"/>
                </a:solidFill>
                <a:latin typeface="Times New Roman" panose="02020603050405020304" pitchFamily="18" charset="0"/>
                <a:ea typeface="方正中等线简体" panose="03000509000000000000" pitchFamily="65" charset="-122"/>
                <a:cs typeface="Times New Roman" panose="02020603050405020304" pitchFamily="18" charset="0"/>
              </a:rPr>
              <a:t>高</a:t>
            </a:r>
            <a:endParaRPr lang="zh-CN" altLang="en-US" sz="2800" kern="100" dirty="0">
              <a:solidFill>
                <a:srgbClr val="C00000"/>
              </a:solidFill>
              <a:latin typeface="Times New Roman" panose="02020603050405020304" pitchFamily="18" charset="0"/>
              <a:ea typeface="方正中等线简体" panose="03000509000000000000" pitchFamily="65" charset="-122"/>
              <a:cs typeface="Times New Roman" panose="02020603050405020304" pitchFamily="18" charset="0"/>
            </a:endParaRPr>
          </a:p>
        </p:txBody>
      </p:sp>
      <p:sp>
        <p:nvSpPr>
          <p:cNvPr id="7" name="矩形 6"/>
          <p:cNvSpPr/>
          <p:nvPr/>
        </p:nvSpPr>
        <p:spPr>
          <a:xfrm>
            <a:off x="3887583" y="5609343"/>
            <a:ext cx="1980029" cy="523220"/>
          </a:xfrm>
          <a:prstGeom prst="rect">
            <a:avLst/>
          </a:prstGeom>
        </p:spPr>
        <p:txBody>
          <a:bodyPr wrap="none">
            <a:spAutoFit/>
          </a:bodyPr>
          <a:lstStyle/>
          <a:p>
            <a:r>
              <a:rPr lang="zh-CN" altLang="zh-CN" sz="2800" kern="100" dirty="0">
                <a:solidFill>
                  <a:srgbClr val="C00000"/>
                </a:solidFill>
                <a:latin typeface="Times New Roman" panose="02020603050405020304" pitchFamily="18" charset="0"/>
                <a:ea typeface="方正中等线简体" panose="03000509000000000000" pitchFamily="65" charset="-122"/>
                <a:cs typeface="Times New Roman" panose="02020603050405020304" pitchFamily="18" charset="0"/>
              </a:rPr>
              <a:t>双筒望远镜</a:t>
            </a:r>
            <a:endParaRPr lang="zh-CN" altLang="en-US" sz="2800" kern="100" dirty="0">
              <a:solidFill>
                <a:srgbClr val="C00000"/>
              </a:solidFill>
              <a:latin typeface="Times New Roman" panose="02020603050405020304" pitchFamily="18" charset="0"/>
              <a:ea typeface="方正中等线简体" panose="03000509000000000000" pitchFamily="65" charset="-122"/>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linds(horizontal)">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blinds(horizontal)">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blinds(horizontal)">
                                      <p:cBhvr>
                                        <p:cTn id="2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5" grpId="0"/>
      <p:bldP spid="7"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2339" name="Picture 3" descr="X65"/>
          <p:cNvPicPr>
            <a:picLocks noChangeAspect="1" noChangeArrowheads="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834093" y="3236783"/>
            <a:ext cx="6522227" cy="18034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矩形 2"/>
          <p:cNvSpPr/>
          <p:nvPr/>
        </p:nvSpPr>
        <p:spPr>
          <a:xfrm>
            <a:off x="389206" y="431766"/>
            <a:ext cx="8863415" cy="2677656"/>
          </a:xfrm>
          <a:prstGeom prst="rect">
            <a:avLst/>
          </a:prstGeom>
        </p:spPr>
        <p:txBody>
          <a:bodyPr wrap="square">
            <a:spAutoFit/>
          </a:bodyPr>
          <a:lstStyle/>
          <a:p>
            <a:pPr algn="just">
              <a:lnSpc>
                <a:spcPct val="150000"/>
              </a:lnSpc>
              <a:spcAft>
                <a:spcPts val="0"/>
              </a:spcAft>
            </a:pPr>
            <a:r>
              <a:rPr lang="zh-CN" altLang="en-US" sz="2800" kern="100" dirty="0" smtClean="0">
                <a:latin typeface="Times New Roman" panose="02020603050405020304" pitchFamily="18" charset="0"/>
                <a:ea typeface="方正中等线简体" panose="03000509000000000000" pitchFamily="65" charset="-122"/>
                <a:cs typeface="Times New Roman" panose="02020603050405020304" pitchFamily="18" charset="0"/>
              </a:rPr>
              <a:t>　</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空气中两条光线</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a</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和</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b</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从方框左侧入射，分别从方框下方和上方射出，其框外光线如图所示。方框内有两个折射率</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n</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1.5</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的全反射玻璃棱镜。下列选项给出了两棱镜的四种放置方式的示意图。其中能产生图中效果的是</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grpSp>
        <p:nvGrpSpPr>
          <p:cNvPr id="6" name="组合 5"/>
          <p:cNvGrpSpPr/>
          <p:nvPr/>
        </p:nvGrpSpPr>
        <p:grpSpPr>
          <a:xfrm>
            <a:off x="0" y="612814"/>
            <a:ext cx="756812" cy="442641"/>
            <a:chOff x="1360316" y="541777"/>
            <a:chExt cx="756812" cy="442641"/>
          </a:xfrm>
        </p:grpSpPr>
        <p:sp>
          <p:nvSpPr>
            <p:cNvPr id="2" name="右箭头 1"/>
            <p:cNvSpPr/>
            <p:nvPr/>
          </p:nvSpPr>
          <p:spPr>
            <a:xfrm>
              <a:off x="1360316" y="541777"/>
              <a:ext cx="756812" cy="442641"/>
            </a:xfrm>
            <a:prstGeom prst="rightArrow">
              <a:avLst>
                <a:gd name="adj1" fmla="val 67637"/>
                <a:gd name="adj2" fmla="val 44121"/>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5" name="矩形 4"/>
            <p:cNvSpPr/>
            <p:nvPr/>
          </p:nvSpPr>
          <p:spPr>
            <a:xfrm>
              <a:off x="1404009" y="578049"/>
              <a:ext cx="558166" cy="369332"/>
            </a:xfrm>
            <a:prstGeom prst="rect">
              <a:avLst/>
            </a:prstGeom>
          </p:spPr>
          <p:txBody>
            <a:bodyPr wrap="none">
              <a:spAutoFit/>
            </a:bodyPr>
            <a:lstStyle/>
            <a:p>
              <a:r>
                <a:rPr lang="zh-CN" altLang="zh-CN" sz="1800" b="1" kern="100" dirty="0" smtClean="0">
                  <a:solidFill>
                    <a:prstClr val="white"/>
                  </a:solidFill>
                  <a:latin typeface="Times New Roman" panose="02020603050405020304" pitchFamily="18" charset="0"/>
                  <a:ea typeface="微软雅黑" panose="020B0503020204020204" charset="-122"/>
                  <a:cs typeface="Times New Roman" panose="02020603050405020304" pitchFamily="18" charset="0"/>
                </a:rPr>
                <a:t>例</a:t>
              </a:r>
              <a:r>
                <a:rPr lang="en-US" altLang="zh-CN" sz="1800" b="1" kern="100" dirty="0">
                  <a:solidFill>
                    <a:prstClr val="white"/>
                  </a:solidFill>
                  <a:latin typeface="微软雅黑" panose="020B0503020204020204" charset="-122"/>
                  <a:ea typeface="微软雅黑" panose="020B0503020204020204" charset="-122"/>
                  <a:cs typeface="Courier New" panose="02070309020205020404" pitchFamily="49" charset="0"/>
                </a:rPr>
                <a:t>3</a:t>
              </a:r>
              <a:endParaRPr lang="zh-CN" altLang="en-US" sz="1600" dirty="0">
                <a:solidFill>
                  <a:prstClr val="white"/>
                </a:solidFill>
              </a:endParaRPr>
            </a:p>
          </p:txBody>
        </p:sp>
      </p:grpSp>
      <p:pic>
        <p:nvPicPr>
          <p:cNvPr id="142338" name="Picture 2" descr="X64"/>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9510801" y="674381"/>
            <a:ext cx="2201029" cy="21336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TextBox 14"/>
          <p:cNvSpPr txBox="1"/>
          <p:nvPr/>
        </p:nvSpPr>
        <p:spPr>
          <a:xfrm>
            <a:off x="4864296" y="4445164"/>
            <a:ext cx="792088" cy="784830"/>
          </a:xfrm>
          <a:prstGeom prst="rect">
            <a:avLst/>
          </a:prstGeom>
          <a:noFill/>
        </p:spPr>
        <p:txBody>
          <a:bodyPr wrap="square" rtlCol="0">
            <a:spAutoFit/>
          </a:bodyPr>
          <a:lstStyle/>
          <a:p>
            <a:r>
              <a:rPr lang="zh-CN" altLang="en-US" sz="4500" b="1" dirty="0">
                <a:solidFill>
                  <a:srgbClr val="C00000"/>
                </a:solidFill>
                <a:latin typeface="华文细黑" panose="02010600040101010101" pitchFamily="2" charset="-122"/>
                <a:ea typeface="华文细黑" panose="02010600040101010101" pitchFamily="2" charset="-122"/>
              </a:rPr>
              <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linds(horizontal)">
                                      <p:cBhvr>
                                        <p:cTn id="7"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组合 6"/>
          <p:cNvGrpSpPr/>
          <p:nvPr/>
        </p:nvGrpSpPr>
        <p:grpSpPr>
          <a:xfrm>
            <a:off x="470206" y="837506"/>
            <a:ext cx="11250000" cy="3888432"/>
            <a:chOff x="471000" y="934424"/>
            <a:chExt cx="11250000" cy="3888432"/>
          </a:xfrm>
        </p:grpSpPr>
        <p:sp>
          <p:nvSpPr>
            <p:cNvPr id="8" name="圆角矩形 7"/>
            <p:cNvSpPr/>
            <p:nvPr/>
          </p:nvSpPr>
          <p:spPr>
            <a:xfrm>
              <a:off x="471000" y="1094414"/>
              <a:ext cx="11250000" cy="3728442"/>
            </a:xfrm>
            <a:prstGeom prst="roundRect">
              <a:avLst>
                <a:gd name="adj" fmla="val 1472"/>
              </a:avLst>
            </a:prstGeom>
            <a:noFill/>
            <a:ln w="285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defRPr/>
              </a:pPr>
              <a:endParaRPr kumimoji="1" lang="zh-CN" altLang="en-US" sz="1800">
                <a:solidFill>
                  <a:prstClr val="white"/>
                </a:solidFill>
                <a:ea typeface="微软雅黑" panose="020B0503020204020204" charset="-122"/>
              </a:endParaRPr>
            </a:p>
          </p:txBody>
        </p:sp>
        <p:pic>
          <p:nvPicPr>
            <p:cNvPr id="9" name="图片 8"/>
            <p:cNvPicPr>
              <a:picLocks noChangeAspect="1"/>
            </p:cNvPicPr>
            <p:nvPr/>
          </p:nvPicPr>
          <p:blipFill>
            <a:blip r:embed="rId2"/>
            <a:stretch>
              <a:fillRect/>
            </a:stretch>
          </p:blipFill>
          <p:spPr>
            <a:xfrm>
              <a:off x="850294" y="934424"/>
              <a:ext cx="695238" cy="314286"/>
            </a:xfrm>
            <a:prstGeom prst="rect">
              <a:avLst/>
            </a:prstGeom>
          </p:spPr>
        </p:pic>
        <p:sp>
          <p:nvSpPr>
            <p:cNvPr id="10" name="文本框 9"/>
            <p:cNvSpPr txBox="1"/>
            <p:nvPr/>
          </p:nvSpPr>
          <p:spPr>
            <a:xfrm>
              <a:off x="915584" y="992904"/>
              <a:ext cx="583768" cy="216027"/>
            </a:xfrm>
            <a:custGeom>
              <a:avLst/>
              <a:gdLst/>
              <a:ahLst/>
              <a:cxnLst/>
              <a:rect l="l" t="t" r="r" b="b"/>
              <a:pathLst>
                <a:path w="583768" h="216027">
                  <a:moveTo>
                    <a:pt x="96012" y="106756"/>
                  </a:moveTo>
                  <a:lnTo>
                    <a:pt x="91211" y="139217"/>
                  </a:lnTo>
                  <a:lnTo>
                    <a:pt x="107670" y="139217"/>
                  </a:lnTo>
                  <a:lnTo>
                    <a:pt x="112014" y="106756"/>
                  </a:lnTo>
                  <a:close/>
                  <a:moveTo>
                    <a:pt x="53264" y="106756"/>
                  </a:moveTo>
                  <a:lnTo>
                    <a:pt x="48692" y="139217"/>
                  </a:lnTo>
                  <a:lnTo>
                    <a:pt x="64922" y="139217"/>
                  </a:lnTo>
                  <a:lnTo>
                    <a:pt x="69494" y="106756"/>
                  </a:lnTo>
                  <a:close/>
                  <a:moveTo>
                    <a:pt x="213055" y="82524"/>
                  </a:moveTo>
                  <a:lnTo>
                    <a:pt x="249174" y="82524"/>
                  </a:lnTo>
                  <a:lnTo>
                    <a:pt x="248031" y="92811"/>
                  </a:lnTo>
                  <a:lnTo>
                    <a:pt x="279121" y="92811"/>
                  </a:lnTo>
                  <a:lnTo>
                    <a:pt x="277749" y="104927"/>
                  </a:lnTo>
                  <a:cubicBezTo>
                    <a:pt x="277292" y="107670"/>
                    <a:pt x="276149" y="110033"/>
                    <a:pt x="274320" y="112014"/>
                  </a:cubicBezTo>
                  <a:cubicBezTo>
                    <a:pt x="272644" y="113995"/>
                    <a:pt x="270662" y="114986"/>
                    <a:pt x="268376" y="114986"/>
                  </a:cubicBezTo>
                  <a:lnTo>
                    <a:pt x="244831" y="114986"/>
                  </a:lnTo>
                  <a:lnTo>
                    <a:pt x="239573" y="152019"/>
                  </a:lnTo>
                  <a:lnTo>
                    <a:pt x="272948" y="152019"/>
                  </a:lnTo>
                  <a:lnTo>
                    <a:pt x="271348" y="164592"/>
                  </a:lnTo>
                  <a:cubicBezTo>
                    <a:pt x="270891" y="167640"/>
                    <a:pt x="269519" y="170307"/>
                    <a:pt x="267233" y="172593"/>
                  </a:cubicBezTo>
                  <a:cubicBezTo>
                    <a:pt x="264947" y="174574"/>
                    <a:pt x="262357" y="175565"/>
                    <a:pt x="259461" y="175565"/>
                  </a:cubicBezTo>
                  <a:lnTo>
                    <a:pt x="236372" y="175565"/>
                  </a:lnTo>
                  <a:lnTo>
                    <a:pt x="231800" y="211683"/>
                  </a:lnTo>
                  <a:cubicBezTo>
                    <a:pt x="231648" y="212903"/>
                    <a:pt x="231191" y="213893"/>
                    <a:pt x="230429" y="214655"/>
                  </a:cubicBezTo>
                  <a:cubicBezTo>
                    <a:pt x="229667" y="215417"/>
                    <a:pt x="228752" y="215798"/>
                    <a:pt x="227685" y="215798"/>
                  </a:cubicBezTo>
                  <a:lnTo>
                    <a:pt x="192481" y="215798"/>
                  </a:lnTo>
                  <a:lnTo>
                    <a:pt x="197510" y="175565"/>
                  </a:lnTo>
                  <a:lnTo>
                    <a:pt x="147218" y="175565"/>
                  </a:lnTo>
                  <a:lnTo>
                    <a:pt x="149276" y="160706"/>
                  </a:lnTo>
                  <a:cubicBezTo>
                    <a:pt x="149580" y="158420"/>
                    <a:pt x="150647" y="156438"/>
                    <a:pt x="152476" y="154762"/>
                  </a:cubicBezTo>
                  <a:cubicBezTo>
                    <a:pt x="154305" y="152933"/>
                    <a:pt x="156286" y="152019"/>
                    <a:pt x="158420" y="152019"/>
                  </a:cubicBezTo>
                  <a:lnTo>
                    <a:pt x="200711" y="152019"/>
                  </a:lnTo>
                  <a:lnTo>
                    <a:pt x="205968" y="114986"/>
                  </a:lnTo>
                  <a:lnTo>
                    <a:pt x="190881" y="114986"/>
                  </a:lnTo>
                  <a:lnTo>
                    <a:pt x="190424" y="115671"/>
                  </a:lnTo>
                  <a:cubicBezTo>
                    <a:pt x="189052" y="120091"/>
                    <a:pt x="186690" y="123520"/>
                    <a:pt x="183337" y="125958"/>
                  </a:cubicBezTo>
                  <a:cubicBezTo>
                    <a:pt x="179375" y="128702"/>
                    <a:pt x="175184" y="130073"/>
                    <a:pt x="170764" y="130073"/>
                  </a:cubicBezTo>
                  <a:lnTo>
                    <a:pt x="151790" y="130073"/>
                  </a:lnTo>
                  <a:lnTo>
                    <a:pt x="164592" y="87325"/>
                  </a:lnTo>
                  <a:cubicBezTo>
                    <a:pt x="164897" y="86563"/>
                    <a:pt x="165354" y="85953"/>
                    <a:pt x="165963" y="85496"/>
                  </a:cubicBezTo>
                  <a:cubicBezTo>
                    <a:pt x="166573" y="85039"/>
                    <a:pt x="167259" y="84810"/>
                    <a:pt x="168021" y="84810"/>
                  </a:cubicBezTo>
                  <a:lnTo>
                    <a:pt x="199339" y="84810"/>
                  </a:lnTo>
                  <a:lnTo>
                    <a:pt x="196596" y="92811"/>
                  </a:lnTo>
                  <a:lnTo>
                    <a:pt x="208483" y="92811"/>
                  </a:lnTo>
                  <a:lnTo>
                    <a:pt x="209169" y="85496"/>
                  </a:lnTo>
                  <a:cubicBezTo>
                    <a:pt x="209169" y="84887"/>
                    <a:pt x="209283" y="84468"/>
                    <a:pt x="209512" y="84239"/>
                  </a:cubicBezTo>
                  <a:cubicBezTo>
                    <a:pt x="209740" y="84010"/>
                    <a:pt x="210083" y="83744"/>
                    <a:pt x="210540" y="83439"/>
                  </a:cubicBezTo>
                  <a:cubicBezTo>
                    <a:pt x="211302" y="82829"/>
                    <a:pt x="212141" y="82524"/>
                    <a:pt x="213055" y="82524"/>
                  </a:cubicBezTo>
                  <a:close/>
                  <a:moveTo>
                    <a:pt x="102641" y="59207"/>
                  </a:moveTo>
                  <a:lnTo>
                    <a:pt x="98298" y="88239"/>
                  </a:lnTo>
                  <a:lnTo>
                    <a:pt x="114757" y="88239"/>
                  </a:lnTo>
                  <a:lnTo>
                    <a:pt x="118643" y="59207"/>
                  </a:lnTo>
                  <a:close/>
                  <a:moveTo>
                    <a:pt x="400431" y="48692"/>
                  </a:moveTo>
                  <a:lnTo>
                    <a:pt x="419862" y="48692"/>
                  </a:lnTo>
                  <a:cubicBezTo>
                    <a:pt x="421538" y="48692"/>
                    <a:pt x="422872" y="49301"/>
                    <a:pt x="423862" y="50520"/>
                  </a:cubicBezTo>
                  <a:cubicBezTo>
                    <a:pt x="424853" y="51740"/>
                    <a:pt x="425272" y="53187"/>
                    <a:pt x="425120" y="54864"/>
                  </a:cubicBezTo>
                  <a:lnTo>
                    <a:pt x="406832" y="216027"/>
                  </a:lnTo>
                  <a:cubicBezTo>
                    <a:pt x="400126" y="216027"/>
                    <a:pt x="394564" y="213398"/>
                    <a:pt x="390144" y="208140"/>
                  </a:cubicBezTo>
                  <a:cubicBezTo>
                    <a:pt x="385724" y="202882"/>
                    <a:pt x="383819" y="196596"/>
                    <a:pt x="384429" y="189281"/>
                  </a:cubicBezTo>
                  <a:close/>
                  <a:moveTo>
                    <a:pt x="328879" y="48692"/>
                  </a:moveTo>
                  <a:lnTo>
                    <a:pt x="347624" y="48692"/>
                  </a:lnTo>
                  <a:lnTo>
                    <a:pt x="324764" y="197967"/>
                  </a:lnTo>
                  <a:cubicBezTo>
                    <a:pt x="323850" y="203301"/>
                    <a:pt x="321488" y="207645"/>
                    <a:pt x="317678" y="210998"/>
                  </a:cubicBezTo>
                  <a:cubicBezTo>
                    <a:pt x="313868" y="214350"/>
                    <a:pt x="309524" y="216027"/>
                    <a:pt x="304648" y="216027"/>
                  </a:cubicBezTo>
                  <a:lnTo>
                    <a:pt x="296418" y="216027"/>
                  </a:lnTo>
                  <a:lnTo>
                    <a:pt x="321107" y="55778"/>
                  </a:lnTo>
                  <a:cubicBezTo>
                    <a:pt x="321564" y="53645"/>
                    <a:pt x="322516" y="51930"/>
                    <a:pt x="323964" y="50635"/>
                  </a:cubicBezTo>
                  <a:cubicBezTo>
                    <a:pt x="325412" y="49339"/>
                    <a:pt x="327050" y="48692"/>
                    <a:pt x="328879" y="48692"/>
                  </a:cubicBezTo>
                  <a:close/>
                  <a:moveTo>
                    <a:pt x="499643" y="5943"/>
                  </a:moveTo>
                  <a:lnTo>
                    <a:pt x="583768" y="5943"/>
                  </a:lnTo>
                  <a:cubicBezTo>
                    <a:pt x="583006" y="10820"/>
                    <a:pt x="580911" y="14821"/>
                    <a:pt x="577482" y="17945"/>
                  </a:cubicBezTo>
                  <a:cubicBezTo>
                    <a:pt x="574053" y="21069"/>
                    <a:pt x="570052" y="22631"/>
                    <a:pt x="565480" y="22631"/>
                  </a:cubicBezTo>
                  <a:lnTo>
                    <a:pt x="497586" y="22631"/>
                  </a:lnTo>
                  <a:close/>
                  <a:moveTo>
                    <a:pt x="457581" y="5943"/>
                  </a:moveTo>
                  <a:lnTo>
                    <a:pt x="492785" y="5943"/>
                  </a:lnTo>
                  <a:lnTo>
                    <a:pt x="486156" y="56235"/>
                  </a:lnTo>
                  <a:lnTo>
                    <a:pt x="577139" y="56235"/>
                  </a:lnTo>
                  <a:lnTo>
                    <a:pt x="574624" y="74752"/>
                  </a:lnTo>
                  <a:lnTo>
                    <a:pt x="560680" y="74752"/>
                  </a:lnTo>
                  <a:lnTo>
                    <a:pt x="541934" y="216027"/>
                  </a:lnTo>
                  <a:lnTo>
                    <a:pt x="498272" y="216027"/>
                  </a:lnTo>
                  <a:lnTo>
                    <a:pt x="516788" y="74752"/>
                  </a:lnTo>
                  <a:lnTo>
                    <a:pt x="483641" y="74752"/>
                  </a:lnTo>
                  <a:lnTo>
                    <a:pt x="468325" y="191338"/>
                  </a:lnTo>
                  <a:cubicBezTo>
                    <a:pt x="467411" y="198196"/>
                    <a:pt x="464439" y="204063"/>
                    <a:pt x="459410" y="208940"/>
                  </a:cubicBezTo>
                  <a:cubicBezTo>
                    <a:pt x="454533" y="213665"/>
                    <a:pt x="448742" y="216027"/>
                    <a:pt x="442036" y="216027"/>
                  </a:cubicBezTo>
                  <a:lnTo>
                    <a:pt x="421234" y="216027"/>
                  </a:lnTo>
                  <a:lnTo>
                    <a:pt x="447751" y="15087"/>
                  </a:lnTo>
                  <a:cubicBezTo>
                    <a:pt x="448208" y="12344"/>
                    <a:pt x="449351" y="10134"/>
                    <a:pt x="451180" y="8458"/>
                  </a:cubicBezTo>
                  <a:cubicBezTo>
                    <a:pt x="453009" y="6782"/>
                    <a:pt x="455143" y="5943"/>
                    <a:pt x="457581" y="5943"/>
                  </a:cubicBezTo>
                  <a:close/>
                  <a:moveTo>
                    <a:pt x="173050" y="2514"/>
                  </a:moveTo>
                  <a:lnTo>
                    <a:pt x="284378" y="2514"/>
                  </a:lnTo>
                  <a:cubicBezTo>
                    <a:pt x="286055" y="2514"/>
                    <a:pt x="287426" y="2972"/>
                    <a:pt x="288493" y="3886"/>
                  </a:cubicBezTo>
                  <a:cubicBezTo>
                    <a:pt x="289560" y="5105"/>
                    <a:pt x="289941" y="6553"/>
                    <a:pt x="289636" y="8229"/>
                  </a:cubicBezTo>
                  <a:lnTo>
                    <a:pt x="284150" y="49835"/>
                  </a:lnTo>
                  <a:cubicBezTo>
                    <a:pt x="283083" y="56997"/>
                    <a:pt x="280340" y="62789"/>
                    <a:pt x="275920" y="67208"/>
                  </a:cubicBezTo>
                  <a:cubicBezTo>
                    <a:pt x="271501" y="71933"/>
                    <a:pt x="264719" y="74295"/>
                    <a:pt x="255575" y="74295"/>
                  </a:cubicBezTo>
                  <a:lnTo>
                    <a:pt x="222656" y="74295"/>
                  </a:lnTo>
                  <a:lnTo>
                    <a:pt x="224485" y="61265"/>
                  </a:lnTo>
                  <a:cubicBezTo>
                    <a:pt x="224637" y="59741"/>
                    <a:pt x="225323" y="58369"/>
                    <a:pt x="226542" y="57150"/>
                  </a:cubicBezTo>
                  <a:cubicBezTo>
                    <a:pt x="227762" y="56235"/>
                    <a:pt x="229133" y="55778"/>
                    <a:pt x="230657" y="55778"/>
                  </a:cubicBezTo>
                  <a:lnTo>
                    <a:pt x="238658" y="55778"/>
                  </a:lnTo>
                  <a:cubicBezTo>
                    <a:pt x="242316" y="55778"/>
                    <a:pt x="244450" y="54026"/>
                    <a:pt x="245059" y="50520"/>
                  </a:cubicBezTo>
                  <a:lnTo>
                    <a:pt x="249174" y="19888"/>
                  </a:lnTo>
                  <a:lnTo>
                    <a:pt x="220599" y="19888"/>
                  </a:lnTo>
                  <a:lnTo>
                    <a:pt x="212141" y="49377"/>
                  </a:lnTo>
                  <a:cubicBezTo>
                    <a:pt x="209397" y="57455"/>
                    <a:pt x="204749" y="63627"/>
                    <a:pt x="198196" y="67894"/>
                  </a:cubicBezTo>
                  <a:cubicBezTo>
                    <a:pt x="191643" y="72161"/>
                    <a:pt x="184785" y="74295"/>
                    <a:pt x="177622" y="74295"/>
                  </a:cubicBezTo>
                  <a:lnTo>
                    <a:pt x="162534" y="74295"/>
                  </a:lnTo>
                  <a:lnTo>
                    <a:pt x="181051" y="19888"/>
                  </a:lnTo>
                  <a:lnTo>
                    <a:pt x="166192" y="19888"/>
                  </a:lnTo>
                  <a:lnTo>
                    <a:pt x="168021" y="6401"/>
                  </a:lnTo>
                  <a:cubicBezTo>
                    <a:pt x="168173" y="5181"/>
                    <a:pt x="168707" y="4191"/>
                    <a:pt x="169621" y="3429"/>
                  </a:cubicBezTo>
                  <a:cubicBezTo>
                    <a:pt x="170688" y="2819"/>
                    <a:pt x="171831" y="2514"/>
                    <a:pt x="173050" y="2514"/>
                  </a:cubicBezTo>
                  <a:close/>
                  <a:moveTo>
                    <a:pt x="365455" y="228"/>
                  </a:moveTo>
                  <a:lnTo>
                    <a:pt x="400660" y="228"/>
                  </a:lnTo>
                  <a:lnTo>
                    <a:pt x="398374" y="18974"/>
                  </a:lnTo>
                  <a:lnTo>
                    <a:pt x="433349" y="18974"/>
                  </a:lnTo>
                  <a:lnTo>
                    <a:pt x="431749" y="30404"/>
                  </a:lnTo>
                  <a:cubicBezTo>
                    <a:pt x="431444" y="32537"/>
                    <a:pt x="430568" y="34252"/>
                    <a:pt x="429120" y="35547"/>
                  </a:cubicBezTo>
                  <a:cubicBezTo>
                    <a:pt x="427672" y="36843"/>
                    <a:pt x="426034" y="37490"/>
                    <a:pt x="424205" y="37490"/>
                  </a:cubicBezTo>
                  <a:lnTo>
                    <a:pt x="395859" y="37490"/>
                  </a:lnTo>
                  <a:lnTo>
                    <a:pt x="373456" y="206654"/>
                  </a:lnTo>
                  <a:cubicBezTo>
                    <a:pt x="372999" y="209397"/>
                    <a:pt x="371818" y="211645"/>
                    <a:pt x="369913" y="213398"/>
                  </a:cubicBezTo>
                  <a:cubicBezTo>
                    <a:pt x="368008" y="215151"/>
                    <a:pt x="365760" y="216027"/>
                    <a:pt x="363169" y="216027"/>
                  </a:cubicBezTo>
                  <a:lnTo>
                    <a:pt x="330251" y="216027"/>
                  </a:lnTo>
                  <a:lnTo>
                    <a:pt x="353797" y="37490"/>
                  </a:lnTo>
                  <a:lnTo>
                    <a:pt x="320650" y="37490"/>
                  </a:lnTo>
                  <a:lnTo>
                    <a:pt x="322250" y="25374"/>
                  </a:lnTo>
                  <a:cubicBezTo>
                    <a:pt x="322555" y="23393"/>
                    <a:pt x="323355" y="21831"/>
                    <a:pt x="324650" y="20688"/>
                  </a:cubicBezTo>
                  <a:cubicBezTo>
                    <a:pt x="325945" y="19545"/>
                    <a:pt x="327431" y="18974"/>
                    <a:pt x="329108" y="18974"/>
                  </a:cubicBezTo>
                  <a:lnTo>
                    <a:pt x="356311" y="18974"/>
                  </a:lnTo>
                  <a:lnTo>
                    <a:pt x="357911" y="7315"/>
                  </a:lnTo>
                  <a:cubicBezTo>
                    <a:pt x="358216" y="5334"/>
                    <a:pt x="359092" y="3657"/>
                    <a:pt x="360540" y="2286"/>
                  </a:cubicBezTo>
                  <a:cubicBezTo>
                    <a:pt x="361988" y="914"/>
                    <a:pt x="363626" y="228"/>
                    <a:pt x="365455" y="228"/>
                  </a:cubicBezTo>
                  <a:close/>
                  <a:moveTo>
                    <a:pt x="42062" y="0"/>
                  </a:moveTo>
                  <a:lnTo>
                    <a:pt x="86639" y="0"/>
                  </a:lnTo>
                  <a:lnTo>
                    <a:pt x="83896" y="3657"/>
                  </a:lnTo>
                  <a:lnTo>
                    <a:pt x="155905" y="3657"/>
                  </a:lnTo>
                  <a:cubicBezTo>
                    <a:pt x="157429" y="3657"/>
                    <a:pt x="158572" y="4267"/>
                    <a:pt x="159334" y="5486"/>
                  </a:cubicBezTo>
                  <a:cubicBezTo>
                    <a:pt x="160096" y="6705"/>
                    <a:pt x="160172" y="8077"/>
                    <a:pt x="159563" y="9601"/>
                  </a:cubicBezTo>
                  <a:lnTo>
                    <a:pt x="145161" y="41834"/>
                  </a:lnTo>
                  <a:lnTo>
                    <a:pt x="157962" y="41834"/>
                  </a:lnTo>
                  <a:lnTo>
                    <a:pt x="135788" y="198882"/>
                  </a:lnTo>
                  <a:cubicBezTo>
                    <a:pt x="135179" y="203606"/>
                    <a:pt x="133274" y="207645"/>
                    <a:pt x="130073" y="210998"/>
                  </a:cubicBezTo>
                  <a:cubicBezTo>
                    <a:pt x="126873" y="214198"/>
                    <a:pt x="123215" y="215798"/>
                    <a:pt x="119100" y="215798"/>
                  </a:cubicBezTo>
                  <a:lnTo>
                    <a:pt x="96698" y="215798"/>
                  </a:lnTo>
                  <a:lnTo>
                    <a:pt x="104927" y="156591"/>
                  </a:lnTo>
                  <a:lnTo>
                    <a:pt x="88925" y="156591"/>
                  </a:lnTo>
                  <a:lnTo>
                    <a:pt x="80924" y="212369"/>
                  </a:lnTo>
                  <a:lnTo>
                    <a:pt x="54635" y="212369"/>
                  </a:lnTo>
                  <a:lnTo>
                    <a:pt x="62408" y="156591"/>
                  </a:lnTo>
                  <a:lnTo>
                    <a:pt x="46177" y="156591"/>
                  </a:lnTo>
                  <a:lnTo>
                    <a:pt x="40233" y="198425"/>
                  </a:lnTo>
                  <a:cubicBezTo>
                    <a:pt x="39624" y="203301"/>
                    <a:pt x="37643" y="207492"/>
                    <a:pt x="34290" y="210998"/>
                  </a:cubicBezTo>
                  <a:cubicBezTo>
                    <a:pt x="30785" y="214198"/>
                    <a:pt x="26975" y="215798"/>
                    <a:pt x="22860" y="215798"/>
                  </a:cubicBezTo>
                  <a:lnTo>
                    <a:pt x="0" y="215798"/>
                  </a:lnTo>
                  <a:lnTo>
                    <a:pt x="24689" y="41834"/>
                  </a:lnTo>
                  <a:lnTo>
                    <a:pt x="62636" y="41834"/>
                  </a:lnTo>
                  <a:lnTo>
                    <a:pt x="55778" y="88239"/>
                  </a:lnTo>
                  <a:lnTo>
                    <a:pt x="72009" y="88239"/>
                  </a:lnTo>
                  <a:lnTo>
                    <a:pt x="76124" y="59207"/>
                  </a:lnTo>
                  <a:lnTo>
                    <a:pt x="64694" y="59207"/>
                  </a:lnTo>
                  <a:lnTo>
                    <a:pt x="67437" y="41834"/>
                  </a:lnTo>
                  <a:lnTo>
                    <a:pt x="103098" y="41834"/>
                  </a:lnTo>
                  <a:lnTo>
                    <a:pt x="111785" y="21031"/>
                  </a:lnTo>
                  <a:lnTo>
                    <a:pt x="74981" y="21031"/>
                  </a:lnTo>
                  <a:cubicBezTo>
                    <a:pt x="69189" y="31089"/>
                    <a:pt x="61722" y="36119"/>
                    <a:pt x="52578" y="36119"/>
                  </a:cubicBezTo>
                  <a:lnTo>
                    <a:pt x="21031" y="36119"/>
                  </a:lnTo>
                  <a:lnTo>
                    <a:pt x="36804" y="3200"/>
                  </a:lnTo>
                  <a:cubicBezTo>
                    <a:pt x="38328" y="1067"/>
                    <a:pt x="40081" y="0"/>
                    <a:pt x="42062" y="0"/>
                  </a:cubicBezTo>
                  <a:close/>
                </a:path>
              </a:pathLst>
            </a:custGeom>
            <a:solidFill>
              <a:schemeClr val="bg1">
                <a:lumMod val="50000"/>
              </a:schemeClr>
            </a:solidFill>
            <a:ln>
              <a:noFill/>
            </a:ln>
            <a:effectLst/>
          </p:spPr>
          <p:txBody>
            <a:bodyPr rot="0" spcFirstLastPara="0" vertOverflow="overflow" horzOverflow="overflow" vert="horz" wrap="square" lIns="91440" tIns="45720" rIns="91440" bIns="45720" numCol="1" spcCol="0" rtlCol="0" fromWordArt="0" anchor="t" anchorCtr="0" forceAA="0" compatLnSpc="1">
              <a:noAutofit/>
            </a:bodyPr>
            <a:lstStyle/>
            <a:p>
              <a:pPr defTabSz="914400">
                <a:defRPr/>
              </a:pPr>
              <a:endParaRPr lang="zh-CN" altLang="en-US" sz="1800" dirty="0">
                <a:solidFill>
                  <a:prstClr val="white"/>
                </a:solidFill>
                <a:latin typeface="DOUYU Font" pitchFamily="2" charset="-122"/>
                <a:ea typeface="DOUYU Font" pitchFamily="2" charset="-122"/>
              </a:endParaRPr>
            </a:p>
          </p:txBody>
        </p:sp>
      </p:grpSp>
      <p:sp>
        <p:nvSpPr>
          <p:cNvPr id="11" name="矩形 10"/>
          <p:cNvSpPr/>
          <p:nvPr/>
        </p:nvSpPr>
        <p:spPr>
          <a:xfrm>
            <a:off x="735520" y="1159093"/>
            <a:ext cx="10719373" cy="637675"/>
          </a:xfrm>
          <a:prstGeom prst="rect">
            <a:avLst/>
          </a:prstGeom>
        </p:spPr>
        <p:txBody>
          <a:bodyPr wrap="square">
            <a:spAutoFit/>
          </a:bodyPr>
          <a:lstStyle/>
          <a:p>
            <a:pPr algn="just">
              <a:lnSpc>
                <a:spcPct val="150000"/>
              </a:lnSpc>
              <a:spcAft>
                <a:spcPts val="0"/>
              </a:spcAft>
            </a:pPr>
            <a:r>
              <a:rPr lang="zh-CN" altLang="zh-CN" sz="2800" kern="100" dirty="0">
                <a:latin typeface="Times New Roman" panose="02020603050405020304" pitchFamily="18" charset="0"/>
                <a:ea typeface="楷体_GB2312" panose="02010609030101010101" pitchFamily="49" charset="-122"/>
                <a:cs typeface="Times New Roman" panose="02020603050405020304" pitchFamily="18" charset="0"/>
              </a:rPr>
              <a:t>四个选项的光路图如图：</a:t>
            </a:r>
            <a:endParaRPr lang="zh-CN" altLang="zh-CN" sz="1000" kern="100" dirty="0">
              <a:effectLst/>
              <a:latin typeface="宋体" panose="02010600030101010101" pitchFamily="2" charset="-122"/>
              <a:ea typeface="宋体" panose="02010600030101010101" pitchFamily="2" charset="-122"/>
              <a:cs typeface="Courier New" panose="02070309020205020404" pitchFamily="49" charset="0"/>
            </a:endParaRPr>
          </a:p>
        </p:txBody>
      </p:sp>
      <p:pic>
        <p:nvPicPr>
          <p:cNvPr id="90419" name="Picture 307" descr="X66"/>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726288" y="1975247"/>
            <a:ext cx="6737837" cy="18865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矩形 12"/>
          <p:cNvSpPr/>
          <p:nvPr/>
        </p:nvSpPr>
        <p:spPr>
          <a:xfrm>
            <a:off x="735520" y="3840188"/>
            <a:ext cx="10719373" cy="656846"/>
          </a:xfrm>
          <a:prstGeom prst="rect">
            <a:avLst/>
          </a:prstGeom>
        </p:spPr>
        <p:txBody>
          <a:bodyPr wrap="square">
            <a:spAutoFit/>
          </a:bodyPr>
          <a:lstStyle/>
          <a:p>
            <a:pPr algn="just">
              <a:lnSpc>
                <a:spcPct val="150000"/>
              </a:lnSpc>
              <a:spcAft>
                <a:spcPts val="0"/>
              </a:spcAft>
            </a:pPr>
            <a:r>
              <a:rPr lang="zh-CN" altLang="zh-CN" sz="2800" kern="100" dirty="0">
                <a:latin typeface="Times New Roman" panose="02020603050405020304" pitchFamily="18" charset="0"/>
                <a:ea typeface="楷体_GB2312" panose="02010609030101010101" pitchFamily="49" charset="-122"/>
                <a:cs typeface="Times New Roman" panose="02020603050405020304" pitchFamily="18" charset="0"/>
              </a:rPr>
              <a:t>可知选项</a:t>
            </a:r>
            <a:r>
              <a:rPr lang="en-US" altLang="zh-CN" sz="2800" kern="100" dirty="0">
                <a:latin typeface="Times New Roman" panose="02020603050405020304" pitchFamily="18" charset="0"/>
                <a:ea typeface="楷体_GB2312" panose="02010609030101010101" pitchFamily="49" charset="-122"/>
                <a:cs typeface="Courier New" panose="02070309020205020404" pitchFamily="49" charset="0"/>
              </a:rPr>
              <a:t>B</a:t>
            </a:r>
            <a:r>
              <a:rPr lang="zh-CN" altLang="zh-CN" sz="2800" kern="100" dirty="0">
                <a:latin typeface="Times New Roman" panose="02020603050405020304" pitchFamily="18" charset="0"/>
                <a:ea typeface="楷体_GB2312" panose="02010609030101010101" pitchFamily="49" charset="-122"/>
                <a:cs typeface="Times New Roman" panose="02020603050405020304" pitchFamily="18" charset="0"/>
              </a:rPr>
              <a:t>正确。</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sp>
        <p:nvSpPr>
          <p:cNvPr id="14" name="矩形 13">
            <a:hlinkClick r:id="rId4" action="ppaction://hlinksldjump"/>
          </p:cNvPr>
          <p:cNvSpPr/>
          <p:nvPr/>
        </p:nvSpPr>
        <p:spPr>
          <a:xfrm>
            <a:off x="11206480" y="6454140"/>
            <a:ext cx="983615" cy="405130"/>
          </a:xfrm>
          <a:prstGeom prst="rect">
            <a:avLst/>
          </a:prstGeom>
          <a:solidFill>
            <a:schemeClr val="accent1">
              <a:lumMod val="50000"/>
            </a:schemeClr>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r>
              <a:rPr lang="zh-CN" altLang="en-US" sz="2000"/>
              <a:t>返回</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linds(horizontal)">
                                      <p:cBhvr>
                                        <p:cTn id="7" dur="500"/>
                                        <p:tgtEl>
                                          <p:spTgt spid="7"/>
                                        </p:tgtEl>
                                      </p:cBhvr>
                                    </p:animEffect>
                                  </p:childTnLst>
                                </p:cTn>
                              </p:par>
                              <p:par>
                                <p:cTn id="8" presetID="3" presetClass="entr" presetSubtype="10" fill="hold" nodeType="withEffect">
                                  <p:stCondLst>
                                    <p:cond delay="0"/>
                                  </p:stCondLst>
                                  <p:childTnLst>
                                    <p:set>
                                      <p:cBhvr>
                                        <p:cTn id="9" dur="1" fill="hold">
                                          <p:stCondLst>
                                            <p:cond delay="0"/>
                                          </p:stCondLst>
                                        </p:cTn>
                                        <p:tgtEl>
                                          <p:spTgt spid="11">
                                            <p:txEl>
                                              <p:pRg st="0" end="0"/>
                                            </p:txEl>
                                          </p:spTgt>
                                        </p:tgtEl>
                                        <p:attrNameLst>
                                          <p:attrName>style.visibility</p:attrName>
                                        </p:attrNameLst>
                                      </p:cBhvr>
                                      <p:to>
                                        <p:strVal val="visible"/>
                                      </p:to>
                                    </p:set>
                                    <p:animEffect transition="in" filter="blinds(horizontal)">
                                      <p:cBhvr>
                                        <p:cTn id="10" dur="500"/>
                                        <p:tgtEl>
                                          <p:spTgt spid="11">
                                            <p:txEl>
                                              <p:pRg st="0" end="0"/>
                                            </p:txEl>
                                          </p:spTgt>
                                        </p:tgtEl>
                                      </p:cBhvr>
                                    </p:animEffect>
                                  </p:childTnLst>
                                </p:cTn>
                              </p:par>
                              <p:par>
                                <p:cTn id="11" presetID="3" presetClass="entr" presetSubtype="10" fill="hold" nodeType="withEffect">
                                  <p:stCondLst>
                                    <p:cond delay="0"/>
                                  </p:stCondLst>
                                  <p:childTnLst>
                                    <p:set>
                                      <p:cBhvr>
                                        <p:cTn id="12" dur="1" fill="hold">
                                          <p:stCondLst>
                                            <p:cond delay="0"/>
                                          </p:stCondLst>
                                        </p:cTn>
                                        <p:tgtEl>
                                          <p:spTgt spid="90419"/>
                                        </p:tgtEl>
                                        <p:attrNameLst>
                                          <p:attrName>style.visibility</p:attrName>
                                        </p:attrNameLst>
                                      </p:cBhvr>
                                      <p:to>
                                        <p:strVal val="visible"/>
                                      </p:to>
                                    </p:set>
                                    <p:animEffect transition="in" filter="blinds(horizontal)">
                                      <p:cBhvr>
                                        <p:cTn id="13" dur="500"/>
                                        <p:tgtEl>
                                          <p:spTgt spid="90419"/>
                                        </p:tgtEl>
                                      </p:cBhvr>
                                    </p:animEffect>
                                  </p:childTnLst>
                                </p:cTn>
                              </p:par>
                              <p:par>
                                <p:cTn id="14" presetID="3" presetClass="entr" presetSubtype="10" fill="hold" nodeType="withEffect">
                                  <p:stCondLst>
                                    <p:cond delay="0"/>
                                  </p:stCondLst>
                                  <p:childTnLst>
                                    <p:set>
                                      <p:cBhvr>
                                        <p:cTn id="15" dur="1" fill="hold">
                                          <p:stCondLst>
                                            <p:cond delay="0"/>
                                          </p:stCondLst>
                                        </p:cTn>
                                        <p:tgtEl>
                                          <p:spTgt spid="13">
                                            <p:txEl>
                                              <p:pRg st="0" end="0"/>
                                            </p:txEl>
                                          </p:spTgt>
                                        </p:tgtEl>
                                        <p:attrNameLst>
                                          <p:attrName>style.visibility</p:attrName>
                                        </p:attrNameLst>
                                      </p:cBhvr>
                                      <p:to>
                                        <p:strVal val="visible"/>
                                      </p:to>
                                    </p:set>
                                    <p:animEffect transition="in" filter="blinds(horizontal)">
                                      <p:cBhvr>
                                        <p:cTn id="16" dur="500"/>
                                        <p:tgtEl>
                                          <p:spTgt spid="1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图片 12"/>
          <p:cNvPicPr>
            <a:picLocks noChangeAspect="1"/>
          </p:cNvPicPr>
          <p:nvPr/>
        </p:nvPicPr>
        <p:blipFill rotWithShape="1">
          <a:blip r:embed="rId3" cstate="print">
            <a:extLst>
              <a:ext uri="{28A0092B-C50C-407E-A947-70E740481C1C}">
                <a14:useLocalDpi xmlns:a14="http://schemas.microsoft.com/office/drawing/2010/main" val="0"/>
              </a:ext>
            </a:extLst>
          </a:blip>
          <a:srcRect t="24033" b="24569"/>
          <a:stretch/>
        </p:blipFill>
        <p:spPr>
          <a:xfrm>
            <a:off x="406" y="1664266"/>
            <a:ext cx="12189600" cy="3524250"/>
          </a:xfrm>
          <a:prstGeom prst="rect">
            <a:avLst/>
          </a:prstGeom>
        </p:spPr>
      </p:pic>
      <p:sp>
        <p:nvSpPr>
          <p:cNvPr id="11" name="矩形 10"/>
          <p:cNvSpPr/>
          <p:nvPr/>
        </p:nvSpPr>
        <p:spPr>
          <a:xfrm flipV="1">
            <a:off x="0" y="1665287"/>
            <a:ext cx="12189600" cy="3523229"/>
          </a:xfrm>
          <a:prstGeom prst="rect">
            <a:avLst/>
          </a:prstGeom>
          <a:solidFill>
            <a:schemeClr val="accent1">
              <a:lumMod val="50000"/>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n>
                <a:solidFill>
                  <a:sysClr val="windowText" lastClr="000000"/>
                </a:solidFill>
              </a:ln>
              <a:solidFill>
                <a:schemeClr val="accent1">
                  <a:lumMod val="50000"/>
                </a:schemeClr>
              </a:solidFill>
            </a:endParaRPr>
          </a:p>
        </p:txBody>
      </p:sp>
      <p:sp>
        <p:nvSpPr>
          <p:cNvPr id="10" name="矩形 9"/>
          <p:cNvSpPr/>
          <p:nvPr/>
        </p:nvSpPr>
        <p:spPr>
          <a:xfrm flipV="1">
            <a:off x="0" y="2889635"/>
            <a:ext cx="3714750" cy="1080000"/>
          </a:xfrm>
          <a:prstGeom prst="rect">
            <a:avLst/>
          </a:prstGeom>
          <a:solidFill>
            <a:schemeClr val="accent1">
              <a:lumMod val="50000"/>
              <a:alpha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n>
                <a:solidFill>
                  <a:sysClr val="windowText" lastClr="000000"/>
                </a:solidFill>
              </a:ln>
              <a:solidFill>
                <a:schemeClr val="accent1">
                  <a:lumMod val="50000"/>
                </a:schemeClr>
              </a:solidFill>
            </a:endParaRPr>
          </a:p>
        </p:txBody>
      </p:sp>
      <p:sp>
        <p:nvSpPr>
          <p:cNvPr id="12" name="矩形 11"/>
          <p:cNvSpPr/>
          <p:nvPr/>
        </p:nvSpPr>
        <p:spPr>
          <a:xfrm flipV="1">
            <a:off x="4503738" y="2906713"/>
            <a:ext cx="7686675" cy="1045845"/>
          </a:xfrm>
          <a:prstGeom prst="rect">
            <a:avLst/>
          </a:prstGeom>
          <a:solidFill>
            <a:schemeClr val="accent1">
              <a:lumMod val="50000"/>
              <a:alpha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n>
                <a:solidFill>
                  <a:sysClr val="windowText" lastClr="000000"/>
                </a:solidFill>
              </a:ln>
              <a:solidFill>
                <a:schemeClr val="accent1">
                  <a:lumMod val="50000"/>
                </a:schemeClr>
              </a:solidFill>
            </a:endParaRPr>
          </a:p>
        </p:txBody>
      </p:sp>
      <p:sp>
        <p:nvSpPr>
          <p:cNvPr id="14" name="矩形 13"/>
          <p:cNvSpPr/>
          <p:nvPr/>
        </p:nvSpPr>
        <p:spPr>
          <a:xfrm>
            <a:off x="2350770" y="3014663"/>
            <a:ext cx="819150" cy="829945"/>
          </a:xfrm>
          <a:prstGeom prst="rect">
            <a:avLst/>
          </a:prstGeom>
        </p:spPr>
        <p:txBody>
          <a:bodyPr wrap="square">
            <a:spAutoFit/>
          </a:bodyPr>
          <a:lstStyle/>
          <a:p>
            <a:pPr algn="dist"/>
            <a:r>
              <a:rPr lang="zh-CN" altLang="en-US" sz="4800" b="1" dirty="0" smtClean="0">
                <a:solidFill>
                  <a:schemeClr val="bg1"/>
                </a:solidFill>
                <a:latin typeface="微软雅黑" panose="020B0503020204020204" charset="-122"/>
                <a:ea typeface="微软雅黑" panose="020B0503020204020204" charset="-122"/>
              </a:rPr>
              <a:t>三</a:t>
            </a:r>
          </a:p>
        </p:txBody>
      </p:sp>
      <p:sp>
        <p:nvSpPr>
          <p:cNvPr id="9" name="矩形 8"/>
          <p:cNvSpPr/>
          <p:nvPr/>
        </p:nvSpPr>
        <p:spPr>
          <a:xfrm>
            <a:off x="5086985" y="3045460"/>
            <a:ext cx="6336813" cy="769441"/>
          </a:xfrm>
          <a:prstGeom prst="rect">
            <a:avLst/>
          </a:prstGeom>
        </p:spPr>
        <p:txBody>
          <a:bodyPr wrap="square">
            <a:spAutoFit/>
          </a:bodyPr>
          <a:lstStyle/>
          <a:p>
            <a:r>
              <a:rPr lang="zh-CN" altLang="zh-CN" sz="4400" b="1" dirty="0">
                <a:solidFill>
                  <a:schemeClr val="bg1"/>
                </a:solidFill>
                <a:latin typeface="微软雅黑" panose="020B0503020204020204" charset="-122"/>
                <a:ea typeface="微软雅黑" panose="020B0503020204020204" charset="-122"/>
              </a:rPr>
              <a:t>光导纤维</a:t>
            </a:r>
          </a:p>
        </p:txBody>
      </p:sp>
    </p:spTree>
    <p:extLst>
      <p:ext uri="{BB962C8B-B14F-4D97-AF65-F5344CB8AC3E}">
        <p14:creationId xmlns:p14="http://schemas.microsoft.com/office/powerpoint/2010/main" val="132323022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图片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1241"/>
            <a:ext cx="12189600" cy="1798760"/>
          </a:xfrm>
          <a:prstGeom prst="rect">
            <a:avLst/>
          </a:prstGeom>
        </p:spPr>
      </p:pic>
      <p:sp>
        <p:nvSpPr>
          <p:cNvPr id="7" name="圆角矩形 6"/>
          <p:cNvSpPr/>
          <p:nvPr/>
        </p:nvSpPr>
        <p:spPr>
          <a:xfrm>
            <a:off x="0" y="0"/>
            <a:ext cx="12190095" cy="1800000"/>
          </a:xfrm>
          <a:prstGeom prst="roundRect">
            <a:avLst>
              <a:gd name="adj" fmla="val 0"/>
            </a:avLst>
          </a:prstGeom>
          <a:solidFill>
            <a:schemeClr val="tx2">
              <a:lumMod val="75000"/>
              <a:alpha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2000" dirty="0">
                <a:solidFill>
                  <a:schemeClr val="bg1">
                    <a:lumMod val="85000"/>
                  </a:schemeClr>
                </a:solidFill>
              </a:rPr>
              <a:t>  </a:t>
            </a:r>
            <a:endParaRPr lang="en-US" altLang="zh-CN" sz="2000" dirty="0">
              <a:solidFill>
                <a:schemeClr val="bg1">
                  <a:lumMod val="85000"/>
                </a:schemeClr>
              </a:solidFill>
            </a:endParaRPr>
          </a:p>
          <a:p>
            <a:r>
              <a:rPr lang="zh-CN" altLang="en-US" sz="2000" dirty="0">
                <a:solidFill>
                  <a:schemeClr val="bg1">
                    <a:lumMod val="85000"/>
                  </a:schemeClr>
                </a:solidFill>
              </a:rPr>
              <a:t>  </a:t>
            </a:r>
          </a:p>
        </p:txBody>
      </p:sp>
      <p:sp>
        <p:nvSpPr>
          <p:cNvPr id="9" name="矩形 8"/>
          <p:cNvSpPr/>
          <p:nvPr/>
        </p:nvSpPr>
        <p:spPr>
          <a:xfrm>
            <a:off x="2854960" y="3006396"/>
            <a:ext cx="8568838" cy="2332946"/>
          </a:xfrm>
          <a:prstGeom prst="rect">
            <a:avLst/>
          </a:prstGeom>
          <a:noFill/>
          <a:ln>
            <a:noFill/>
          </a:ln>
        </p:spPr>
        <p:txBody>
          <a:bodyPr wrap="square">
            <a:spAutoFit/>
          </a:bodyPr>
          <a:lstStyle/>
          <a:p>
            <a:pPr algn="just">
              <a:lnSpc>
                <a:spcPct val="140000"/>
              </a:lnSpc>
              <a:tabLst>
                <a:tab pos="2070735" algn="l"/>
              </a:tabLst>
            </a:pPr>
            <a:r>
              <a:rPr lang="en-US" altLang="zh-CN" sz="2600" kern="100" dirty="0">
                <a:latin typeface="Times New Roman" panose="02020603050405020304" pitchFamily="18" charset="0"/>
                <a:ea typeface="楷体" panose="02010609060101010101" pitchFamily="49" charset="-122"/>
                <a:cs typeface="Courier New" panose="02070309020205020404" pitchFamily="49" charset="0"/>
              </a:rPr>
              <a:t>1.</a:t>
            </a:r>
            <a:r>
              <a:rPr lang="zh-CN" altLang="zh-CN" sz="2600" kern="100" dirty="0">
                <a:latin typeface="Times New Roman" panose="02020603050405020304" pitchFamily="18" charset="0"/>
                <a:ea typeface="楷体" panose="02010609060101010101" pitchFamily="49" charset="-122"/>
                <a:cs typeface="Courier New" panose="02070309020205020404" pitchFamily="49" charset="0"/>
              </a:rPr>
              <a:t>知道光疏介质和光密介质，理解它们的相对性</a:t>
            </a:r>
            <a:r>
              <a:rPr lang="zh-CN" altLang="zh-CN" sz="2600" kern="100" dirty="0" smtClean="0">
                <a:latin typeface="Times New Roman" panose="02020603050405020304" pitchFamily="18" charset="0"/>
                <a:ea typeface="楷体" panose="02010609060101010101" pitchFamily="49" charset="-122"/>
                <a:cs typeface="Courier New" panose="02070309020205020404" pitchFamily="49" charset="0"/>
              </a:rPr>
              <a:t>。</a:t>
            </a:r>
            <a:endParaRPr lang="en-US" altLang="zh-CN" sz="2600" kern="100" dirty="0" smtClean="0">
              <a:latin typeface="Times New Roman" panose="02020603050405020304" pitchFamily="18" charset="0"/>
              <a:ea typeface="楷体" panose="02010609060101010101" pitchFamily="49" charset="-122"/>
              <a:cs typeface="Courier New" panose="02070309020205020404" pitchFamily="49" charset="0"/>
            </a:endParaRPr>
          </a:p>
          <a:p>
            <a:pPr algn="just">
              <a:lnSpc>
                <a:spcPct val="140000"/>
              </a:lnSpc>
              <a:tabLst>
                <a:tab pos="2070735" algn="l"/>
              </a:tabLst>
            </a:pPr>
            <a:r>
              <a:rPr lang="en-US" altLang="zh-CN" sz="2600" kern="100" dirty="0" smtClean="0">
                <a:latin typeface="Times New Roman" panose="02020603050405020304" pitchFamily="18" charset="0"/>
                <a:ea typeface="楷体" panose="02010609060101010101" pitchFamily="49" charset="-122"/>
                <a:cs typeface="Courier New" panose="02070309020205020404" pitchFamily="49" charset="0"/>
              </a:rPr>
              <a:t>2</a:t>
            </a:r>
            <a:r>
              <a:rPr lang="en-US" altLang="zh-CN" sz="2600" kern="100" dirty="0">
                <a:latin typeface="Times New Roman" panose="02020603050405020304" pitchFamily="18" charset="0"/>
                <a:ea typeface="楷体" panose="02010609060101010101" pitchFamily="49" charset="-122"/>
                <a:cs typeface="Courier New" panose="02070309020205020404" pitchFamily="49" charset="0"/>
              </a:rPr>
              <a:t>.</a:t>
            </a:r>
            <a:r>
              <a:rPr lang="zh-CN" altLang="zh-CN" sz="2600" kern="100" dirty="0">
                <a:latin typeface="Times New Roman" panose="02020603050405020304" pitchFamily="18" charset="0"/>
                <a:ea typeface="楷体" panose="02010609060101010101" pitchFamily="49" charset="-122"/>
                <a:cs typeface="Courier New" panose="02070309020205020404" pitchFamily="49" charset="0"/>
              </a:rPr>
              <a:t>通过演示实验观察全反射现象，理解临界角和发生全反射的条件</a:t>
            </a:r>
            <a:r>
              <a:rPr lang="en-US" altLang="zh-CN" sz="2600" kern="100" dirty="0">
                <a:latin typeface="Times New Roman" panose="02020603050405020304" pitchFamily="18" charset="0"/>
                <a:ea typeface="楷体" panose="02010609060101010101" pitchFamily="49" charset="-122"/>
                <a:cs typeface="Courier New" panose="02070309020205020404" pitchFamily="49" charset="0"/>
              </a:rPr>
              <a:t>(</a:t>
            </a:r>
            <a:r>
              <a:rPr lang="zh-CN" altLang="zh-CN" sz="2600" kern="100" dirty="0">
                <a:latin typeface="Times New Roman" panose="02020603050405020304" pitchFamily="18" charset="0"/>
                <a:ea typeface="楷体" panose="02010609060101010101" pitchFamily="49" charset="-122"/>
                <a:cs typeface="Courier New" panose="02070309020205020404" pitchFamily="49" charset="0"/>
              </a:rPr>
              <a:t>重难点</a:t>
            </a:r>
            <a:r>
              <a:rPr lang="en-US" altLang="zh-CN" sz="2600" kern="100" dirty="0">
                <a:latin typeface="Times New Roman" panose="02020603050405020304" pitchFamily="18" charset="0"/>
                <a:ea typeface="楷体" panose="02010609060101010101" pitchFamily="49" charset="-122"/>
                <a:cs typeface="Courier New" panose="02070309020205020404" pitchFamily="49" charset="0"/>
              </a:rPr>
              <a:t>)</a:t>
            </a:r>
            <a:r>
              <a:rPr lang="zh-CN" altLang="zh-CN" sz="2600" kern="100" dirty="0" smtClean="0">
                <a:latin typeface="Times New Roman" panose="02020603050405020304" pitchFamily="18" charset="0"/>
                <a:ea typeface="楷体" panose="02010609060101010101" pitchFamily="49" charset="-122"/>
                <a:cs typeface="Courier New" panose="02070309020205020404" pitchFamily="49" charset="0"/>
              </a:rPr>
              <a:t>。</a:t>
            </a:r>
            <a:endParaRPr lang="en-US" altLang="zh-CN" sz="2600" kern="100" dirty="0" smtClean="0">
              <a:latin typeface="Times New Roman" panose="02020603050405020304" pitchFamily="18" charset="0"/>
              <a:ea typeface="楷体" panose="02010609060101010101" pitchFamily="49" charset="-122"/>
              <a:cs typeface="Courier New" panose="02070309020205020404" pitchFamily="49" charset="0"/>
            </a:endParaRPr>
          </a:p>
          <a:p>
            <a:pPr algn="just">
              <a:lnSpc>
                <a:spcPct val="140000"/>
              </a:lnSpc>
              <a:tabLst>
                <a:tab pos="2070735" algn="l"/>
              </a:tabLst>
            </a:pPr>
            <a:r>
              <a:rPr lang="en-US" altLang="zh-CN" sz="2600" kern="100" dirty="0" smtClean="0">
                <a:latin typeface="Times New Roman" panose="02020603050405020304" pitchFamily="18" charset="0"/>
                <a:ea typeface="楷体" panose="02010609060101010101" pitchFamily="49" charset="-122"/>
                <a:cs typeface="Courier New" panose="02070309020205020404" pitchFamily="49" charset="0"/>
              </a:rPr>
              <a:t>3</a:t>
            </a:r>
            <a:r>
              <a:rPr lang="en-US" altLang="zh-CN" sz="2600" kern="100" dirty="0">
                <a:latin typeface="Times New Roman" panose="02020603050405020304" pitchFamily="18" charset="0"/>
                <a:ea typeface="楷体" panose="02010609060101010101" pitchFamily="49" charset="-122"/>
                <a:cs typeface="Courier New" panose="02070309020205020404" pitchFamily="49" charset="0"/>
              </a:rPr>
              <a:t>.</a:t>
            </a:r>
            <a:r>
              <a:rPr lang="zh-CN" altLang="zh-CN" sz="2600" kern="100" dirty="0">
                <a:latin typeface="Times New Roman" panose="02020603050405020304" pitchFamily="18" charset="0"/>
                <a:ea typeface="楷体" panose="02010609060101010101" pitchFamily="49" charset="-122"/>
                <a:cs typeface="Courier New" panose="02070309020205020404" pitchFamily="49" charset="0"/>
              </a:rPr>
              <a:t>了解全反射棱镜和光导纤维。</a:t>
            </a:r>
          </a:p>
        </p:txBody>
      </p:sp>
      <p:sp>
        <p:nvSpPr>
          <p:cNvPr id="4" name="圆角矩形 3"/>
          <p:cNvSpPr/>
          <p:nvPr/>
        </p:nvSpPr>
        <p:spPr>
          <a:xfrm>
            <a:off x="658495" y="0"/>
            <a:ext cx="1891030" cy="5213350"/>
          </a:xfrm>
          <a:prstGeom prst="roundRect">
            <a:avLst>
              <a:gd name="adj" fmla="val 0"/>
            </a:avLst>
          </a:prstGeom>
          <a:solidFill>
            <a:schemeClr val="accent1">
              <a:lumMod val="50000"/>
              <a:alpha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2000" dirty="0">
                <a:solidFill>
                  <a:schemeClr val="bg1">
                    <a:lumMod val="85000"/>
                  </a:schemeClr>
                </a:solidFill>
              </a:rPr>
              <a:t>  </a:t>
            </a:r>
            <a:endParaRPr lang="en-US" altLang="zh-CN" sz="2000" dirty="0">
              <a:solidFill>
                <a:schemeClr val="bg1">
                  <a:lumMod val="85000"/>
                </a:schemeClr>
              </a:solidFill>
            </a:endParaRPr>
          </a:p>
          <a:p>
            <a:r>
              <a:rPr lang="zh-CN" altLang="en-US" sz="2000" dirty="0">
                <a:solidFill>
                  <a:schemeClr val="bg1">
                    <a:lumMod val="85000"/>
                  </a:schemeClr>
                </a:solidFill>
              </a:rPr>
              <a:t>  </a:t>
            </a:r>
          </a:p>
        </p:txBody>
      </p:sp>
      <p:sp>
        <p:nvSpPr>
          <p:cNvPr id="12" name="文本框 11"/>
          <p:cNvSpPr txBox="1"/>
          <p:nvPr/>
        </p:nvSpPr>
        <p:spPr>
          <a:xfrm flipH="1">
            <a:off x="1270635" y="2853690"/>
            <a:ext cx="702310" cy="1568450"/>
          </a:xfrm>
          <a:prstGeom prst="rect">
            <a:avLst/>
          </a:prstGeom>
          <a:noFill/>
          <a:effectLst/>
        </p:spPr>
        <p:txBody>
          <a:bodyPr wrap="square" rtlCol="0">
            <a:spAutoFit/>
          </a:bodyPr>
          <a:lstStyle/>
          <a:p>
            <a:pPr algn="ctr" defTabSz="914400">
              <a:defRPr/>
            </a:pPr>
            <a:r>
              <a:rPr lang="zh-CN" altLang="zh-CN" b="1" dirty="0">
                <a:solidFill>
                  <a:schemeClr val="bg1"/>
                </a:solidFill>
                <a:cs typeface="+mn-ea"/>
              </a:rPr>
              <a:t>学习目标</a:t>
            </a:r>
            <a:endParaRPr lang="zh-CN" altLang="en-US" b="1" dirty="0">
              <a:solidFill>
                <a:schemeClr val="bg1"/>
              </a:solidFill>
              <a:cs typeface="+mn-ea"/>
            </a:endParaRPr>
          </a:p>
        </p:txBody>
      </p:sp>
    </p:spTree>
  </p:cSld>
  <p:clrMapOvr>
    <a:masterClrMapping/>
  </p:clrMapOvr>
  <mc:AlternateContent xmlns:mc="http://schemas.openxmlformats.org/markup-compatibility/2006" xmlns:p14="http://schemas.microsoft.com/office/powerpoint/2010/main">
    <mc:Choice Requires="p14">
      <p:transition spd="slow" p14:dur="3250"/>
    </mc:Choice>
    <mc:Fallback xmlns="">
      <p:transition spd="slow"/>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389206" y="909514"/>
            <a:ext cx="11412000" cy="1957139"/>
          </a:xfrm>
          <a:prstGeom prst="rect">
            <a:avLst/>
          </a:prstGeom>
        </p:spPr>
        <p:txBody>
          <a:bodyPr wrap="square">
            <a:spAutoFit/>
          </a:bodyPr>
          <a:lstStyle/>
          <a:p>
            <a:pPr algn="just">
              <a:lnSpc>
                <a:spcPct val="150000"/>
              </a:lnSpc>
              <a:spcAft>
                <a:spcPts val="0"/>
              </a:spcAft>
            </a:pP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1.</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原理：利用了光</a:t>
            </a:r>
            <a:r>
              <a:rPr lang="zh-CN" altLang="zh-CN" sz="2800" kern="100" dirty="0" smtClean="0">
                <a:latin typeface="Times New Roman" panose="02020603050405020304" pitchFamily="18" charset="0"/>
                <a:ea typeface="方正中等线简体" panose="03000509000000000000" pitchFamily="65" charset="-122"/>
                <a:cs typeface="Times New Roman" panose="02020603050405020304" pitchFamily="18" charset="0"/>
              </a:rPr>
              <a:t>的</a:t>
            </a:r>
            <a:r>
              <a:rPr lang="en-US" altLang="zh-CN" sz="2800" u="sng" kern="100" dirty="0" smtClean="0">
                <a:latin typeface="Times New Roman" panose="02020603050405020304" pitchFamily="18" charset="0"/>
                <a:ea typeface="方正中等线简体" panose="03000509000000000000" pitchFamily="65" charset="-122"/>
                <a:cs typeface="Times New Roman" panose="02020603050405020304" pitchFamily="18" charset="0"/>
              </a:rPr>
              <a:t>                </a:t>
            </a:r>
            <a:r>
              <a:rPr lang="zh-CN" altLang="zh-CN" sz="2800" kern="100" dirty="0" smtClean="0">
                <a:latin typeface="Times New Roman" panose="02020603050405020304" pitchFamily="18" charset="0"/>
                <a:ea typeface="方正中等线简体" panose="03000509000000000000" pitchFamily="65" charset="-122"/>
                <a:cs typeface="Times New Roman" panose="02020603050405020304" pitchFamily="18" charset="0"/>
              </a:rPr>
              <a:t>。</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2.</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构造：由内芯和外套两层组成，内芯的折射率比外套</a:t>
            </a:r>
            <a:r>
              <a:rPr lang="zh-CN" altLang="zh-CN" sz="2800" kern="100" dirty="0" smtClean="0">
                <a:latin typeface="Times New Roman" panose="02020603050405020304" pitchFamily="18" charset="0"/>
                <a:ea typeface="方正中等线简体" panose="03000509000000000000" pitchFamily="65" charset="-122"/>
                <a:cs typeface="Times New Roman" panose="02020603050405020304" pitchFamily="18" charset="0"/>
              </a:rPr>
              <a:t>的</a:t>
            </a:r>
            <a:r>
              <a:rPr lang="en-US" altLang="zh-CN" sz="2800" u="sng" kern="100" dirty="0" smtClean="0">
                <a:latin typeface="Times New Roman" panose="02020603050405020304" pitchFamily="18" charset="0"/>
                <a:ea typeface="方正中等线简体" panose="03000509000000000000" pitchFamily="65" charset="-122"/>
                <a:cs typeface="Times New Roman" panose="02020603050405020304" pitchFamily="18" charset="0"/>
              </a:rPr>
              <a:t>       </a:t>
            </a:r>
            <a:r>
              <a:rPr lang="zh-CN" altLang="zh-CN" sz="2800" kern="100" dirty="0" smtClean="0">
                <a:latin typeface="Times New Roman" panose="02020603050405020304" pitchFamily="18" charset="0"/>
                <a:ea typeface="方正中等线简体" panose="03000509000000000000" pitchFamily="65" charset="-122"/>
                <a:cs typeface="Times New Roman" panose="02020603050405020304" pitchFamily="18" charset="0"/>
              </a:rPr>
              <a:t>，</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光传播时</a:t>
            </a:r>
            <a:r>
              <a:rPr lang="zh-CN" altLang="zh-CN" sz="2800" kern="100" dirty="0" smtClean="0">
                <a:latin typeface="Times New Roman" panose="02020603050405020304" pitchFamily="18" charset="0"/>
                <a:ea typeface="方正中等线简体" panose="03000509000000000000" pitchFamily="65" charset="-122"/>
                <a:cs typeface="Times New Roman" panose="02020603050405020304" pitchFamily="18" charset="0"/>
              </a:rPr>
              <a:t>在</a:t>
            </a:r>
            <a:r>
              <a:rPr lang="en-US" altLang="zh-CN" sz="2800" u="sng" kern="100" dirty="0" smtClean="0">
                <a:latin typeface="Times New Roman" panose="02020603050405020304" pitchFamily="18" charset="0"/>
                <a:ea typeface="方正中等线简体" panose="03000509000000000000" pitchFamily="65" charset="-122"/>
                <a:cs typeface="Times New Roman" panose="02020603050405020304" pitchFamily="18" charset="0"/>
              </a:rPr>
              <a:t>                       </a:t>
            </a:r>
            <a:r>
              <a:rPr lang="zh-CN" altLang="zh-CN" sz="2800" kern="100" dirty="0" smtClean="0">
                <a:latin typeface="Times New Roman" panose="02020603050405020304" pitchFamily="18" charset="0"/>
                <a:ea typeface="方正中等线简体" panose="03000509000000000000" pitchFamily="65" charset="-122"/>
                <a:cs typeface="Times New Roman" panose="02020603050405020304" pitchFamily="18" charset="0"/>
              </a:rPr>
              <a:t>的</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界面上发生全反射。</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pic>
        <p:nvPicPr>
          <p:cNvPr id="143362" name="Picture 2" descr="X67"/>
          <p:cNvPicPr>
            <a:picLocks noChangeAspect="1" noChangeArrowheads="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354598" y="3112798"/>
            <a:ext cx="3481216" cy="13251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矩形 7"/>
          <p:cNvSpPr/>
          <p:nvPr/>
        </p:nvSpPr>
        <p:spPr>
          <a:xfrm>
            <a:off x="3646934" y="1010097"/>
            <a:ext cx="1261884" cy="523220"/>
          </a:xfrm>
          <a:prstGeom prst="rect">
            <a:avLst/>
          </a:prstGeom>
        </p:spPr>
        <p:txBody>
          <a:bodyPr wrap="none">
            <a:spAutoFit/>
          </a:bodyPr>
          <a:lstStyle/>
          <a:p>
            <a:r>
              <a:rPr lang="zh-CN" altLang="zh-CN" sz="2800" kern="100" dirty="0">
                <a:solidFill>
                  <a:srgbClr val="C00000"/>
                </a:solidFill>
                <a:latin typeface="Times New Roman" panose="02020603050405020304" pitchFamily="18" charset="0"/>
                <a:ea typeface="方正中等线简体" panose="03000509000000000000" pitchFamily="65" charset="-122"/>
                <a:cs typeface="Times New Roman" panose="02020603050405020304" pitchFamily="18" charset="0"/>
              </a:rPr>
              <a:t>全反射</a:t>
            </a:r>
            <a:endParaRPr lang="zh-CN" altLang="en-US" sz="2800" kern="100" dirty="0">
              <a:solidFill>
                <a:srgbClr val="C00000"/>
              </a:solidFill>
              <a:latin typeface="Times New Roman" panose="02020603050405020304" pitchFamily="18" charset="0"/>
              <a:ea typeface="方正中等线简体" panose="03000509000000000000" pitchFamily="65" charset="-122"/>
              <a:cs typeface="Times New Roman" panose="02020603050405020304" pitchFamily="18" charset="0"/>
            </a:endParaRPr>
          </a:p>
        </p:txBody>
      </p:sp>
      <p:sp>
        <p:nvSpPr>
          <p:cNvPr id="9" name="矩形 8"/>
          <p:cNvSpPr/>
          <p:nvPr/>
        </p:nvSpPr>
        <p:spPr>
          <a:xfrm>
            <a:off x="9348841" y="1663388"/>
            <a:ext cx="543739" cy="523220"/>
          </a:xfrm>
          <a:prstGeom prst="rect">
            <a:avLst/>
          </a:prstGeom>
        </p:spPr>
        <p:txBody>
          <a:bodyPr wrap="none">
            <a:spAutoFit/>
          </a:bodyPr>
          <a:lstStyle/>
          <a:p>
            <a:r>
              <a:rPr lang="zh-CN" altLang="zh-CN" sz="2800" kern="100" dirty="0">
                <a:solidFill>
                  <a:srgbClr val="C00000"/>
                </a:solidFill>
                <a:latin typeface="Times New Roman" panose="02020603050405020304" pitchFamily="18" charset="0"/>
                <a:ea typeface="方正中等线简体" panose="03000509000000000000" pitchFamily="65" charset="-122"/>
                <a:cs typeface="Times New Roman" panose="02020603050405020304" pitchFamily="18" charset="0"/>
              </a:rPr>
              <a:t>大</a:t>
            </a:r>
            <a:endParaRPr lang="zh-CN" altLang="en-US" sz="2800" kern="100" dirty="0">
              <a:solidFill>
                <a:srgbClr val="C00000"/>
              </a:solidFill>
              <a:latin typeface="Times New Roman" panose="02020603050405020304" pitchFamily="18" charset="0"/>
              <a:ea typeface="方正中等线简体" panose="03000509000000000000" pitchFamily="65" charset="-122"/>
              <a:cs typeface="Times New Roman" panose="02020603050405020304" pitchFamily="18" charset="0"/>
            </a:endParaRPr>
          </a:p>
        </p:txBody>
      </p:sp>
      <p:sp>
        <p:nvSpPr>
          <p:cNvPr id="10" name="矩形 9"/>
          <p:cNvSpPr/>
          <p:nvPr/>
        </p:nvSpPr>
        <p:spPr>
          <a:xfrm>
            <a:off x="865292" y="2320985"/>
            <a:ext cx="1980029" cy="523220"/>
          </a:xfrm>
          <a:prstGeom prst="rect">
            <a:avLst/>
          </a:prstGeom>
        </p:spPr>
        <p:txBody>
          <a:bodyPr wrap="none">
            <a:spAutoFit/>
          </a:bodyPr>
          <a:lstStyle/>
          <a:p>
            <a:r>
              <a:rPr lang="zh-CN" altLang="zh-CN" sz="2800" kern="100" dirty="0">
                <a:solidFill>
                  <a:srgbClr val="C00000"/>
                </a:solidFill>
                <a:latin typeface="Times New Roman" panose="02020603050405020304" pitchFamily="18" charset="0"/>
                <a:ea typeface="方正中等线简体" panose="03000509000000000000" pitchFamily="65" charset="-122"/>
                <a:cs typeface="Times New Roman" panose="02020603050405020304" pitchFamily="18" charset="0"/>
              </a:rPr>
              <a:t>内芯与外套</a:t>
            </a:r>
            <a:endParaRPr lang="zh-CN" altLang="en-US" sz="2800" kern="100" dirty="0">
              <a:solidFill>
                <a:srgbClr val="C00000"/>
              </a:solidFill>
              <a:latin typeface="Times New Roman" panose="02020603050405020304" pitchFamily="18" charset="0"/>
              <a:ea typeface="方正中等线简体" panose="03000509000000000000" pitchFamily="65" charset="-122"/>
              <a:cs typeface="Times New Roman" panose="02020603050405020304" pitchFamily="18" charset="0"/>
            </a:endParaRPr>
          </a:p>
        </p:txBody>
      </p:sp>
    </p:spTree>
    <p:extLst>
      <p:ext uri="{BB962C8B-B14F-4D97-AF65-F5344CB8AC3E}">
        <p14:creationId xmlns:p14="http://schemas.microsoft.com/office/powerpoint/2010/main" val="33374559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1"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linds(horizontal)">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blinds(horizontal)">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blinds(horizontal)">
                                      <p:cBhvr>
                                        <p:cTn id="1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1"/>
      <p:bldP spid="9" grpId="0"/>
      <p:bldP spid="10"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389206" y="549474"/>
            <a:ext cx="11412000" cy="5188793"/>
          </a:xfrm>
          <a:prstGeom prst="rect">
            <a:avLst/>
          </a:prstGeom>
        </p:spPr>
        <p:txBody>
          <a:bodyPr wrap="square">
            <a:spAutoFit/>
          </a:bodyPr>
          <a:lstStyle/>
          <a:p>
            <a:pPr algn="just">
              <a:lnSpc>
                <a:spcPct val="150000"/>
              </a:lnSpc>
              <a:spcAft>
                <a:spcPts val="0"/>
              </a:spcAft>
            </a:pP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3.</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光导纤维的应用</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(1)</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光纤通信</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sz="2800" kern="100" dirty="0">
                <a:latin typeface="宋体" panose="02010600030101010101" pitchFamily="2" charset="-122"/>
                <a:ea typeface="方正中等线简体" panose="03000509000000000000" pitchFamily="65" charset="-122"/>
                <a:cs typeface="Times New Roman" panose="02020603050405020304" pitchFamily="18" charset="0"/>
              </a:rPr>
              <a:t>①</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光导纤维的传播原理：光由一端进入，在内芯和外套的界面上经过多次全反射，从另一端射出，光导纤维可以远距离传播光信号，光信号又可以转换成电信号，进而转变为声音、图像。</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sz="2800" kern="100" dirty="0">
                <a:latin typeface="宋体" panose="02010600030101010101" pitchFamily="2" charset="-122"/>
                <a:ea typeface="方正中等线简体" panose="03000509000000000000" pitchFamily="65" charset="-122"/>
                <a:cs typeface="Times New Roman" panose="02020603050405020304" pitchFamily="18" charset="0"/>
              </a:rPr>
              <a:t>②</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光纤通信的优点：</a:t>
            </a:r>
            <a:r>
              <a:rPr lang="zh-CN" altLang="zh-CN" sz="2800" kern="100" dirty="0" smtClean="0">
                <a:latin typeface="Times New Roman" panose="02020603050405020304" pitchFamily="18" charset="0"/>
                <a:ea typeface="方正中等线简体" panose="03000509000000000000" pitchFamily="65" charset="-122"/>
                <a:cs typeface="Times New Roman" panose="02020603050405020304" pitchFamily="18" charset="0"/>
              </a:rPr>
              <a:t>传输容量</a:t>
            </a:r>
            <a:r>
              <a:rPr lang="en-US" altLang="zh-CN" sz="2800" u="sng" kern="100" dirty="0" smtClean="0">
                <a:latin typeface="Times New Roman" panose="02020603050405020304" pitchFamily="18" charset="0"/>
                <a:ea typeface="方正中等线简体" panose="03000509000000000000" pitchFamily="65" charset="-122"/>
                <a:cs typeface="Times New Roman" panose="02020603050405020304" pitchFamily="18" charset="0"/>
              </a:rPr>
              <a:t>        </a:t>
            </a:r>
            <a:r>
              <a:rPr lang="zh-CN" altLang="zh-CN" sz="2800" kern="100" dirty="0" smtClean="0">
                <a:latin typeface="Times New Roman" panose="02020603050405020304" pitchFamily="18" charset="0"/>
                <a:ea typeface="方正中等线简体" panose="03000509000000000000" pitchFamily="65" charset="-122"/>
                <a:cs typeface="Times New Roman" panose="02020603050405020304" pitchFamily="18" charset="0"/>
              </a:rPr>
              <a:t>、衰减</a:t>
            </a:r>
            <a:r>
              <a:rPr lang="en-US" altLang="zh-CN" sz="2800" u="sng" kern="100" dirty="0" smtClean="0">
                <a:latin typeface="Times New Roman" panose="02020603050405020304" pitchFamily="18" charset="0"/>
                <a:ea typeface="方正中等线简体" panose="03000509000000000000" pitchFamily="65" charset="-122"/>
                <a:cs typeface="Times New Roman" panose="02020603050405020304" pitchFamily="18" charset="0"/>
              </a:rPr>
              <a:t>      </a:t>
            </a:r>
            <a:r>
              <a:rPr lang="zh-CN" altLang="zh-CN" sz="2800" kern="100" dirty="0" smtClean="0">
                <a:latin typeface="Times New Roman" panose="02020603050405020304" pitchFamily="18" charset="0"/>
                <a:ea typeface="方正中等线简体" panose="03000509000000000000" pitchFamily="65" charset="-122"/>
                <a:cs typeface="Times New Roman" panose="02020603050405020304" pitchFamily="18" charset="0"/>
              </a:rPr>
              <a:t>、</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抗干扰性及保密性强等。</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(2)</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医学上的内窥镜：内窥镜有两组光纤，一组把光传送到人体内部</a:t>
            </a:r>
            <a:r>
              <a:rPr lang="zh-CN" altLang="zh-CN" sz="2800" kern="100" dirty="0" smtClean="0">
                <a:latin typeface="Times New Roman" panose="02020603050405020304" pitchFamily="18" charset="0"/>
                <a:ea typeface="方正中等线简体" panose="03000509000000000000" pitchFamily="65" charset="-122"/>
                <a:cs typeface="Times New Roman" panose="02020603050405020304" pitchFamily="18" charset="0"/>
              </a:rPr>
              <a:t>进行</a:t>
            </a:r>
            <a:r>
              <a:rPr lang="en-US" altLang="zh-CN" sz="2800" kern="100" dirty="0" smtClean="0">
                <a:latin typeface="Times New Roman" panose="02020603050405020304" pitchFamily="18" charset="0"/>
                <a:ea typeface="方正中等线简体" panose="03000509000000000000" pitchFamily="65" charset="-122"/>
                <a:cs typeface="Times New Roman" panose="02020603050405020304" pitchFamily="18" charset="0"/>
              </a:rPr>
              <a:t>_____</a:t>
            </a:r>
            <a:r>
              <a:rPr lang="zh-CN" altLang="zh-CN" sz="2800" kern="100" dirty="0" smtClean="0">
                <a:latin typeface="Times New Roman" panose="02020603050405020304" pitchFamily="18" charset="0"/>
                <a:ea typeface="方正中等线简体" panose="03000509000000000000" pitchFamily="65" charset="-122"/>
                <a:cs typeface="Times New Roman" panose="02020603050405020304" pitchFamily="18" charset="0"/>
              </a:rPr>
              <a:t>，</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另一组</a:t>
            </a:r>
            <a:r>
              <a:rPr lang="zh-CN" altLang="zh-CN" sz="2800" kern="100" dirty="0" smtClean="0">
                <a:latin typeface="Times New Roman" panose="02020603050405020304" pitchFamily="18" charset="0"/>
                <a:ea typeface="方正中等线简体" panose="03000509000000000000" pitchFamily="65" charset="-122"/>
                <a:cs typeface="Times New Roman" panose="02020603050405020304" pitchFamily="18" charset="0"/>
              </a:rPr>
              <a:t>把</a:t>
            </a:r>
            <a:r>
              <a:rPr lang="en-US" altLang="zh-CN" sz="2800" u="sng" kern="100" dirty="0" smtClean="0">
                <a:latin typeface="Times New Roman" panose="02020603050405020304" pitchFamily="18" charset="0"/>
                <a:ea typeface="方正中等线简体" panose="03000509000000000000" pitchFamily="65" charset="-122"/>
                <a:cs typeface="Times New Roman" panose="02020603050405020304" pitchFamily="18" charset="0"/>
              </a:rPr>
              <a:t>                      </a:t>
            </a:r>
            <a:r>
              <a:rPr lang="zh-CN" altLang="zh-CN" sz="2800" kern="100" dirty="0" smtClean="0">
                <a:latin typeface="Times New Roman" panose="02020603050405020304" pitchFamily="18" charset="0"/>
                <a:ea typeface="方正中等线简体" panose="03000509000000000000" pitchFamily="65" charset="-122"/>
                <a:cs typeface="Times New Roman" panose="02020603050405020304" pitchFamily="18" charset="0"/>
              </a:rPr>
              <a:t>传出</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供医生观察。</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sp>
        <p:nvSpPr>
          <p:cNvPr id="2" name="矩形 1"/>
          <p:cNvSpPr/>
          <p:nvPr/>
        </p:nvSpPr>
        <p:spPr>
          <a:xfrm>
            <a:off x="5159102" y="3871367"/>
            <a:ext cx="543739" cy="523220"/>
          </a:xfrm>
          <a:prstGeom prst="rect">
            <a:avLst/>
          </a:prstGeom>
        </p:spPr>
        <p:txBody>
          <a:bodyPr wrap="none">
            <a:spAutoFit/>
          </a:bodyPr>
          <a:lstStyle/>
          <a:p>
            <a:r>
              <a:rPr lang="zh-CN" altLang="zh-CN" sz="2800" kern="100" dirty="0">
                <a:solidFill>
                  <a:srgbClr val="C00000"/>
                </a:solidFill>
                <a:latin typeface="Times New Roman" panose="02020603050405020304" pitchFamily="18" charset="0"/>
                <a:ea typeface="方正中等线简体" panose="03000509000000000000" pitchFamily="65" charset="-122"/>
                <a:cs typeface="Times New Roman" panose="02020603050405020304" pitchFamily="18" charset="0"/>
              </a:rPr>
              <a:t>大</a:t>
            </a:r>
            <a:endParaRPr lang="zh-CN" altLang="en-US" sz="2800" kern="100" dirty="0">
              <a:solidFill>
                <a:srgbClr val="C00000"/>
              </a:solidFill>
              <a:latin typeface="Times New Roman" panose="02020603050405020304" pitchFamily="18" charset="0"/>
              <a:ea typeface="方正中等线简体" panose="03000509000000000000" pitchFamily="65" charset="-122"/>
              <a:cs typeface="Times New Roman" panose="02020603050405020304" pitchFamily="18" charset="0"/>
            </a:endParaRPr>
          </a:p>
        </p:txBody>
      </p:sp>
      <p:sp>
        <p:nvSpPr>
          <p:cNvPr id="4" name="矩形 3"/>
          <p:cNvSpPr/>
          <p:nvPr/>
        </p:nvSpPr>
        <p:spPr>
          <a:xfrm>
            <a:off x="6877769" y="3861842"/>
            <a:ext cx="543739" cy="523220"/>
          </a:xfrm>
          <a:prstGeom prst="rect">
            <a:avLst/>
          </a:prstGeom>
        </p:spPr>
        <p:txBody>
          <a:bodyPr wrap="none">
            <a:spAutoFit/>
          </a:bodyPr>
          <a:lstStyle/>
          <a:p>
            <a:r>
              <a:rPr lang="zh-CN" altLang="zh-CN" sz="2800" kern="100" dirty="0">
                <a:solidFill>
                  <a:srgbClr val="C00000"/>
                </a:solidFill>
                <a:latin typeface="Times New Roman" panose="02020603050405020304" pitchFamily="18" charset="0"/>
                <a:ea typeface="方正中等线简体" panose="03000509000000000000" pitchFamily="65" charset="-122"/>
                <a:cs typeface="Times New Roman" panose="02020603050405020304" pitchFamily="18" charset="0"/>
              </a:rPr>
              <a:t>小</a:t>
            </a:r>
            <a:endParaRPr lang="zh-CN" altLang="en-US" sz="2800" kern="100" dirty="0">
              <a:solidFill>
                <a:srgbClr val="C00000"/>
              </a:solidFill>
              <a:latin typeface="Times New Roman" panose="02020603050405020304" pitchFamily="18" charset="0"/>
              <a:ea typeface="方正中等线简体" panose="03000509000000000000" pitchFamily="65" charset="-122"/>
              <a:cs typeface="Times New Roman" panose="02020603050405020304" pitchFamily="18" charset="0"/>
            </a:endParaRPr>
          </a:p>
        </p:txBody>
      </p:sp>
      <p:sp>
        <p:nvSpPr>
          <p:cNvPr id="5" name="矩形 4"/>
          <p:cNvSpPr/>
          <p:nvPr/>
        </p:nvSpPr>
        <p:spPr>
          <a:xfrm>
            <a:off x="488107" y="5157872"/>
            <a:ext cx="902811" cy="523220"/>
          </a:xfrm>
          <a:prstGeom prst="rect">
            <a:avLst/>
          </a:prstGeom>
        </p:spPr>
        <p:txBody>
          <a:bodyPr wrap="none">
            <a:spAutoFit/>
          </a:bodyPr>
          <a:lstStyle/>
          <a:p>
            <a:r>
              <a:rPr lang="zh-CN" altLang="zh-CN" sz="2800" kern="100" dirty="0">
                <a:solidFill>
                  <a:srgbClr val="C00000"/>
                </a:solidFill>
                <a:latin typeface="Times New Roman" panose="02020603050405020304" pitchFamily="18" charset="0"/>
                <a:ea typeface="方正中等线简体" panose="03000509000000000000" pitchFamily="65" charset="-122"/>
                <a:cs typeface="Times New Roman" panose="02020603050405020304" pitchFamily="18" charset="0"/>
              </a:rPr>
              <a:t>照明</a:t>
            </a:r>
            <a:endParaRPr lang="zh-CN" altLang="en-US" sz="2800" kern="100" dirty="0">
              <a:solidFill>
                <a:srgbClr val="C00000"/>
              </a:solidFill>
              <a:latin typeface="Times New Roman" panose="02020603050405020304" pitchFamily="18" charset="0"/>
              <a:ea typeface="方正中等线简体" panose="03000509000000000000" pitchFamily="65" charset="-122"/>
              <a:cs typeface="Times New Roman" panose="02020603050405020304" pitchFamily="18" charset="0"/>
            </a:endParaRPr>
          </a:p>
        </p:txBody>
      </p:sp>
      <p:sp>
        <p:nvSpPr>
          <p:cNvPr id="6" name="矩形 5"/>
          <p:cNvSpPr/>
          <p:nvPr/>
        </p:nvSpPr>
        <p:spPr>
          <a:xfrm>
            <a:off x="3179073" y="5148347"/>
            <a:ext cx="1980029" cy="523220"/>
          </a:xfrm>
          <a:prstGeom prst="rect">
            <a:avLst/>
          </a:prstGeom>
        </p:spPr>
        <p:txBody>
          <a:bodyPr wrap="none">
            <a:spAutoFit/>
          </a:bodyPr>
          <a:lstStyle/>
          <a:p>
            <a:r>
              <a:rPr lang="zh-CN" altLang="zh-CN" sz="2800" kern="100" dirty="0">
                <a:solidFill>
                  <a:srgbClr val="C00000"/>
                </a:solidFill>
                <a:latin typeface="Times New Roman" panose="02020603050405020304" pitchFamily="18" charset="0"/>
                <a:ea typeface="方正中等线简体" panose="03000509000000000000" pitchFamily="65" charset="-122"/>
                <a:cs typeface="Times New Roman" panose="02020603050405020304" pitchFamily="18" charset="0"/>
              </a:rPr>
              <a:t>体内的图像</a:t>
            </a:r>
            <a:endParaRPr lang="zh-CN" altLang="en-US" sz="2800" kern="100" dirty="0">
              <a:solidFill>
                <a:srgbClr val="C00000"/>
              </a:solidFill>
              <a:latin typeface="Times New Roman" panose="02020603050405020304" pitchFamily="18" charset="0"/>
              <a:ea typeface="方正中等线简体" panose="03000509000000000000" pitchFamily="65" charset="-122"/>
              <a:cs typeface="Times New Roman" panose="02020603050405020304" pitchFamily="18" charset="0"/>
            </a:endParaRPr>
          </a:p>
        </p:txBody>
      </p:sp>
    </p:spTree>
    <p:extLst>
      <p:ext uri="{BB962C8B-B14F-4D97-AF65-F5344CB8AC3E}">
        <p14:creationId xmlns:p14="http://schemas.microsoft.com/office/powerpoint/2010/main" val="19472982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linds(horizontal)">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blinds(horizontal)">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blinds(horizontal)">
                                      <p:cBhvr>
                                        <p:cTn id="2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5" grpId="0"/>
      <p:bldP spid="6"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389206" y="713881"/>
            <a:ext cx="11412000" cy="2677656"/>
          </a:xfrm>
          <a:prstGeom prst="rect">
            <a:avLst/>
          </a:prstGeom>
        </p:spPr>
        <p:txBody>
          <a:bodyPr wrap="square">
            <a:spAutoFit/>
          </a:bodyPr>
          <a:lstStyle/>
          <a:p>
            <a:pPr algn="just">
              <a:lnSpc>
                <a:spcPct val="150000"/>
              </a:lnSpc>
              <a:spcAft>
                <a:spcPts val="0"/>
              </a:spcAft>
            </a:pPr>
            <a:r>
              <a:rPr lang="zh-CN" altLang="en-US" sz="2800" kern="100" dirty="0" smtClean="0">
                <a:latin typeface="Times New Roman" panose="02020603050405020304" pitchFamily="18" charset="0"/>
                <a:ea typeface="方正中等线简体" panose="03000509000000000000" pitchFamily="65" charset="-122"/>
                <a:cs typeface="Times New Roman" panose="02020603050405020304" pitchFamily="18" charset="0"/>
              </a:rPr>
              <a:t>　</a:t>
            </a:r>
            <a:r>
              <a:rPr lang="en-US" altLang="zh-CN" sz="2800" kern="100" dirty="0" smtClean="0">
                <a:latin typeface="Times New Roman" panose="02020603050405020304" pitchFamily="18" charset="0"/>
                <a:ea typeface="楷体_GB2312" panose="02010609030101010101" pitchFamily="49" charset="-122"/>
                <a:cs typeface="Courier New" panose="02070309020205020404" pitchFamily="49" charset="0"/>
              </a:rPr>
              <a:t>(</a:t>
            </a:r>
            <a:r>
              <a:rPr lang="en-US" altLang="zh-CN" sz="2800" kern="100" dirty="0">
                <a:latin typeface="Times New Roman" panose="02020603050405020304" pitchFamily="18" charset="0"/>
                <a:ea typeface="楷体_GB2312" panose="02010609030101010101" pitchFamily="49" charset="-122"/>
                <a:cs typeface="Courier New" panose="02070309020205020404" pitchFamily="49" charset="0"/>
              </a:rPr>
              <a:t>2023·</a:t>
            </a:r>
            <a:r>
              <a:rPr lang="zh-CN" altLang="zh-CN" sz="2800" kern="100" dirty="0">
                <a:latin typeface="Times New Roman" panose="02020603050405020304" pitchFamily="18" charset="0"/>
                <a:ea typeface="楷体_GB2312" panose="02010609030101010101" pitchFamily="49" charset="-122"/>
                <a:cs typeface="Times New Roman" panose="02020603050405020304" pitchFamily="18" charset="0"/>
              </a:rPr>
              <a:t>武汉市高二期末</a:t>
            </a:r>
            <a:r>
              <a:rPr lang="en-US" altLang="zh-CN" sz="2800" kern="100" dirty="0">
                <a:latin typeface="Times New Roman" panose="02020603050405020304" pitchFamily="18" charset="0"/>
                <a:ea typeface="楷体_GB2312" panose="02010609030101010101" pitchFamily="49" charset="-122"/>
                <a:cs typeface="Courier New" panose="02070309020205020404" pitchFamily="49" charset="0"/>
              </a:rPr>
              <a:t>)</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如图长为</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L</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的一段直光导纤维，让一单色光线射向右侧截面某点，缓慢减小入射角</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α</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，发现减小至</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α</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60°</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时便不再有光从长侧面逸出。已知光在真空中的传播速度为</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c</a:t>
            </a:r>
            <a:r>
              <a:rPr lang="zh-CN" altLang="zh-CN" sz="2800" kern="100" dirty="0" smtClean="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kern="100" dirty="0" smtClean="0">
                <a:latin typeface="Times New Roman" panose="02020603050405020304" pitchFamily="18" charset="0"/>
                <a:ea typeface="方正中等线简体" panose="03000509000000000000" pitchFamily="65" charset="-122"/>
                <a:cs typeface="Times New Roman" panose="02020603050405020304" pitchFamily="18" charset="0"/>
              </a:rPr>
              <a:t> </a:t>
            </a:r>
            <a:endParaRPr lang="en-US" altLang="zh-CN" sz="1050" kern="100" dirty="0" smtClean="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(1)</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求该光导纤维对这种单色光的折射率</a:t>
            </a:r>
            <a:r>
              <a:rPr lang="zh-CN" altLang="zh-CN" sz="2800" kern="100" dirty="0" smtClean="0">
                <a:latin typeface="Times New Roman" panose="02020603050405020304" pitchFamily="18" charset="0"/>
                <a:ea typeface="方正中等线简体" panose="03000509000000000000" pitchFamily="65" charset="-122"/>
                <a:cs typeface="Times New Roman" panose="02020603050405020304" pitchFamily="18" charset="0"/>
              </a:rPr>
              <a:t>；</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p:txBody>
      </p:sp>
      <p:grpSp>
        <p:nvGrpSpPr>
          <p:cNvPr id="6" name="组合 5"/>
          <p:cNvGrpSpPr/>
          <p:nvPr/>
        </p:nvGrpSpPr>
        <p:grpSpPr>
          <a:xfrm>
            <a:off x="0" y="894929"/>
            <a:ext cx="756812" cy="442641"/>
            <a:chOff x="1360316" y="541777"/>
            <a:chExt cx="756812" cy="442641"/>
          </a:xfrm>
        </p:grpSpPr>
        <p:sp>
          <p:nvSpPr>
            <p:cNvPr id="2" name="右箭头 1"/>
            <p:cNvSpPr/>
            <p:nvPr/>
          </p:nvSpPr>
          <p:spPr>
            <a:xfrm>
              <a:off x="1360316" y="541777"/>
              <a:ext cx="756812" cy="442641"/>
            </a:xfrm>
            <a:prstGeom prst="rightArrow">
              <a:avLst>
                <a:gd name="adj1" fmla="val 67637"/>
                <a:gd name="adj2" fmla="val 44121"/>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5" name="矩形 4"/>
            <p:cNvSpPr/>
            <p:nvPr/>
          </p:nvSpPr>
          <p:spPr>
            <a:xfrm>
              <a:off x="1404009" y="578049"/>
              <a:ext cx="558166" cy="369332"/>
            </a:xfrm>
            <a:prstGeom prst="rect">
              <a:avLst/>
            </a:prstGeom>
          </p:spPr>
          <p:txBody>
            <a:bodyPr wrap="none">
              <a:spAutoFit/>
            </a:bodyPr>
            <a:lstStyle/>
            <a:p>
              <a:r>
                <a:rPr lang="zh-CN" altLang="zh-CN" sz="1800" b="1" kern="100" dirty="0" smtClean="0">
                  <a:solidFill>
                    <a:prstClr val="white"/>
                  </a:solidFill>
                  <a:latin typeface="Times New Roman" panose="02020603050405020304" pitchFamily="18" charset="0"/>
                  <a:ea typeface="微软雅黑" panose="020B0503020204020204" charset="-122"/>
                  <a:cs typeface="Times New Roman" panose="02020603050405020304" pitchFamily="18" charset="0"/>
                </a:rPr>
                <a:t>例</a:t>
              </a:r>
              <a:r>
                <a:rPr lang="en-US" altLang="zh-CN" sz="1800" b="1" kern="100" dirty="0">
                  <a:solidFill>
                    <a:prstClr val="white"/>
                  </a:solidFill>
                  <a:latin typeface="微软雅黑" panose="020B0503020204020204" charset="-122"/>
                  <a:ea typeface="微软雅黑" panose="020B0503020204020204" charset="-122"/>
                  <a:cs typeface="Courier New" panose="02070309020205020404" pitchFamily="49" charset="0"/>
                </a:rPr>
                <a:t>4</a:t>
              </a:r>
              <a:endParaRPr lang="zh-CN" altLang="en-US" sz="1600" dirty="0">
                <a:solidFill>
                  <a:prstClr val="white"/>
                </a:solidFill>
              </a:endParaRPr>
            </a:p>
          </p:txBody>
        </p:sp>
      </p:grpSp>
      <p:pic>
        <p:nvPicPr>
          <p:cNvPr id="144386" name="Picture 2" descr="X68"/>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467565" y="2199741"/>
            <a:ext cx="3144326" cy="14149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4" name="对象 3"/>
          <p:cNvGraphicFramePr>
            <a:graphicFrameLocks noChangeAspect="1"/>
          </p:cNvGraphicFramePr>
          <p:nvPr>
            <p:extLst>
              <p:ext uri="{D42A27DB-BD31-4B8C-83A1-F6EECF244321}">
                <p14:modId xmlns:p14="http://schemas.microsoft.com/office/powerpoint/2010/main" val="3913186317"/>
              </p:ext>
            </p:extLst>
          </p:nvPr>
        </p:nvGraphicFramePr>
        <p:xfrm>
          <a:off x="501154" y="3418284"/>
          <a:ext cx="2425700" cy="1163638"/>
        </p:xfrm>
        <a:graphic>
          <a:graphicData uri="http://schemas.openxmlformats.org/presentationml/2006/ole">
            <mc:AlternateContent xmlns:mc="http://schemas.openxmlformats.org/markup-compatibility/2006">
              <mc:Choice xmlns:v="urn:schemas-microsoft-com:vml" Requires="v">
                <p:oleObj spid="_x0000_s144501" name="文档" r:id="rId4" imgW="2425795" imgH="1163573" progId="Word.Document.12">
                  <p:embed/>
                </p:oleObj>
              </mc:Choice>
              <mc:Fallback>
                <p:oleObj name="文档" r:id="rId4" imgW="2425795" imgH="1163573" progId="Word.Document.12">
                  <p:embed/>
                  <p:pic>
                    <p:nvPicPr>
                      <p:cNvPr id="0" name=""/>
                      <p:cNvPicPr/>
                      <p:nvPr/>
                    </p:nvPicPr>
                    <p:blipFill>
                      <a:blip r:embed="rId5"/>
                      <a:stretch>
                        <a:fillRect/>
                      </a:stretch>
                    </p:blipFill>
                    <p:spPr>
                      <a:xfrm>
                        <a:off x="501154" y="3418284"/>
                        <a:ext cx="2425700" cy="1163638"/>
                      </a:xfrm>
                      <a:prstGeom prst="rect">
                        <a:avLst/>
                      </a:prstGeom>
                    </p:spPr>
                  </p:pic>
                </p:oleObj>
              </mc:Fallback>
            </mc:AlternateContent>
          </a:graphicData>
        </a:graphic>
      </p:graphicFrame>
    </p:spTree>
    <p:extLst>
      <p:ext uri="{BB962C8B-B14F-4D97-AF65-F5344CB8AC3E}">
        <p14:creationId xmlns:p14="http://schemas.microsoft.com/office/powerpoint/2010/main" val="15271011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 name="对象 11"/>
          <p:cNvGraphicFramePr>
            <a:graphicFrameLocks noChangeAspect="1"/>
          </p:cNvGraphicFramePr>
          <p:nvPr>
            <p:extLst>
              <p:ext uri="{D42A27DB-BD31-4B8C-83A1-F6EECF244321}">
                <p14:modId xmlns:p14="http://schemas.microsoft.com/office/powerpoint/2010/main" val="2487350835"/>
              </p:ext>
            </p:extLst>
          </p:nvPr>
        </p:nvGraphicFramePr>
        <p:xfrm>
          <a:off x="819150" y="1905000"/>
          <a:ext cx="10544175" cy="2952750"/>
        </p:xfrm>
        <a:graphic>
          <a:graphicData uri="http://schemas.openxmlformats.org/presentationml/2006/ole">
            <mc:AlternateContent xmlns:mc="http://schemas.openxmlformats.org/markup-compatibility/2006">
              <mc:Choice xmlns:v="urn:schemas-microsoft-com:vml" Requires="v">
                <p:oleObj spid="_x0000_s145521" name="文档" r:id="rId3" imgW="10555614" imgH="2948077" progId="Word.Document.12">
                  <p:embed/>
                </p:oleObj>
              </mc:Choice>
              <mc:Fallback>
                <p:oleObj name="文档" r:id="rId3" imgW="10555614" imgH="2948077" progId="Word.Document.12">
                  <p:embed/>
                  <p:pic>
                    <p:nvPicPr>
                      <p:cNvPr id="0" name=""/>
                      <p:cNvPicPr/>
                      <p:nvPr/>
                    </p:nvPicPr>
                    <p:blipFill>
                      <a:blip r:embed="rId4"/>
                      <a:stretch>
                        <a:fillRect/>
                      </a:stretch>
                    </p:blipFill>
                    <p:spPr>
                      <a:xfrm>
                        <a:off x="819150" y="1905000"/>
                        <a:ext cx="10544175" cy="2952750"/>
                      </a:xfrm>
                      <a:prstGeom prst="rect">
                        <a:avLst/>
                      </a:prstGeom>
                    </p:spPr>
                  </p:pic>
                </p:oleObj>
              </mc:Fallback>
            </mc:AlternateContent>
          </a:graphicData>
        </a:graphic>
      </p:graphicFrame>
      <p:grpSp>
        <p:nvGrpSpPr>
          <p:cNvPr id="7" name="组合 6"/>
          <p:cNvGrpSpPr/>
          <p:nvPr/>
        </p:nvGrpSpPr>
        <p:grpSpPr>
          <a:xfrm>
            <a:off x="470206" y="837506"/>
            <a:ext cx="11250000" cy="3888432"/>
            <a:chOff x="471000" y="934424"/>
            <a:chExt cx="11250000" cy="3888432"/>
          </a:xfrm>
        </p:grpSpPr>
        <p:sp>
          <p:nvSpPr>
            <p:cNvPr id="8" name="圆角矩形 7"/>
            <p:cNvSpPr/>
            <p:nvPr/>
          </p:nvSpPr>
          <p:spPr>
            <a:xfrm>
              <a:off x="471000" y="1094414"/>
              <a:ext cx="11250000" cy="3728442"/>
            </a:xfrm>
            <a:prstGeom prst="roundRect">
              <a:avLst>
                <a:gd name="adj" fmla="val 1472"/>
              </a:avLst>
            </a:prstGeom>
            <a:noFill/>
            <a:ln w="285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defRPr/>
              </a:pPr>
              <a:endParaRPr kumimoji="1" lang="zh-CN" altLang="en-US" sz="1800">
                <a:solidFill>
                  <a:prstClr val="white"/>
                </a:solidFill>
                <a:ea typeface="微软雅黑" panose="020B0503020204020204" charset="-122"/>
              </a:endParaRPr>
            </a:p>
          </p:txBody>
        </p:sp>
        <p:pic>
          <p:nvPicPr>
            <p:cNvPr id="9" name="图片 8"/>
            <p:cNvPicPr>
              <a:picLocks noChangeAspect="1"/>
            </p:cNvPicPr>
            <p:nvPr/>
          </p:nvPicPr>
          <p:blipFill>
            <a:blip r:embed="rId5"/>
            <a:stretch>
              <a:fillRect/>
            </a:stretch>
          </p:blipFill>
          <p:spPr>
            <a:xfrm>
              <a:off x="850294" y="934424"/>
              <a:ext cx="695238" cy="314286"/>
            </a:xfrm>
            <a:prstGeom prst="rect">
              <a:avLst/>
            </a:prstGeom>
          </p:spPr>
        </p:pic>
        <p:sp>
          <p:nvSpPr>
            <p:cNvPr id="10" name="文本框 9"/>
            <p:cNvSpPr txBox="1"/>
            <p:nvPr/>
          </p:nvSpPr>
          <p:spPr>
            <a:xfrm>
              <a:off x="915584" y="992904"/>
              <a:ext cx="583768" cy="216027"/>
            </a:xfrm>
            <a:custGeom>
              <a:avLst/>
              <a:gdLst/>
              <a:ahLst/>
              <a:cxnLst/>
              <a:rect l="l" t="t" r="r" b="b"/>
              <a:pathLst>
                <a:path w="583768" h="216027">
                  <a:moveTo>
                    <a:pt x="96012" y="106756"/>
                  </a:moveTo>
                  <a:lnTo>
                    <a:pt x="91211" y="139217"/>
                  </a:lnTo>
                  <a:lnTo>
                    <a:pt x="107670" y="139217"/>
                  </a:lnTo>
                  <a:lnTo>
                    <a:pt x="112014" y="106756"/>
                  </a:lnTo>
                  <a:close/>
                  <a:moveTo>
                    <a:pt x="53264" y="106756"/>
                  </a:moveTo>
                  <a:lnTo>
                    <a:pt x="48692" y="139217"/>
                  </a:lnTo>
                  <a:lnTo>
                    <a:pt x="64922" y="139217"/>
                  </a:lnTo>
                  <a:lnTo>
                    <a:pt x="69494" y="106756"/>
                  </a:lnTo>
                  <a:close/>
                  <a:moveTo>
                    <a:pt x="213055" y="82524"/>
                  </a:moveTo>
                  <a:lnTo>
                    <a:pt x="249174" y="82524"/>
                  </a:lnTo>
                  <a:lnTo>
                    <a:pt x="248031" y="92811"/>
                  </a:lnTo>
                  <a:lnTo>
                    <a:pt x="279121" y="92811"/>
                  </a:lnTo>
                  <a:lnTo>
                    <a:pt x="277749" y="104927"/>
                  </a:lnTo>
                  <a:cubicBezTo>
                    <a:pt x="277292" y="107670"/>
                    <a:pt x="276149" y="110033"/>
                    <a:pt x="274320" y="112014"/>
                  </a:cubicBezTo>
                  <a:cubicBezTo>
                    <a:pt x="272644" y="113995"/>
                    <a:pt x="270662" y="114986"/>
                    <a:pt x="268376" y="114986"/>
                  </a:cubicBezTo>
                  <a:lnTo>
                    <a:pt x="244831" y="114986"/>
                  </a:lnTo>
                  <a:lnTo>
                    <a:pt x="239573" y="152019"/>
                  </a:lnTo>
                  <a:lnTo>
                    <a:pt x="272948" y="152019"/>
                  </a:lnTo>
                  <a:lnTo>
                    <a:pt x="271348" y="164592"/>
                  </a:lnTo>
                  <a:cubicBezTo>
                    <a:pt x="270891" y="167640"/>
                    <a:pt x="269519" y="170307"/>
                    <a:pt x="267233" y="172593"/>
                  </a:cubicBezTo>
                  <a:cubicBezTo>
                    <a:pt x="264947" y="174574"/>
                    <a:pt x="262357" y="175565"/>
                    <a:pt x="259461" y="175565"/>
                  </a:cubicBezTo>
                  <a:lnTo>
                    <a:pt x="236372" y="175565"/>
                  </a:lnTo>
                  <a:lnTo>
                    <a:pt x="231800" y="211683"/>
                  </a:lnTo>
                  <a:cubicBezTo>
                    <a:pt x="231648" y="212903"/>
                    <a:pt x="231191" y="213893"/>
                    <a:pt x="230429" y="214655"/>
                  </a:cubicBezTo>
                  <a:cubicBezTo>
                    <a:pt x="229667" y="215417"/>
                    <a:pt x="228752" y="215798"/>
                    <a:pt x="227685" y="215798"/>
                  </a:cubicBezTo>
                  <a:lnTo>
                    <a:pt x="192481" y="215798"/>
                  </a:lnTo>
                  <a:lnTo>
                    <a:pt x="197510" y="175565"/>
                  </a:lnTo>
                  <a:lnTo>
                    <a:pt x="147218" y="175565"/>
                  </a:lnTo>
                  <a:lnTo>
                    <a:pt x="149276" y="160706"/>
                  </a:lnTo>
                  <a:cubicBezTo>
                    <a:pt x="149580" y="158420"/>
                    <a:pt x="150647" y="156438"/>
                    <a:pt x="152476" y="154762"/>
                  </a:cubicBezTo>
                  <a:cubicBezTo>
                    <a:pt x="154305" y="152933"/>
                    <a:pt x="156286" y="152019"/>
                    <a:pt x="158420" y="152019"/>
                  </a:cubicBezTo>
                  <a:lnTo>
                    <a:pt x="200711" y="152019"/>
                  </a:lnTo>
                  <a:lnTo>
                    <a:pt x="205968" y="114986"/>
                  </a:lnTo>
                  <a:lnTo>
                    <a:pt x="190881" y="114986"/>
                  </a:lnTo>
                  <a:lnTo>
                    <a:pt x="190424" y="115671"/>
                  </a:lnTo>
                  <a:cubicBezTo>
                    <a:pt x="189052" y="120091"/>
                    <a:pt x="186690" y="123520"/>
                    <a:pt x="183337" y="125958"/>
                  </a:cubicBezTo>
                  <a:cubicBezTo>
                    <a:pt x="179375" y="128702"/>
                    <a:pt x="175184" y="130073"/>
                    <a:pt x="170764" y="130073"/>
                  </a:cubicBezTo>
                  <a:lnTo>
                    <a:pt x="151790" y="130073"/>
                  </a:lnTo>
                  <a:lnTo>
                    <a:pt x="164592" y="87325"/>
                  </a:lnTo>
                  <a:cubicBezTo>
                    <a:pt x="164897" y="86563"/>
                    <a:pt x="165354" y="85953"/>
                    <a:pt x="165963" y="85496"/>
                  </a:cubicBezTo>
                  <a:cubicBezTo>
                    <a:pt x="166573" y="85039"/>
                    <a:pt x="167259" y="84810"/>
                    <a:pt x="168021" y="84810"/>
                  </a:cubicBezTo>
                  <a:lnTo>
                    <a:pt x="199339" y="84810"/>
                  </a:lnTo>
                  <a:lnTo>
                    <a:pt x="196596" y="92811"/>
                  </a:lnTo>
                  <a:lnTo>
                    <a:pt x="208483" y="92811"/>
                  </a:lnTo>
                  <a:lnTo>
                    <a:pt x="209169" y="85496"/>
                  </a:lnTo>
                  <a:cubicBezTo>
                    <a:pt x="209169" y="84887"/>
                    <a:pt x="209283" y="84468"/>
                    <a:pt x="209512" y="84239"/>
                  </a:cubicBezTo>
                  <a:cubicBezTo>
                    <a:pt x="209740" y="84010"/>
                    <a:pt x="210083" y="83744"/>
                    <a:pt x="210540" y="83439"/>
                  </a:cubicBezTo>
                  <a:cubicBezTo>
                    <a:pt x="211302" y="82829"/>
                    <a:pt x="212141" y="82524"/>
                    <a:pt x="213055" y="82524"/>
                  </a:cubicBezTo>
                  <a:close/>
                  <a:moveTo>
                    <a:pt x="102641" y="59207"/>
                  </a:moveTo>
                  <a:lnTo>
                    <a:pt x="98298" y="88239"/>
                  </a:lnTo>
                  <a:lnTo>
                    <a:pt x="114757" y="88239"/>
                  </a:lnTo>
                  <a:lnTo>
                    <a:pt x="118643" y="59207"/>
                  </a:lnTo>
                  <a:close/>
                  <a:moveTo>
                    <a:pt x="400431" y="48692"/>
                  </a:moveTo>
                  <a:lnTo>
                    <a:pt x="419862" y="48692"/>
                  </a:lnTo>
                  <a:cubicBezTo>
                    <a:pt x="421538" y="48692"/>
                    <a:pt x="422872" y="49301"/>
                    <a:pt x="423862" y="50520"/>
                  </a:cubicBezTo>
                  <a:cubicBezTo>
                    <a:pt x="424853" y="51740"/>
                    <a:pt x="425272" y="53187"/>
                    <a:pt x="425120" y="54864"/>
                  </a:cubicBezTo>
                  <a:lnTo>
                    <a:pt x="406832" y="216027"/>
                  </a:lnTo>
                  <a:cubicBezTo>
                    <a:pt x="400126" y="216027"/>
                    <a:pt x="394564" y="213398"/>
                    <a:pt x="390144" y="208140"/>
                  </a:cubicBezTo>
                  <a:cubicBezTo>
                    <a:pt x="385724" y="202882"/>
                    <a:pt x="383819" y="196596"/>
                    <a:pt x="384429" y="189281"/>
                  </a:cubicBezTo>
                  <a:close/>
                  <a:moveTo>
                    <a:pt x="328879" y="48692"/>
                  </a:moveTo>
                  <a:lnTo>
                    <a:pt x="347624" y="48692"/>
                  </a:lnTo>
                  <a:lnTo>
                    <a:pt x="324764" y="197967"/>
                  </a:lnTo>
                  <a:cubicBezTo>
                    <a:pt x="323850" y="203301"/>
                    <a:pt x="321488" y="207645"/>
                    <a:pt x="317678" y="210998"/>
                  </a:cubicBezTo>
                  <a:cubicBezTo>
                    <a:pt x="313868" y="214350"/>
                    <a:pt x="309524" y="216027"/>
                    <a:pt x="304648" y="216027"/>
                  </a:cubicBezTo>
                  <a:lnTo>
                    <a:pt x="296418" y="216027"/>
                  </a:lnTo>
                  <a:lnTo>
                    <a:pt x="321107" y="55778"/>
                  </a:lnTo>
                  <a:cubicBezTo>
                    <a:pt x="321564" y="53645"/>
                    <a:pt x="322516" y="51930"/>
                    <a:pt x="323964" y="50635"/>
                  </a:cubicBezTo>
                  <a:cubicBezTo>
                    <a:pt x="325412" y="49339"/>
                    <a:pt x="327050" y="48692"/>
                    <a:pt x="328879" y="48692"/>
                  </a:cubicBezTo>
                  <a:close/>
                  <a:moveTo>
                    <a:pt x="499643" y="5943"/>
                  </a:moveTo>
                  <a:lnTo>
                    <a:pt x="583768" y="5943"/>
                  </a:lnTo>
                  <a:cubicBezTo>
                    <a:pt x="583006" y="10820"/>
                    <a:pt x="580911" y="14821"/>
                    <a:pt x="577482" y="17945"/>
                  </a:cubicBezTo>
                  <a:cubicBezTo>
                    <a:pt x="574053" y="21069"/>
                    <a:pt x="570052" y="22631"/>
                    <a:pt x="565480" y="22631"/>
                  </a:cubicBezTo>
                  <a:lnTo>
                    <a:pt x="497586" y="22631"/>
                  </a:lnTo>
                  <a:close/>
                  <a:moveTo>
                    <a:pt x="457581" y="5943"/>
                  </a:moveTo>
                  <a:lnTo>
                    <a:pt x="492785" y="5943"/>
                  </a:lnTo>
                  <a:lnTo>
                    <a:pt x="486156" y="56235"/>
                  </a:lnTo>
                  <a:lnTo>
                    <a:pt x="577139" y="56235"/>
                  </a:lnTo>
                  <a:lnTo>
                    <a:pt x="574624" y="74752"/>
                  </a:lnTo>
                  <a:lnTo>
                    <a:pt x="560680" y="74752"/>
                  </a:lnTo>
                  <a:lnTo>
                    <a:pt x="541934" y="216027"/>
                  </a:lnTo>
                  <a:lnTo>
                    <a:pt x="498272" y="216027"/>
                  </a:lnTo>
                  <a:lnTo>
                    <a:pt x="516788" y="74752"/>
                  </a:lnTo>
                  <a:lnTo>
                    <a:pt x="483641" y="74752"/>
                  </a:lnTo>
                  <a:lnTo>
                    <a:pt x="468325" y="191338"/>
                  </a:lnTo>
                  <a:cubicBezTo>
                    <a:pt x="467411" y="198196"/>
                    <a:pt x="464439" y="204063"/>
                    <a:pt x="459410" y="208940"/>
                  </a:cubicBezTo>
                  <a:cubicBezTo>
                    <a:pt x="454533" y="213665"/>
                    <a:pt x="448742" y="216027"/>
                    <a:pt x="442036" y="216027"/>
                  </a:cubicBezTo>
                  <a:lnTo>
                    <a:pt x="421234" y="216027"/>
                  </a:lnTo>
                  <a:lnTo>
                    <a:pt x="447751" y="15087"/>
                  </a:lnTo>
                  <a:cubicBezTo>
                    <a:pt x="448208" y="12344"/>
                    <a:pt x="449351" y="10134"/>
                    <a:pt x="451180" y="8458"/>
                  </a:cubicBezTo>
                  <a:cubicBezTo>
                    <a:pt x="453009" y="6782"/>
                    <a:pt x="455143" y="5943"/>
                    <a:pt x="457581" y="5943"/>
                  </a:cubicBezTo>
                  <a:close/>
                  <a:moveTo>
                    <a:pt x="173050" y="2514"/>
                  </a:moveTo>
                  <a:lnTo>
                    <a:pt x="284378" y="2514"/>
                  </a:lnTo>
                  <a:cubicBezTo>
                    <a:pt x="286055" y="2514"/>
                    <a:pt x="287426" y="2972"/>
                    <a:pt x="288493" y="3886"/>
                  </a:cubicBezTo>
                  <a:cubicBezTo>
                    <a:pt x="289560" y="5105"/>
                    <a:pt x="289941" y="6553"/>
                    <a:pt x="289636" y="8229"/>
                  </a:cubicBezTo>
                  <a:lnTo>
                    <a:pt x="284150" y="49835"/>
                  </a:lnTo>
                  <a:cubicBezTo>
                    <a:pt x="283083" y="56997"/>
                    <a:pt x="280340" y="62789"/>
                    <a:pt x="275920" y="67208"/>
                  </a:cubicBezTo>
                  <a:cubicBezTo>
                    <a:pt x="271501" y="71933"/>
                    <a:pt x="264719" y="74295"/>
                    <a:pt x="255575" y="74295"/>
                  </a:cubicBezTo>
                  <a:lnTo>
                    <a:pt x="222656" y="74295"/>
                  </a:lnTo>
                  <a:lnTo>
                    <a:pt x="224485" y="61265"/>
                  </a:lnTo>
                  <a:cubicBezTo>
                    <a:pt x="224637" y="59741"/>
                    <a:pt x="225323" y="58369"/>
                    <a:pt x="226542" y="57150"/>
                  </a:cubicBezTo>
                  <a:cubicBezTo>
                    <a:pt x="227762" y="56235"/>
                    <a:pt x="229133" y="55778"/>
                    <a:pt x="230657" y="55778"/>
                  </a:cubicBezTo>
                  <a:lnTo>
                    <a:pt x="238658" y="55778"/>
                  </a:lnTo>
                  <a:cubicBezTo>
                    <a:pt x="242316" y="55778"/>
                    <a:pt x="244450" y="54026"/>
                    <a:pt x="245059" y="50520"/>
                  </a:cubicBezTo>
                  <a:lnTo>
                    <a:pt x="249174" y="19888"/>
                  </a:lnTo>
                  <a:lnTo>
                    <a:pt x="220599" y="19888"/>
                  </a:lnTo>
                  <a:lnTo>
                    <a:pt x="212141" y="49377"/>
                  </a:lnTo>
                  <a:cubicBezTo>
                    <a:pt x="209397" y="57455"/>
                    <a:pt x="204749" y="63627"/>
                    <a:pt x="198196" y="67894"/>
                  </a:cubicBezTo>
                  <a:cubicBezTo>
                    <a:pt x="191643" y="72161"/>
                    <a:pt x="184785" y="74295"/>
                    <a:pt x="177622" y="74295"/>
                  </a:cubicBezTo>
                  <a:lnTo>
                    <a:pt x="162534" y="74295"/>
                  </a:lnTo>
                  <a:lnTo>
                    <a:pt x="181051" y="19888"/>
                  </a:lnTo>
                  <a:lnTo>
                    <a:pt x="166192" y="19888"/>
                  </a:lnTo>
                  <a:lnTo>
                    <a:pt x="168021" y="6401"/>
                  </a:lnTo>
                  <a:cubicBezTo>
                    <a:pt x="168173" y="5181"/>
                    <a:pt x="168707" y="4191"/>
                    <a:pt x="169621" y="3429"/>
                  </a:cubicBezTo>
                  <a:cubicBezTo>
                    <a:pt x="170688" y="2819"/>
                    <a:pt x="171831" y="2514"/>
                    <a:pt x="173050" y="2514"/>
                  </a:cubicBezTo>
                  <a:close/>
                  <a:moveTo>
                    <a:pt x="365455" y="228"/>
                  </a:moveTo>
                  <a:lnTo>
                    <a:pt x="400660" y="228"/>
                  </a:lnTo>
                  <a:lnTo>
                    <a:pt x="398374" y="18974"/>
                  </a:lnTo>
                  <a:lnTo>
                    <a:pt x="433349" y="18974"/>
                  </a:lnTo>
                  <a:lnTo>
                    <a:pt x="431749" y="30404"/>
                  </a:lnTo>
                  <a:cubicBezTo>
                    <a:pt x="431444" y="32537"/>
                    <a:pt x="430568" y="34252"/>
                    <a:pt x="429120" y="35547"/>
                  </a:cubicBezTo>
                  <a:cubicBezTo>
                    <a:pt x="427672" y="36843"/>
                    <a:pt x="426034" y="37490"/>
                    <a:pt x="424205" y="37490"/>
                  </a:cubicBezTo>
                  <a:lnTo>
                    <a:pt x="395859" y="37490"/>
                  </a:lnTo>
                  <a:lnTo>
                    <a:pt x="373456" y="206654"/>
                  </a:lnTo>
                  <a:cubicBezTo>
                    <a:pt x="372999" y="209397"/>
                    <a:pt x="371818" y="211645"/>
                    <a:pt x="369913" y="213398"/>
                  </a:cubicBezTo>
                  <a:cubicBezTo>
                    <a:pt x="368008" y="215151"/>
                    <a:pt x="365760" y="216027"/>
                    <a:pt x="363169" y="216027"/>
                  </a:cubicBezTo>
                  <a:lnTo>
                    <a:pt x="330251" y="216027"/>
                  </a:lnTo>
                  <a:lnTo>
                    <a:pt x="353797" y="37490"/>
                  </a:lnTo>
                  <a:lnTo>
                    <a:pt x="320650" y="37490"/>
                  </a:lnTo>
                  <a:lnTo>
                    <a:pt x="322250" y="25374"/>
                  </a:lnTo>
                  <a:cubicBezTo>
                    <a:pt x="322555" y="23393"/>
                    <a:pt x="323355" y="21831"/>
                    <a:pt x="324650" y="20688"/>
                  </a:cubicBezTo>
                  <a:cubicBezTo>
                    <a:pt x="325945" y="19545"/>
                    <a:pt x="327431" y="18974"/>
                    <a:pt x="329108" y="18974"/>
                  </a:cubicBezTo>
                  <a:lnTo>
                    <a:pt x="356311" y="18974"/>
                  </a:lnTo>
                  <a:lnTo>
                    <a:pt x="357911" y="7315"/>
                  </a:lnTo>
                  <a:cubicBezTo>
                    <a:pt x="358216" y="5334"/>
                    <a:pt x="359092" y="3657"/>
                    <a:pt x="360540" y="2286"/>
                  </a:cubicBezTo>
                  <a:cubicBezTo>
                    <a:pt x="361988" y="914"/>
                    <a:pt x="363626" y="228"/>
                    <a:pt x="365455" y="228"/>
                  </a:cubicBezTo>
                  <a:close/>
                  <a:moveTo>
                    <a:pt x="42062" y="0"/>
                  </a:moveTo>
                  <a:lnTo>
                    <a:pt x="86639" y="0"/>
                  </a:lnTo>
                  <a:lnTo>
                    <a:pt x="83896" y="3657"/>
                  </a:lnTo>
                  <a:lnTo>
                    <a:pt x="155905" y="3657"/>
                  </a:lnTo>
                  <a:cubicBezTo>
                    <a:pt x="157429" y="3657"/>
                    <a:pt x="158572" y="4267"/>
                    <a:pt x="159334" y="5486"/>
                  </a:cubicBezTo>
                  <a:cubicBezTo>
                    <a:pt x="160096" y="6705"/>
                    <a:pt x="160172" y="8077"/>
                    <a:pt x="159563" y="9601"/>
                  </a:cubicBezTo>
                  <a:lnTo>
                    <a:pt x="145161" y="41834"/>
                  </a:lnTo>
                  <a:lnTo>
                    <a:pt x="157962" y="41834"/>
                  </a:lnTo>
                  <a:lnTo>
                    <a:pt x="135788" y="198882"/>
                  </a:lnTo>
                  <a:cubicBezTo>
                    <a:pt x="135179" y="203606"/>
                    <a:pt x="133274" y="207645"/>
                    <a:pt x="130073" y="210998"/>
                  </a:cubicBezTo>
                  <a:cubicBezTo>
                    <a:pt x="126873" y="214198"/>
                    <a:pt x="123215" y="215798"/>
                    <a:pt x="119100" y="215798"/>
                  </a:cubicBezTo>
                  <a:lnTo>
                    <a:pt x="96698" y="215798"/>
                  </a:lnTo>
                  <a:lnTo>
                    <a:pt x="104927" y="156591"/>
                  </a:lnTo>
                  <a:lnTo>
                    <a:pt x="88925" y="156591"/>
                  </a:lnTo>
                  <a:lnTo>
                    <a:pt x="80924" y="212369"/>
                  </a:lnTo>
                  <a:lnTo>
                    <a:pt x="54635" y="212369"/>
                  </a:lnTo>
                  <a:lnTo>
                    <a:pt x="62408" y="156591"/>
                  </a:lnTo>
                  <a:lnTo>
                    <a:pt x="46177" y="156591"/>
                  </a:lnTo>
                  <a:lnTo>
                    <a:pt x="40233" y="198425"/>
                  </a:lnTo>
                  <a:cubicBezTo>
                    <a:pt x="39624" y="203301"/>
                    <a:pt x="37643" y="207492"/>
                    <a:pt x="34290" y="210998"/>
                  </a:cubicBezTo>
                  <a:cubicBezTo>
                    <a:pt x="30785" y="214198"/>
                    <a:pt x="26975" y="215798"/>
                    <a:pt x="22860" y="215798"/>
                  </a:cubicBezTo>
                  <a:lnTo>
                    <a:pt x="0" y="215798"/>
                  </a:lnTo>
                  <a:lnTo>
                    <a:pt x="24689" y="41834"/>
                  </a:lnTo>
                  <a:lnTo>
                    <a:pt x="62636" y="41834"/>
                  </a:lnTo>
                  <a:lnTo>
                    <a:pt x="55778" y="88239"/>
                  </a:lnTo>
                  <a:lnTo>
                    <a:pt x="72009" y="88239"/>
                  </a:lnTo>
                  <a:lnTo>
                    <a:pt x="76124" y="59207"/>
                  </a:lnTo>
                  <a:lnTo>
                    <a:pt x="64694" y="59207"/>
                  </a:lnTo>
                  <a:lnTo>
                    <a:pt x="67437" y="41834"/>
                  </a:lnTo>
                  <a:lnTo>
                    <a:pt x="103098" y="41834"/>
                  </a:lnTo>
                  <a:lnTo>
                    <a:pt x="111785" y="21031"/>
                  </a:lnTo>
                  <a:lnTo>
                    <a:pt x="74981" y="21031"/>
                  </a:lnTo>
                  <a:cubicBezTo>
                    <a:pt x="69189" y="31089"/>
                    <a:pt x="61722" y="36119"/>
                    <a:pt x="52578" y="36119"/>
                  </a:cubicBezTo>
                  <a:lnTo>
                    <a:pt x="21031" y="36119"/>
                  </a:lnTo>
                  <a:lnTo>
                    <a:pt x="36804" y="3200"/>
                  </a:lnTo>
                  <a:cubicBezTo>
                    <a:pt x="38328" y="1067"/>
                    <a:pt x="40081" y="0"/>
                    <a:pt x="42062" y="0"/>
                  </a:cubicBezTo>
                  <a:close/>
                </a:path>
              </a:pathLst>
            </a:custGeom>
            <a:solidFill>
              <a:schemeClr val="bg1">
                <a:lumMod val="50000"/>
              </a:schemeClr>
            </a:solidFill>
            <a:ln>
              <a:noFill/>
            </a:ln>
            <a:effectLst/>
          </p:spPr>
          <p:txBody>
            <a:bodyPr rot="0" spcFirstLastPara="0" vertOverflow="overflow" horzOverflow="overflow" vert="horz" wrap="square" lIns="91440" tIns="45720" rIns="91440" bIns="45720" numCol="1" spcCol="0" rtlCol="0" fromWordArt="0" anchor="t" anchorCtr="0" forceAA="0" compatLnSpc="1">
              <a:noAutofit/>
            </a:bodyPr>
            <a:lstStyle/>
            <a:p>
              <a:pPr defTabSz="914400">
                <a:defRPr/>
              </a:pPr>
              <a:endParaRPr lang="zh-CN" altLang="en-US" sz="1800" dirty="0">
                <a:solidFill>
                  <a:prstClr val="white"/>
                </a:solidFill>
                <a:latin typeface="DOUYU Font" pitchFamily="2" charset="-122"/>
                <a:ea typeface="DOUYU Font" pitchFamily="2" charset="-122"/>
              </a:endParaRPr>
            </a:p>
          </p:txBody>
        </p:sp>
      </p:grpSp>
      <p:sp>
        <p:nvSpPr>
          <p:cNvPr id="11" name="矩形 10"/>
          <p:cNvSpPr/>
          <p:nvPr/>
        </p:nvSpPr>
        <p:spPr>
          <a:xfrm>
            <a:off x="735520" y="1159093"/>
            <a:ext cx="10719373" cy="656846"/>
          </a:xfrm>
          <a:prstGeom prst="rect">
            <a:avLst/>
          </a:prstGeom>
        </p:spPr>
        <p:txBody>
          <a:bodyPr wrap="square">
            <a:spAutoFit/>
          </a:bodyPr>
          <a:lstStyle/>
          <a:p>
            <a:pPr algn="just">
              <a:lnSpc>
                <a:spcPct val="150000"/>
              </a:lnSpc>
              <a:spcAft>
                <a:spcPts val="0"/>
              </a:spcAft>
            </a:pPr>
            <a:r>
              <a:rPr lang="zh-CN" altLang="zh-CN" sz="2800" kern="100" dirty="0">
                <a:latin typeface="Times New Roman" panose="02020603050405020304" pitchFamily="18" charset="0"/>
                <a:ea typeface="楷体_GB2312" panose="02010609030101010101" pitchFamily="49" charset="-122"/>
                <a:cs typeface="Times New Roman" panose="02020603050405020304" pitchFamily="18" charset="0"/>
              </a:rPr>
              <a:t>当入射角减小至</a:t>
            </a:r>
            <a:r>
              <a:rPr lang="en-US" altLang="zh-CN" sz="2800" i="1" kern="100" dirty="0">
                <a:latin typeface="Times New Roman" panose="02020603050405020304" pitchFamily="18" charset="0"/>
                <a:ea typeface="楷体_GB2312" panose="02010609030101010101" pitchFamily="49" charset="-122"/>
                <a:cs typeface="Courier New" panose="02070309020205020404" pitchFamily="49" charset="0"/>
              </a:rPr>
              <a:t>α</a:t>
            </a:r>
            <a:r>
              <a:rPr lang="zh-CN" altLang="zh-CN" sz="2800" kern="100" dirty="0">
                <a:latin typeface="Times New Roman" panose="02020603050405020304" pitchFamily="18" charset="0"/>
                <a:ea typeface="楷体_GB2312" panose="02010609030101010101" pitchFamily="49" charset="-122"/>
                <a:cs typeface="Times New Roman" panose="02020603050405020304" pitchFamily="18" charset="0"/>
              </a:rPr>
              <a:t>＝</a:t>
            </a:r>
            <a:r>
              <a:rPr lang="en-US" altLang="zh-CN" sz="2800" kern="100" dirty="0">
                <a:latin typeface="Times New Roman" panose="02020603050405020304" pitchFamily="18" charset="0"/>
                <a:ea typeface="楷体_GB2312" panose="02010609030101010101" pitchFamily="49" charset="-122"/>
                <a:cs typeface="Courier New" panose="02070309020205020404" pitchFamily="49" charset="0"/>
              </a:rPr>
              <a:t>60°</a:t>
            </a:r>
            <a:r>
              <a:rPr lang="zh-CN" altLang="zh-CN" sz="2800" kern="100" dirty="0">
                <a:latin typeface="Times New Roman" panose="02020603050405020304" pitchFamily="18" charset="0"/>
                <a:ea typeface="楷体_GB2312" panose="02010609030101010101" pitchFamily="49" charset="-122"/>
                <a:cs typeface="Times New Roman" panose="02020603050405020304" pitchFamily="18" charset="0"/>
              </a:rPr>
              <a:t>时，光恰好在长侧面发生全反射，如图所示，</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pic>
        <p:nvPicPr>
          <p:cNvPr id="145410" name="Picture 2" descr="X69"/>
          <p:cNvPicPr>
            <a:picLocks noChangeAspect="1" noChangeArrowheads="1"/>
          </p:cNvPicPr>
          <p:nvPr/>
        </p:nvPicPr>
        <p:blipFill>
          <a:blip r:embed="rId6"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967147" y="2171927"/>
            <a:ext cx="3384643" cy="11858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417907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linds(horizontal)">
                                      <p:cBhvr>
                                        <p:cTn id="7" dur="500"/>
                                        <p:tgtEl>
                                          <p:spTgt spid="7"/>
                                        </p:tgtEl>
                                      </p:cBhvr>
                                    </p:animEffect>
                                  </p:childTnLst>
                                </p:cTn>
                              </p:par>
                              <p:par>
                                <p:cTn id="8" presetID="3" presetClass="entr" presetSubtype="10" fill="hold" nodeType="withEffect">
                                  <p:stCondLst>
                                    <p:cond delay="0"/>
                                  </p:stCondLst>
                                  <p:childTnLst>
                                    <p:set>
                                      <p:cBhvr>
                                        <p:cTn id="9" dur="1" fill="hold">
                                          <p:stCondLst>
                                            <p:cond delay="0"/>
                                          </p:stCondLst>
                                        </p:cTn>
                                        <p:tgtEl>
                                          <p:spTgt spid="11">
                                            <p:txEl>
                                              <p:pRg st="0" end="0"/>
                                            </p:txEl>
                                          </p:spTgt>
                                        </p:tgtEl>
                                        <p:attrNameLst>
                                          <p:attrName>style.visibility</p:attrName>
                                        </p:attrNameLst>
                                      </p:cBhvr>
                                      <p:to>
                                        <p:strVal val="visible"/>
                                      </p:to>
                                    </p:set>
                                    <p:animEffect transition="in" filter="blinds(horizontal)">
                                      <p:cBhvr>
                                        <p:cTn id="10" dur="500"/>
                                        <p:tgtEl>
                                          <p:spTgt spid="11">
                                            <p:txEl>
                                              <p:pRg st="0" end="0"/>
                                            </p:txEl>
                                          </p:spTgt>
                                        </p:tgtEl>
                                      </p:cBhvr>
                                    </p:animEffect>
                                  </p:childTnLst>
                                </p:cTn>
                              </p:par>
                              <p:par>
                                <p:cTn id="11" presetID="3" presetClass="entr" presetSubtype="10" fill="hold" nodeType="withEffect">
                                  <p:stCondLst>
                                    <p:cond delay="0"/>
                                  </p:stCondLst>
                                  <p:childTnLst>
                                    <p:set>
                                      <p:cBhvr>
                                        <p:cTn id="12" dur="1" fill="hold">
                                          <p:stCondLst>
                                            <p:cond delay="0"/>
                                          </p:stCondLst>
                                        </p:cTn>
                                        <p:tgtEl>
                                          <p:spTgt spid="145410"/>
                                        </p:tgtEl>
                                        <p:attrNameLst>
                                          <p:attrName>style.visibility</p:attrName>
                                        </p:attrNameLst>
                                      </p:cBhvr>
                                      <p:to>
                                        <p:strVal val="visible"/>
                                      </p:to>
                                    </p:set>
                                    <p:animEffect transition="in" filter="blinds(horizontal)">
                                      <p:cBhvr>
                                        <p:cTn id="13" dur="500"/>
                                        <p:tgtEl>
                                          <p:spTgt spid="145410"/>
                                        </p:tgtEl>
                                      </p:cBhvr>
                                    </p:animEffect>
                                  </p:childTnLst>
                                </p:cTn>
                              </p:par>
                              <p:par>
                                <p:cTn id="14" presetID="3" presetClass="entr" presetSubtype="10" fill="hold" nodeType="withEffect">
                                  <p:stCondLst>
                                    <p:cond delay="0"/>
                                  </p:stCondLst>
                                  <p:childTnLst>
                                    <p:set>
                                      <p:cBhvr>
                                        <p:cTn id="15" dur="1" fill="hold">
                                          <p:stCondLst>
                                            <p:cond delay="0"/>
                                          </p:stCondLst>
                                        </p:cTn>
                                        <p:tgtEl>
                                          <p:spTgt spid="12"/>
                                        </p:tgtEl>
                                        <p:attrNameLst>
                                          <p:attrName>style.visibility</p:attrName>
                                        </p:attrNameLst>
                                      </p:cBhvr>
                                      <p:to>
                                        <p:strVal val="visible"/>
                                      </p:to>
                                    </p:set>
                                    <p:animEffect transition="in" filter="blinds(horizontal)">
                                      <p:cBhvr>
                                        <p:cTn id="16"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389206" y="477466"/>
            <a:ext cx="11412000" cy="1310808"/>
          </a:xfrm>
          <a:prstGeom prst="rect">
            <a:avLst/>
          </a:prstGeom>
        </p:spPr>
        <p:txBody>
          <a:bodyPr wrap="square">
            <a:spAutoFit/>
          </a:bodyPr>
          <a:lstStyle/>
          <a:p>
            <a:pPr algn="just">
              <a:lnSpc>
                <a:spcPct val="150000"/>
              </a:lnSpc>
              <a:spcAft>
                <a:spcPts val="0"/>
              </a:spcAft>
            </a:pP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(2)</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以不同入射角进入光导纤维的光信号传递</a:t>
            </a:r>
            <a:r>
              <a:rPr lang="zh-CN" altLang="zh-CN" sz="2800" kern="100" dirty="0" smtClean="0">
                <a:latin typeface="Times New Roman" panose="02020603050405020304" pitchFamily="18" charset="0"/>
                <a:ea typeface="方正中等线简体" panose="03000509000000000000" pitchFamily="65" charset="-122"/>
                <a:cs typeface="Times New Roman" panose="02020603050405020304" pitchFamily="18" charset="0"/>
              </a:rPr>
              <a:t>到</a:t>
            </a:r>
            <a:endParaRPr lang="en-US" altLang="zh-CN" sz="2800" kern="100" dirty="0" smtClean="0">
              <a:latin typeface="Times New Roman" panose="02020603050405020304" pitchFamily="18" charset="0"/>
              <a:ea typeface="方正中等线简体" panose="03000509000000000000" pitchFamily="65" charset="-122"/>
              <a:cs typeface="Times New Roman" panose="02020603050405020304" pitchFamily="18" charset="0"/>
            </a:endParaRPr>
          </a:p>
          <a:p>
            <a:pPr algn="just">
              <a:lnSpc>
                <a:spcPct val="150000"/>
              </a:lnSpc>
              <a:spcAft>
                <a:spcPts val="0"/>
              </a:spcAft>
            </a:pPr>
            <a:r>
              <a:rPr lang="zh-CN" altLang="zh-CN" sz="2800" kern="100" dirty="0" smtClean="0">
                <a:latin typeface="Times New Roman" panose="02020603050405020304" pitchFamily="18" charset="0"/>
                <a:ea typeface="方正中等线简体" panose="03000509000000000000" pitchFamily="65" charset="-122"/>
                <a:cs typeface="Times New Roman" panose="02020603050405020304" pitchFamily="18" charset="0"/>
              </a:rPr>
              <a:t>另</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一端所用的时间会有所不同，求最长时间。</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graphicFrame>
        <p:nvGraphicFramePr>
          <p:cNvPr id="4" name="对象 3"/>
          <p:cNvGraphicFramePr>
            <a:graphicFrameLocks noChangeAspect="1"/>
          </p:cNvGraphicFramePr>
          <p:nvPr>
            <p:extLst>
              <p:ext uri="{D42A27DB-BD31-4B8C-83A1-F6EECF244321}">
                <p14:modId xmlns:p14="http://schemas.microsoft.com/office/powerpoint/2010/main" val="3760881434"/>
              </p:ext>
            </p:extLst>
          </p:nvPr>
        </p:nvGraphicFramePr>
        <p:xfrm>
          <a:off x="504825" y="1959321"/>
          <a:ext cx="2419350" cy="1162050"/>
        </p:xfrm>
        <a:graphic>
          <a:graphicData uri="http://schemas.openxmlformats.org/presentationml/2006/ole">
            <mc:AlternateContent xmlns:mc="http://schemas.openxmlformats.org/markup-compatibility/2006">
              <mc:Choice xmlns:v="urn:schemas-microsoft-com:vml" Requires="v">
                <p:oleObj spid="_x0000_s146648" name="文档" r:id="rId3" imgW="2425795" imgH="1165376" progId="Word.Document.12">
                  <p:embed/>
                </p:oleObj>
              </mc:Choice>
              <mc:Fallback>
                <p:oleObj name="文档" r:id="rId3" imgW="2425795" imgH="1165376" progId="Word.Document.12">
                  <p:embed/>
                  <p:pic>
                    <p:nvPicPr>
                      <p:cNvPr id="0" name=""/>
                      <p:cNvPicPr/>
                      <p:nvPr/>
                    </p:nvPicPr>
                    <p:blipFill>
                      <a:blip r:embed="rId4"/>
                      <a:stretch>
                        <a:fillRect/>
                      </a:stretch>
                    </p:blipFill>
                    <p:spPr>
                      <a:xfrm>
                        <a:off x="504825" y="1959321"/>
                        <a:ext cx="2419350" cy="1162050"/>
                      </a:xfrm>
                      <a:prstGeom prst="rect">
                        <a:avLst/>
                      </a:prstGeom>
                    </p:spPr>
                  </p:pic>
                </p:oleObj>
              </mc:Fallback>
            </mc:AlternateContent>
          </a:graphicData>
        </a:graphic>
      </p:graphicFrame>
      <p:pic>
        <p:nvPicPr>
          <p:cNvPr id="8" name="Picture 2" descr="X69"/>
          <p:cNvPicPr>
            <a:picLocks noChangeAspect="1" noChangeArrowheads="1"/>
          </p:cNvPicPr>
          <p:nvPr/>
        </p:nvPicPr>
        <p:blipFill>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183438" y="673099"/>
            <a:ext cx="3384643" cy="11858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9" name="对象 8"/>
          <p:cNvGraphicFramePr>
            <a:graphicFrameLocks noChangeAspect="1"/>
          </p:cNvGraphicFramePr>
          <p:nvPr>
            <p:extLst>
              <p:ext uri="{D42A27DB-BD31-4B8C-83A1-F6EECF244321}">
                <p14:modId xmlns:p14="http://schemas.microsoft.com/office/powerpoint/2010/main" val="3068134372"/>
              </p:ext>
            </p:extLst>
          </p:nvPr>
        </p:nvGraphicFramePr>
        <p:xfrm>
          <a:off x="823119" y="3416249"/>
          <a:ext cx="10544175" cy="2943225"/>
        </p:xfrm>
        <a:graphic>
          <a:graphicData uri="http://schemas.openxmlformats.org/presentationml/2006/ole">
            <mc:AlternateContent xmlns:mc="http://schemas.openxmlformats.org/markup-compatibility/2006">
              <mc:Choice xmlns:v="urn:schemas-microsoft-com:vml" Requires="v">
                <p:oleObj spid="_x0000_s146649" name="文档" r:id="rId6" imgW="10555614" imgH="2943405" progId="Word.Document.12">
                  <p:embed/>
                </p:oleObj>
              </mc:Choice>
              <mc:Fallback>
                <p:oleObj name="文档" r:id="rId6" imgW="10555614" imgH="2943405" progId="Word.Document.12">
                  <p:embed/>
                  <p:pic>
                    <p:nvPicPr>
                      <p:cNvPr id="0" name=""/>
                      <p:cNvPicPr/>
                      <p:nvPr/>
                    </p:nvPicPr>
                    <p:blipFill>
                      <a:blip r:embed="rId7"/>
                      <a:stretch>
                        <a:fillRect/>
                      </a:stretch>
                    </p:blipFill>
                    <p:spPr>
                      <a:xfrm>
                        <a:off x="823119" y="3416249"/>
                        <a:ext cx="10544175" cy="2943225"/>
                      </a:xfrm>
                      <a:prstGeom prst="rect">
                        <a:avLst/>
                      </a:prstGeom>
                    </p:spPr>
                  </p:pic>
                </p:oleObj>
              </mc:Fallback>
            </mc:AlternateContent>
          </a:graphicData>
        </a:graphic>
      </p:graphicFrame>
      <p:grpSp>
        <p:nvGrpSpPr>
          <p:cNvPr id="10" name="组合 9"/>
          <p:cNvGrpSpPr/>
          <p:nvPr/>
        </p:nvGrpSpPr>
        <p:grpSpPr>
          <a:xfrm>
            <a:off x="470206" y="3049363"/>
            <a:ext cx="11250000" cy="3156148"/>
            <a:chOff x="471000" y="934424"/>
            <a:chExt cx="11250000" cy="3156148"/>
          </a:xfrm>
        </p:grpSpPr>
        <p:sp>
          <p:nvSpPr>
            <p:cNvPr id="11" name="圆角矩形 10"/>
            <p:cNvSpPr/>
            <p:nvPr/>
          </p:nvSpPr>
          <p:spPr>
            <a:xfrm>
              <a:off x="471000" y="1094414"/>
              <a:ext cx="11250000" cy="2996158"/>
            </a:xfrm>
            <a:prstGeom prst="roundRect">
              <a:avLst>
                <a:gd name="adj" fmla="val 1472"/>
              </a:avLst>
            </a:prstGeom>
            <a:noFill/>
            <a:ln w="285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defRPr/>
              </a:pPr>
              <a:endParaRPr kumimoji="1" lang="zh-CN" altLang="en-US" sz="1800">
                <a:solidFill>
                  <a:prstClr val="white"/>
                </a:solidFill>
                <a:ea typeface="微软雅黑" panose="020B0503020204020204" charset="-122"/>
              </a:endParaRPr>
            </a:p>
          </p:txBody>
        </p:sp>
        <p:pic>
          <p:nvPicPr>
            <p:cNvPr id="12" name="图片 11"/>
            <p:cNvPicPr>
              <a:picLocks noChangeAspect="1"/>
            </p:cNvPicPr>
            <p:nvPr/>
          </p:nvPicPr>
          <p:blipFill>
            <a:blip r:embed="rId8"/>
            <a:stretch>
              <a:fillRect/>
            </a:stretch>
          </p:blipFill>
          <p:spPr>
            <a:xfrm>
              <a:off x="850294" y="934424"/>
              <a:ext cx="695238" cy="314286"/>
            </a:xfrm>
            <a:prstGeom prst="rect">
              <a:avLst/>
            </a:prstGeom>
          </p:spPr>
        </p:pic>
        <p:sp>
          <p:nvSpPr>
            <p:cNvPr id="13" name="文本框 12"/>
            <p:cNvSpPr txBox="1"/>
            <p:nvPr/>
          </p:nvSpPr>
          <p:spPr>
            <a:xfrm>
              <a:off x="915584" y="992904"/>
              <a:ext cx="583768" cy="216027"/>
            </a:xfrm>
            <a:custGeom>
              <a:avLst/>
              <a:gdLst/>
              <a:ahLst/>
              <a:cxnLst/>
              <a:rect l="l" t="t" r="r" b="b"/>
              <a:pathLst>
                <a:path w="583768" h="216027">
                  <a:moveTo>
                    <a:pt x="96012" y="106756"/>
                  </a:moveTo>
                  <a:lnTo>
                    <a:pt x="91211" y="139217"/>
                  </a:lnTo>
                  <a:lnTo>
                    <a:pt x="107670" y="139217"/>
                  </a:lnTo>
                  <a:lnTo>
                    <a:pt x="112014" y="106756"/>
                  </a:lnTo>
                  <a:close/>
                  <a:moveTo>
                    <a:pt x="53264" y="106756"/>
                  </a:moveTo>
                  <a:lnTo>
                    <a:pt x="48692" y="139217"/>
                  </a:lnTo>
                  <a:lnTo>
                    <a:pt x="64922" y="139217"/>
                  </a:lnTo>
                  <a:lnTo>
                    <a:pt x="69494" y="106756"/>
                  </a:lnTo>
                  <a:close/>
                  <a:moveTo>
                    <a:pt x="213055" y="82524"/>
                  </a:moveTo>
                  <a:lnTo>
                    <a:pt x="249174" y="82524"/>
                  </a:lnTo>
                  <a:lnTo>
                    <a:pt x="248031" y="92811"/>
                  </a:lnTo>
                  <a:lnTo>
                    <a:pt x="279121" y="92811"/>
                  </a:lnTo>
                  <a:lnTo>
                    <a:pt x="277749" y="104927"/>
                  </a:lnTo>
                  <a:cubicBezTo>
                    <a:pt x="277292" y="107670"/>
                    <a:pt x="276149" y="110033"/>
                    <a:pt x="274320" y="112014"/>
                  </a:cubicBezTo>
                  <a:cubicBezTo>
                    <a:pt x="272644" y="113995"/>
                    <a:pt x="270662" y="114986"/>
                    <a:pt x="268376" y="114986"/>
                  </a:cubicBezTo>
                  <a:lnTo>
                    <a:pt x="244831" y="114986"/>
                  </a:lnTo>
                  <a:lnTo>
                    <a:pt x="239573" y="152019"/>
                  </a:lnTo>
                  <a:lnTo>
                    <a:pt x="272948" y="152019"/>
                  </a:lnTo>
                  <a:lnTo>
                    <a:pt x="271348" y="164592"/>
                  </a:lnTo>
                  <a:cubicBezTo>
                    <a:pt x="270891" y="167640"/>
                    <a:pt x="269519" y="170307"/>
                    <a:pt x="267233" y="172593"/>
                  </a:cubicBezTo>
                  <a:cubicBezTo>
                    <a:pt x="264947" y="174574"/>
                    <a:pt x="262357" y="175565"/>
                    <a:pt x="259461" y="175565"/>
                  </a:cubicBezTo>
                  <a:lnTo>
                    <a:pt x="236372" y="175565"/>
                  </a:lnTo>
                  <a:lnTo>
                    <a:pt x="231800" y="211683"/>
                  </a:lnTo>
                  <a:cubicBezTo>
                    <a:pt x="231648" y="212903"/>
                    <a:pt x="231191" y="213893"/>
                    <a:pt x="230429" y="214655"/>
                  </a:cubicBezTo>
                  <a:cubicBezTo>
                    <a:pt x="229667" y="215417"/>
                    <a:pt x="228752" y="215798"/>
                    <a:pt x="227685" y="215798"/>
                  </a:cubicBezTo>
                  <a:lnTo>
                    <a:pt x="192481" y="215798"/>
                  </a:lnTo>
                  <a:lnTo>
                    <a:pt x="197510" y="175565"/>
                  </a:lnTo>
                  <a:lnTo>
                    <a:pt x="147218" y="175565"/>
                  </a:lnTo>
                  <a:lnTo>
                    <a:pt x="149276" y="160706"/>
                  </a:lnTo>
                  <a:cubicBezTo>
                    <a:pt x="149580" y="158420"/>
                    <a:pt x="150647" y="156438"/>
                    <a:pt x="152476" y="154762"/>
                  </a:cubicBezTo>
                  <a:cubicBezTo>
                    <a:pt x="154305" y="152933"/>
                    <a:pt x="156286" y="152019"/>
                    <a:pt x="158420" y="152019"/>
                  </a:cubicBezTo>
                  <a:lnTo>
                    <a:pt x="200711" y="152019"/>
                  </a:lnTo>
                  <a:lnTo>
                    <a:pt x="205968" y="114986"/>
                  </a:lnTo>
                  <a:lnTo>
                    <a:pt x="190881" y="114986"/>
                  </a:lnTo>
                  <a:lnTo>
                    <a:pt x="190424" y="115671"/>
                  </a:lnTo>
                  <a:cubicBezTo>
                    <a:pt x="189052" y="120091"/>
                    <a:pt x="186690" y="123520"/>
                    <a:pt x="183337" y="125958"/>
                  </a:cubicBezTo>
                  <a:cubicBezTo>
                    <a:pt x="179375" y="128702"/>
                    <a:pt x="175184" y="130073"/>
                    <a:pt x="170764" y="130073"/>
                  </a:cubicBezTo>
                  <a:lnTo>
                    <a:pt x="151790" y="130073"/>
                  </a:lnTo>
                  <a:lnTo>
                    <a:pt x="164592" y="87325"/>
                  </a:lnTo>
                  <a:cubicBezTo>
                    <a:pt x="164897" y="86563"/>
                    <a:pt x="165354" y="85953"/>
                    <a:pt x="165963" y="85496"/>
                  </a:cubicBezTo>
                  <a:cubicBezTo>
                    <a:pt x="166573" y="85039"/>
                    <a:pt x="167259" y="84810"/>
                    <a:pt x="168021" y="84810"/>
                  </a:cubicBezTo>
                  <a:lnTo>
                    <a:pt x="199339" y="84810"/>
                  </a:lnTo>
                  <a:lnTo>
                    <a:pt x="196596" y="92811"/>
                  </a:lnTo>
                  <a:lnTo>
                    <a:pt x="208483" y="92811"/>
                  </a:lnTo>
                  <a:lnTo>
                    <a:pt x="209169" y="85496"/>
                  </a:lnTo>
                  <a:cubicBezTo>
                    <a:pt x="209169" y="84887"/>
                    <a:pt x="209283" y="84468"/>
                    <a:pt x="209512" y="84239"/>
                  </a:cubicBezTo>
                  <a:cubicBezTo>
                    <a:pt x="209740" y="84010"/>
                    <a:pt x="210083" y="83744"/>
                    <a:pt x="210540" y="83439"/>
                  </a:cubicBezTo>
                  <a:cubicBezTo>
                    <a:pt x="211302" y="82829"/>
                    <a:pt x="212141" y="82524"/>
                    <a:pt x="213055" y="82524"/>
                  </a:cubicBezTo>
                  <a:close/>
                  <a:moveTo>
                    <a:pt x="102641" y="59207"/>
                  </a:moveTo>
                  <a:lnTo>
                    <a:pt x="98298" y="88239"/>
                  </a:lnTo>
                  <a:lnTo>
                    <a:pt x="114757" y="88239"/>
                  </a:lnTo>
                  <a:lnTo>
                    <a:pt x="118643" y="59207"/>
                  </a:lnTo>
                  <a:close/>
                  <a:moveTo>
                    <a:pt x="400431" y="48692"/>
                  </a:moveTo>
                  <a:lnTo>
                    <a:pt x="419862" y="48692"/>
                  </a:lnTo>
                  <a:cubicBezTo>
                    <a:pt x="421538" y="48692"/>
                    <a:pt x="422872" y="49301"/>
                    <a:pt x="423862" y="50520"/>
                  </a:cubicBezTo>
                  <a:cubicBezTo>
                    <a:pt x="424853" y="51740"/>
                    <a:pt x="425272" y="53187"/>
                    <a:pt x="425120" y="54864"/>
                  </a:cubicBezTo>
                  <a:lnTo>
                    <a:pt x="406832" y="216027"/>
                  </a:lnTo>
                  <a:cubicBezTo>
                    <a:pt x="400126" y="216027"/>
                    <a:pt x="394564" y="213398"/>
                    <a:pt x="390144" y="208140"/>
                  </a:cubicBezTo>
                  <a:cubicBezTo>
                    <a:pt x="385724" y="202882"/>
                    <a:pt x="383819" y="196596"/>
                    <a:pt x="384429" y="189281"/>
                  </a:cubicBezTo>
                  <a:close/>
                  <a:moveTo>
                    <a:pt x="328879" y="48692"/>
                  </a:moveTo>
                  <a:lnTo>
                    <a:pt x="347624" y="48692"/>
                  </a:lnTo>
                  <a:lnTo>
                    <a:pt x="324764" y="197967"/>
                  </a:lnTo>
                  <a:cubicBezTo>
                    <a:pt x="323850" y="203301"/>
                    <a:pt x="321488" y="207645"/>
                    <a:pt x="317678" y="210998"/>
                  </a:cubicBezTo>
                  <a:cubicBezTo>
                    <a:pt x="313868" y="214350"/>
                    <a:pt x="309524" y="216027"/>
                    <a:pt x="304648" y="216027"/>
                  </a:cubicBezTo>
                  <a:lnTo>
                    <a:pt x="296418" y="216027"/>
                  </a:lnTo>
                  <a:lnTo>
                    <a:pt x="321107" y="55778"/>
                  </a:lnTo>
                  <a:cubicBezTo>
                    <a:pt x="321564" y="53645"/>
                    <a:pt x="322516" y="51930"/>
                    <a:pt x="323964" y="50635"/>
                  </a:cubicBezTo>
                  <a:cubicBezTo>
                    <a:pt x="325412" y="49339"/>
                    <a:pt x="327050" y="48692"/>
                    <a:pt x="328879" y="48692"/>
                  </a:cubicBezTo>
                  <a:close/>
                  <a:moveTo>
                    <a:pt x="499643" y="5943"/>
                  </a:moveTo>
                  <a:lnTo>
                    <a:pt x="583768" y="5943"/>
                  </a:lnTo>
                  <a:cubicBezTo>
                    <a:pt x="583006" y="10820"/>
                    <a:pt x="580911" y="14821"/>
                    <a:pt x="577482" y="17945"/>
                  </a:cubicBezTo>
                  <a:cubicBezTo>
                    <a:pt x="574053" y="21069"/>
                    <a:pt x="570052" y="22631"/>
                    <a:pt x="565480" y="22631"/>
                  </a:cubicBezTo>
                  <a:lnTo>
                    <a:pt x="497586" y="22631"/>
                  </a:lnTo>
                  <a:close/>
                  <a:moveTo>
                    <a:pt x="457581" y="5943"/>
                  </a:moveTo>
                  <a:lnTo>
                    <a:pt x="492785" y="5943"/>
                  </a:lnTo>
                  <a:lnTo>
                    <a:pt x="486156" y="56235"/>
                  </a:lnTo>
                  <a:lnTo>
                    <a:pt x="577139" y="56235"/>
                  </a:lnTo>
                  <a:lnTo>
                    <a:pt x="574624" y="74752"/>
                  </a:lnTo>
                  <a:lnTo>
                    <a:pt x="560680" y="74752"/>
                  </a:lnTo>
                  <a:lnTo>
                    <a:pt x="541934" y="216027"/>
                  </a:lnTo>
                  <a:lnTo>
                    <a:pt x="498272" y="216027"/>
                  </a:lnTo>
                  <a:lnTo>
                    <a:pt x="516788" y="74752"/>
                  </a:lnTo>
                  <a:lnTo>
                    <a:pt x="483641" y="74752"/>
                  </a:lnTo>
                  <a:lnTo>
                    <a:pt x="468325" y="191338"/>
                  </a:lnTo>
                  <a:cubicBezTo>
                    <a:pt x="467411" y="198196"/>
                    <a:pt x="464439" y="204063"/>
                    <a:pt x="459410" y="208940"/>
                  </a:cubicBezTo>
                  <a:cubicBezTo>
                    <a:pt x="454533" y="213665"/>
                    <a:pt x="448742" y="216027"/>
                    <a:pt x="442036" y="216027"/>
                  </a:cubicBezTo>
                  <a:lnTo>
                    <a:pt x="421234" y="216027"/>
                  </a:lnTo>
                  <a:lnTo>
                    <a:pt x="447751" y="15087"/>
                  </a:lnTo>
                  <a:cubicBezTo>
                    <a:pt x="448208" y="12344"/>
                    <a:pt x="449351" y="10134"/>
                    <a:pt x="451180" y="8458"/>
                  </a:cubicBezTo>
                  <a:cubicBezTo>
                    <a:pt x="453009" y="6782"/>
                    <a:pt x="455143" y="5943"/>
                    <a:pt x="457581" y="5943"/>
                  </a:cubicBezTo>
                  <a:close/>
                  <a:moveTo>
                    <a:pt x="173050" y="2514"/>
                  </a:moveTo>
                  <a:lnTo>
                    <a:pt x="284378" y="2514"/>
                  </a:lnTo>
                  <a:cubicBezTo>
                    <a:pt x="286055" y="2514"/>
                    <a:pt x="287426" y="2972"/>
                    <a:pt x="288493" y="3886"/>
                  </a:cubicBezTo>
                  <a:cubicBezTo>
                    <a:pt x="289560" y="5105"/>
                    <a:pt x="289941" y="6553"/>
                    <a:pt x="289636" y="8229"/>
                  </a:cubicBezTo>
                  <a:lnTo>
                    <a:pt x="284150" y="49835"/>
                  </a:lnTo>
                  <a:cubicBezTo>
                    <a:pt x="283083" y="56997"/>
                    <a:pt x="280340" y="62789"/>
                    <a:pt x="275920" y="67208"/>
                  </a:cubicBezTo>
                  <a:cubicBezTo>
                    <a:pt x="271501" y="71933"/>
                    <a:pt x="264719" y="74295"/>
                    <a:pt x="255575" y="74295"/>
                  </a:cubicBezTo>
                  <a:lnTo>
                    <a:pt x="222656" y="74295"/>
                  </a:lnTo>
                  <a:lnTo>
                    <a:pt x="224485" y="61265"/>
                  </a:lnTo>
                  <a:cubicBezTo>
                    <a:pt x="224637" y="59741"/>
                    <a:pt x="225323" y="58369"/>
                    <a:pt x="226542" y="57150"/>
                  </a:cubicBezTo>
                  <a:cubicBezTo>
                    <a:pt x="227762" y="56235"/>
                    <a:pt x="229133" y="55778"/>
                    <a:pt x="230657" y="55778"/>
                  </a:cubicBezTo>
                  <a:lnTo>
                    <a:pt x="238658" y="55778"/>
                  </a:lnTo>
                  <a:cubicBezTo>
                    <a:pt x="242316" y="55778"/>
                    <a:pt x="244450" y="54026"/>
                    <a:pt x="245059" y="50520"/>
                  </a:cubicBezTo>
                  <a:lnTo>
                    <a:pt x="249174" y="19888"/>
                  </a:lnTo>
                  <a:lnTo>
                    <a:pt x="220599" y="19888"/>
                  </a:lnTo>
                  <a:lnTo>
                    <a:pt x="212141" y="49377"/>
                  </a:lnTo>
                  <a:cubicBezTo>
                    <a:pt x="209397" y="57455"/>
                    <a:pt x="204749" y="63627"/>
                    <a:pt x="198196" y="67894"/>
                  </a:cubicBezTo>
                  <a:cubicBezTo>
                    <a:pt x="191643" y="72161"/>
                    <a:pt x="184785" y="74295"/>
                    <a:pt x="177622" y="74295"/>
                  </a:cubicBezTo>
                  <a:lnTo>
                    <a:pt x="162534" y="74295"/>
                  </a:lnTo>
                  <a:lnTo>
                    <a:pt x="181051" y="19888"/>
                  </a:lnTo>
                  <a:lnTo>
                    <a:pt x="166192" y="19888"/>
                  </a:lnTo>
                  <a:lnTo>
                    <a:pt x="168021" y="6401"/>
                  </a:lnTo>
                  <a:cubicBezTo>
                    <a:pt x="168173" y="5181"/>
                    <a:pt x="168707" y="4191"/>
                    <a:pt x="169621" y="3429"/>
                  </a:cubicBezTo>
                  <a:cubicBezTo>
                    <a:pt x="170688" y="2819"/>
                    <a:pt x="171831" y="2514"/>
                    <a:pt x="173050" y="2514"/>
                  </a:cubicBezTo>
                  <a:close/>
                  <a:moveTo>
                    <a:pt x="365455" y="228"/>
                  </a:moveTo>
                  <a:lnTo>
                    <a:pt x="400660" y="228"/>
                  </a:lnTo>
                  <a:lnTo>
                    <a:pt x="398374" y="18974"/>
                  </a:lnTo>
                  <a:lnTo>
                    <a:pt x="433349" y="18974"/>
                  </a:lnTo>
                  <a:lnTo>
                    <a:pt x="431749" y="30404"/>
                  </a:lnTo>
                  <a:cubicBezTo>
                    <a:pt x="431444" y="32537"/>
                    <a:pt x="430568" y="34252"/>
                    <a:pt x="429120" y="35547"/>
                  </a:cubicBezTo>
                  <a:cubicBezTo>
                    <a:pt x="427672" y="36843"/>
                    <a:pt x="426034" y="37490"/>
                    <a:pt x="424205" y="37490"/>
                  </a:cubicBezTo>
                  <a:lnTo>
                    <a:pt x="395859" y="37490"/>
                  </a:lnTo>
                  <a:lnTo>
                    <a:pt x="373456" y="206654"/>
                  </a:lnTo>
                  <a:cubicBezTo>
                    <a:pt x="372999" y="209397"/>
                    <a:pt x="371818" y="211645"/>
                    <a:pt x="369913" y="213398"/>
                  </a:cubicBezTo>
                  <a:cubicBezTo>
                    <a:pt x="368008" y="215151"/>
                    <a:pt x="365760" y="216027"/>
                    <a:pt x="363169" y="216027"/>
                  </a:cubicBezTo>
                  <a:lnTo>
                    <a:pt x="330251" y="216027"/>
                  </a:lnTo>
                  <a:lnTo>
                    <a:pt x="353797" y="37490"/>
                  </a:lnTo>
                  <a:lnTo>
                    <a:pt x="320650" y="37490"/>
                  </a:lnTo>
                  <a:lnTo>
                    <a:pt x="322250" y="25374"/>
                  </a:lnTo>
                  <a:cubicBezTo>
                    <a:pt x="322555" y="23393"/>
                    <a:pt x="323355" y="21831"/>
                    <a:pt x="324650" y="20688"/>
                  </a:cubicBezTo>
                  <a:cubicBezTo>
                    <a:pt x="325945" y="19545"/>
                    <a:pt x="327431" y="18974"/>
                    <a:pt x="329108" y="18974"/>
                  </a:cubicBezTo>
                  <a:lnTo>
                    <a:pt x="356311" y="18974"/>
                  </a:lnTo>
                  <a:lnTo>
                    <a:pt x="357911" y="7315"/>
                  </a:lnTo>
                  <a:cubicBezTo>
                    <a:pt x="358216" y="5334"/>
                    <a:pt x="359092" y="3657"/>
                    <a:pt x="360540" y="2286"/>
                  </a:cubicBezTo>
                  <a:cubicBezTo>
                    <a:pt x="361988" y="914"/>
                    <a:pt x="363626" y="228"/>
                    <a:pt x="365455" y="228"/>
                  </a:cubicBezTo>
                  <a:close/>
                  <a:moveTo>
                    <a:pt x="42062" y="0"/>
                  </a:moveTo>
                  <a:lnTo>
                    <a:pt x="86639" y="0"/>
                  </a:lnTo>
                  <a:lnTo>
                    <a:pt x="83896" y="3657"/>
                  </a:lnTo>
                  <a:lnTo>
                    <a:pt x="155905" y="3657"/>
                  </a:lnTo>
                  <a:cubicBezTo>
                    <a:pt x="157429" y="3657"/>
                    <a:pt x="158572" y="4267"/>
                    <a:pt x="159334" y="5486"/>
                  </a:cubicBezTo>
                  <a:cubicBezTo>
                    <a:pt x="160096" y="6705"/>
                    <a:pt x="160172" y="8077"/>
                    <a:pt x="159563" y="9601"/>
                  </a:cubicBezTo>
                  <a:lnTo>
                    <a:pt x="145161" y="41834"/>
                  </a:lnTo>
                  <a:lnTo>
                    <a:pt x="157962" y="41834"/>
                  </a:lnTo>
                  <a:lnTo>
                    <a:pt x="135788" y="198882"/>
                  </a:lnTo>
                  <a:cubicBezTo>
                    <a:pt x="135179" y="203606"/>
                    <a:pt x="133274" y="207645"/>
                    <a:pt x="130073" y="210998"/>
                  </a:cubicBezTo>
                  <a:cubicBezTo>
                    <a:pt x="126873" y="214198"/>
                    <a:pt x="123215" y="215798"/>
                    <a:pt x="119100" y="215798"/>
                  </a:cubicBezTo>
                  <a:lnTo>
                    <a:pt x="96698" y="215798"/>
                  </a:lnTo>
                  <a:lnTo>
                    <a:pt x="104927" y="156591"/>
                  </a:lnTo>
                  <a:lnTo>
                    <a:pt x="88925" y="156591"/>
                  </a:lnTo>
                  <a:lnTo>
                    <a:pt x="80924" y="212369"/>
                  </a:lnTo>
                  <a:lnTo>
                    <a:pt x="54635" y="212369"/>
                  </a:lnTo>
                  <a:lnTo>
                    <a:pt x="62408" y="156591"/>
                  </a:lnTo>
                  <a:lnTo>
                    <a:pt x="46177" y="156591"/>
                  </a:lnTo>
                  <a:lnTo>
                    <a:pt x="40233" y="198425"/>
                  </a:lnTo>
                  <a:cubicBezTo>
                    <a:pt x="39624" y="203301"/>
                    <a:pt x="37643" y="207492"/>
                    <a:pt x="34290" y="210998"/>
                  </a:cubicBezTo>
                  <a:cubicBezTo>
                    <a:pt x="30785" y="214198"/>
                    <a:pt x="26975" y="215798"/>
                    <a:pt x="22860" y="215798"/>
                  </a:cubicBezTo>
                  <a:lnTo>
                    <a:pt x="0" y="215798"/>
                  </a:lnTo>
                  <a:lnTo>
                    <a:pt x="24689" y="41834"/>
                  </a:lnTo>
                  <a:lnTo>
                    <a:pt x="62636" y="41834"/>
                  </a:lnTo>
                  <a:lnTo>
                    <a:pt x="55778" y="88239"/>
                  </a:lnTo>
                  <a:lnTo>
                    <a:pt x="72009" y="88239"/>
                  </a:lnTo>
                  <a:lnTo>
                    <a:pt x="76124" y="59207"/>
                  </a:lnTo>
                  <a:lnTo>
                    <a:pt x="64694" y="59207"/>
                  </a:lnTo>
                  <a:lnTo>
                    <a:pt x="67437" y="41834"/>
                  </a:lnTo>
                  <a:lnTo>
                    <a:pt x="103098" y="41834"/>
                  </a:lnTo>
                  <a:lnTo>
                    <a:pt x="111785" y="21031"/>
                  </a:lnTo>
                  <a:lnTo>
                    <a:pt x="74981" y="21031"/>
                  </a:lnTo>
                  <a:cubicBezTo>
                    <a:pt x="69189" y="31089"/>
                    <a:pt x="61722" y="36119"/>
                    <a:pt x="52578" y="36119"/>
                  </a:cubicBezTo>
                  <a:lnTo>
                    <a:pt x="21031" y="36119"/>
                  </a:lnTo>
                  <a:lnTo>
                    <a:pt x="36804" y="3200"/>
                  </a:lnTo>
                  <a:cubicBezTo>
                    <a:pt x="38328" y="1067"/>
                    <a:pt x="40081" y="0"/>
                    <a:pt x="42062" y="0"/>
                  </a:cubicBezTo>
                  <a:close/>
                </a:path>
              </a:pathLst>
            </a:custGeom>
            <a:solidFill>
              <a:schemeClr val="bg1">
                <a:lumMod val="50000"/>
              </a:schemeClr>
            </a:solidFill>
            <a:ln>
              <a:noFill/>
            </a:ln>
            <a:effectLst/>
          </p:spPr>
          <p:txBody>
            <a:bodyPr rot="0" spcFirstLastPara="0" vertOverflow="overflow" horzOverflow="overflow" vert="horz" wrap="square" lIns="91440" tIns="45720" rIns="91440" bIns="45720" numCol="1" spcCol="0" rtlCol="0" fromWordArt="0" anchor="t" anchorCtr="0" forceAA="0" compatLnSpc="1">
              <a:noAutofit/>
            </a:bodyPr>
            <a:lstStyle/>
            <a:p>
              <a:pPr defTabSz="914400">
                <a:defRPr/>
              </a:pPr>
              <a:endParaRPr lang="zh-CN" altLang="en-US" sz="1800" dirty="0">
                <a:solidFill>
                  <a:prstClr val="white"/>
                </a:solidFill>
                <a:latin typeface="DOUYU Font" pitchFamily="2" charset="-122"/>
                <a:ea typeface="DOUYU Font" pitchFamily="2" charset="-122"/>
              </a:endParaRPr>
            </a:p>
          </p:txBody>
        </p:sp>
      </p:grpSp>
      <p:sp>
        <p:nvSpPr>
          <p:cNvPr id="14" name="矩形 13">
            <a:hlinkClick r:id="rId9" action="ppaction://hlinksldjump"/>
          </p:cNvPr>
          <p:cNvSpPr/>
          <p:nvPr/>
        </p:nvSpPr>
        <p:spPr>
          <a:xfrm>
            <a:off x="11206480" y="6454140"/>
            <a:ext cx="983615" cy="405130"/>
          </a:xfrm>
          <a:prstGeom prst="rect">
            <a:avLst/>
          </a:prstGeom>
          <a:solidFill>
            <a:schemeClr val="accent1">
              <a:lumMod val="50000"/>
            </a:schemeClr>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r>
              <a:rPr lang="zh-CN" altLang="en-US" sz="2000"/>
              <a:t>返回</a:t>
            </a:r>
          </a:p>
        </p:txBody>
      </p:sp>
    </p:spTree>
    <p:extLst>
      <p:ext uri="{BB962C8B-B14F-4D97-AF65-F5344CB8AC3E}">
        <p14:creationId xmlns:p14="http://schemas.microsoft.com/office/powerpoint/2010/main" val="26544335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blinds(horizontal)">
                                      <p:cBhvr>
                                        <p:cTn id="12" dur="500"/>
                                        <p:tgtEl>
                                          <p:spTgt spid="10"/>
                                        </p:tgtEl>
                                      </p:cBhvr>
                                    </p:animEffect>
                                  </p:childTnLst>
                                </p:cTn>
                              </p:par>
                              <p:par>
                                <p:cTn id="13" presetID="3" presetClass="entr" presetSubtype="10" fill="hold" nodeType="with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blinds(horizontal)">
                                      <p:cBhvr>
                                        <p:cTn id="15"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图片 8"/>
          <p:cNvPicPr>
            <a:picLocks noChangeAspect="1"/>
          </p:cNvPicPr>
          <p:nvPr/>
        </p:nvPicPr>
        <p:blipFill rotWithShape="1">
          <a:blip r:embed="rId3" cstate="print">
            <a:extLst>
              <a:ext uri="{28A0092B-C50C-407E-A947-70E740481C1C}">
                <a14:useLocalDpi xmlns:a14="http://schemas.microsoft.com/office/drawing/2010/main" val="0"/>
              </a:ext>
            </a:extLst>
          </a:blip>
          <a:srcRect t="24033" b="24569"/>
          <a:stretch/>
        </p:blipFill>
        <p:spPr>
          <a:xfrm>
            <a:off x="406" y="1664266"/>
            <a:ext cx="12189600" cy="3524250"/>
          </a:xfrm>
          <a:prstGeom prst="rect">
            <a:avLst/>
          </a:prstGeom>
        </p:spPr>
      </p:pic>
      <p:sp>
        <p:nvSpPr>
          <p:cNvPr id="11" name="矩形 10"/>
          <p:cNvSpPr/>
          <p:nvPr/>
        </p:nvSpPr>
        <p:spPr>
          <a:xfrm flipV="1">
            <a:off x="406" y="1665287"/>
            <a:ext cx="12189600" cy="3523229"/>
          </a:xfrm>
          <a:prstGeom prst="rect">
            <a:avLst/>
          </a:prstGeom>
          <a:solidFill>
            <a:schemeClr val="accent1">
              <a:lumMod val="50000"/>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n>
                <a:solidFill>
                  <a:sysClr val="windowText" lastClr="000000"/>
                </a:solidFill>
              </a:ln>
              <a:solidFill>
                <a:schemeClr val="accent1">
                  <a:lumMod val="50000"/>
                </a:schemeClr>
              </a:solidFill>
            </a:endParaRPr>
          </a:p>
        </p:txBody>
      </p:sp>
      <p:sp>
        <p:nvSpPr>
          <p:cNvPr id="10" name="矩形 9"/>
          <p:cNvSpPr/>
          <p:nvPr/>
        </p:nvSpPr>
        <p:spPr>
          <a:xfrm flipV="1">
            <a:off x="0" y="2889635"/>
            <a:ext cx="3714750" cy="1080000"/>
          </a:xfrm>
          <a:prstGeom prst="rect">
            <a:avLst/>
          </a:prstGeom>
          <a:solidFill>
            <a:schemeClr val="accent1">
              <a:lumMod val="50000"/>
              <a:alpha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n>
                <a:solidFill>
                  <a:sysClr val="windowText" lastClr="000000"/>
                </a:solidFill>
              </a:ln>
              <a:solidFill>
                <a:schemeClr val="accent1">
                  <a:lumMod val="50000"/>
                </a:schemeClr>
              </a:solidFill>
            </a:endParaRPr>
          </a:p>
        </p:txBody>
      </p:sp>
      <p:sp>
        <p:nvSpPr>
          <p:cNvPr id="12" name="矩形 11"/>
          <p:cNvSpPr/>
          <p:nvPr/>
        </p:nvSpPr>
        <p:spPr>
          <a:xfrm flipV="1">
            <a:off x="4503738" y="2906713"/>
            <a:ext cx="7686675" cy="1045845"/>
          </a:xfrm>
          <a:prstGeom prst="rect">
            <a:avLst/>
          </a:prstGeom>
          <a:solidFill>
            <a:schemeClr val="accent1">
              <a:lumMod val="50000"/>
              <a:alpha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n>
                <a:solidFill>
                  <a:sysClr val="windowText" lastClr="000000"/>
                </a:solidFill>
              </a:ln>
              <a:solidFill>
                <a:schemeClr val="accent1">
                  <a:lumMod val="50000"/>
                </a:schemeClr>
              </a:solidFill>
            </a:endParaRPr>
          </a:p>
        </p:txBody>
      </p:sp>
      <p:sp>
        <p:nvSpPr>
          <p:cNvPr id="13" name="矩形 12"/>
          <p:cNvSpPr/>
          <p:nvPr/>
        </p:nvSpPr>
        <p:spPr>
          <a:xfrm>
            <a:off x="5086985" y="3045460"/>
            <a:ext cx="3744525" cy="769441"/>
          </a:xfrm>
          <a:prstGeom prst="rect">
            <a:avLst/>
          </a:prstGeom>
        </p:spPr>
        <p:txBody>
          <a:bodyPr wrap="square">
            <a:spAutoFit/>
          </a:bodyPr>
          <a:lstStyle/>
          <a:p>
            <a:pPr algn="dist"/>
            <a:r>
              <a:rPr lang="zh-CN" altLang="en-US" sz="4400" b="1" smtClean="0">
                <a:solidFill>
                  <a:prstClr val="white"/>
                </a:solidFill>
                <a:latin typeface="微软雅黑" panose="020B0503020204020204" charset="-122"/>
                <a:ea typeface="微软雅黑" panose="020B0503020204020204" charset="-122"/>
                <a:sym typeface="+mn-ea"/>
              </a:rPr>
              <a:t>课时对点练</a:t>
            </a:r>
            <a:endParaRPr lang="zh-CN" altLang="zh-CN" sz="4100" b="1" dirty="0">
              <a:solidFill>
                <a:schemeClr val="bg1"/>
              </a:solidFill>
              <a:latin typeface="微软雅黑" panose="020B0503020204020204" charset="-122"/>
              <a:ea typeface="微软雅黑" panose="020B0503020204020204" charset="-122"/>
            </a:endParaRPr>
          </a:p>
        </p:txBody>
      </p:sp>
      <p:sp>
        <p:nvSpPr>
          <p:cNvPr id="14" name="矩形 13"/>
          <p:cNvSpPr/>
          <p:nvPr/>
        </p:nvSpPr>
        <p:spPr>
          <a:xfrm>
            <a:off x="2350770" y="3014663"/>
            <a:ext cx="819150" cy="829945"/>
          </a:xfrm>
          <a:prstGeom prst="rect">
            <a:avLst/>
          </a:prstGeom>
        </p:spPr>
        <p:txBody>
          <a:bodyPr wrap="square">
            <a:spAutoFit/>
          </a:bodyPr>
          <a:lstStyle/>
          <a:p>
            <a:pPr algn="dist"/>
            <a:r>
              <a:rPr lang="zh-CN" altLang="en-US" sz="4800" b="1" dirty="0" smtClean="0">
                <a:solidFill>
                  <a:schemeClr val="bg1"/>
                </a:solidFill>
                <a:latin typeface="微软雅黑" panose="020B0503020204020204" charset="-122"/>
                <a:ea typeface="微软雅黑" panose="020B0503020204020204" charset="-122"/>
              </a:rPr>
              <a:t>四</a:t>
            </a: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9" name="矩形 28"/>
          <p:cNvSpPr/>
          <p:nvPr/>
        </p:nvSpPr>
        <p:spPr>
          <a:xfrm>
            <a:off x="0" y="-141"/>
            <a:ext cx="12189600" cy="665877"/>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0" name="矩形 39"/>
          <p:cNvSpPr/>
          <p:nvPr/>
        </p:nvSpPr>
        <p:spPr>
          <a:xfrm>
            <a:off x="0" y="124323"/>
            <a:ext cx="351904" cy="416948"/>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矩形 1"/>
          <p:cNvSpPr/>
          <p:nvPr/>
        </p:nvSpPr>
        <p:spPr>
          <a:xfrm>
            <a:off x="471170" y="124460"/>
            <a:ext cx="11718925" cy="417195"/>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矩形 14"/>
          <p:cNvSpPr/>
          <p:nvPr/>
        </p:nvSpPr>
        <p:spPr>
          <a:xfrm>
            <a:off x="389206" y="868883"/>
            <a:ext cx="11412000" cy="4001071"/>
          </a:xfrm>
          <a:prstGeom prst="rect">
            <a:avLst/>
          </a:prstGeom>
        </p:spPr>
        <p:txBody>
          <a:bodyPr wrap="square" lIns="121898" tIns="60948" rIns="121898" bIns="60948">
            <a:spAutoFit/>
          </a:bodyPr>
          <a:lstStyle/>
          <a:p>
            <a:pPr algn="just">
              <a:lnSpc>
                <a:spcPct val="150000"/>
              </a:lnSpc>
              <a:spcAft>
                <a:spcPts val="0"/>
              </a:spcAft>
              <a:tabLst>
                <a:tab pos="2250440" algn="l"/>
              </a:tabLst>
            </a:pPr>
            <a:r>
              <a:rPr lang="zh-CN" altLang="zh-CN" sz="2800" b="1" kern="100" dirty="0">
                <a:latin typeface="Times New Roman" panose="02020603050405020304" pitchFamily="18" charset="0"/>
                <a:ea typeface="方正中等线简体" panose="03000509000000000000" pitchFamily="65" charset="-122"/>
                <a:cs typeface="Times New Roman" panose="02020603050405020304" pitchFamily="18" charset="0"/>
              </a:rPr>
              <a:t>考点一　全反射的理解与计算</a:t>
            </a:r>
            <a:endParaRPr lang="zh-CN" altLang="zh-CN" sz="1050" b="1"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tabLst>
                <a:tab pos="2250440" algn="l"/>
              </a:tabLst>
            </a:pP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1.(</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多选</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关于全反射，下列说法正确的是</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tabLst>
                <a:tab pos="2250440" algn="l"/>
              </a:tabLst>
            </a:pP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A.</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光从光密介质射向光疏介质时可能发生全反射</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tabLst>
                <a:tab pos="2250440" algn="l"/>
              </a:tabLst>
            </a:pP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B.</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光从光疏介质射向光密介质时可能发生全反射</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tabLst>
                <a:tab pos="2250440" algn="l"/>
              </a:tabLst>
            </a:pP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C.</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光从折射率大的介质射向折射率小的介质时可能发生全反射</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tabLst>
                <a:tab pos="2250440" algn="l"/>
              </a:tabLst>
            </a:pP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D.</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光从传播速度大的介质射向传播速度小的介质时可能发生全反射</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sp>
        <p:nvSpPr>
          <p:cNvPr id="22" name="圆角矩形 21">
            <a:hlinkClick r:id="rId2" action="ppaction://hlinksldjump"/>
          </p:cNvPr>
          <p:cNvSpPr/>
          <p:nvPr/>
        </p:nvSpPr>
        <p:spPr>
          <a:xfrm>
            <a:off x="2285535" y="6381328"/>
            <a:ext cx="288000" cy="288000"/>
          </a:xfrm>
          <a:prstGeom prst="round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r>
              <a:rPr kumimoji="1" lang="en-US" altLang="zh-CN" sz="1600" dirty="0">
                <a:solidFill>
                  <a:schemeClr val="bg1"/>
                </a:solidFill>
              </a:rPr>
              <a:t>1</a:t>
            </a:r>
            <a:endParaRPr kumimoji="1" lang="zh-CN" altLang="en-US" sz="1600" dirty="0">
              <a:solidFill>
                <a:schemeClr val="bg1"/>
              </a:solidFill>
            </a:endParaRPr>
          </a:p>
        </p:txBody>
      </p:sp>
      <p:sp>
        <p:nvSpPr>
          <p:cNvPr id="23" name="圆角矩形 22">
            <a:hlinkClick r:id="rId3" action="ppaction://hlinksldjump"/>
          </p:cNvPr>
          <p:cNvSpPr/>
          <p:nvPr/>
        </p:nvSpPr>
        <p:spPr>
          <a:xfrm>
            <a:off x="2680387"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rPr>
              <a:t>2</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endParaRPr>
          </a:p>
        </p:txBody>
      </p:sp>
      <p:sp>
        <p:nvSpPr>
          <p:cNvPr id="24" name="圆角矩形 23">
            <a:hlinkClick r:id="rId4" action="ppaction://hlinksldjump"/>
          </p:cNvPr>
          <p:cNvSpPr/>
          <p:nvPr/>
        </p:nvSpPr>
        <p:spPr>
          <a:xfrm>
            <a:off x="3075239"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rPr>
              <a:t>3</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endParaRPr>
          </a:p>
        </p:txBody>
      </p:sp>
      <p:sp>
        <p:nvSpPr>
          <p:cNvPr id="25" name="圆角矩形 24">
            <a:hlinkClick r:id="rId5" action="ppaction://hlinksldjump"/>
          </p:cNvPr>
          <p:cNvSpPr/>
          <p:nvPr/>
        </p:nvSpPr>
        <p:spPr>
          <a:xfrm>
            <a:off x="3470091"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rPr>
              <a:t>4</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endParaRPr>
          </a:p>
        </p:txBody>
      </p:sp>
      <p:sp>
        <p:nvSpPr>
          <p:cNvPr id="31" name="圆角矩形 30">
            <a:hlinkClick r:id="rId6" action="ppaction://hlinksldjump"/>
          </p:cNvPr>
          <p:cNvSpPr/>
          <p:nvPr/>
        </p:nvSpPr>
        <p:spPr>
          <a:xfrm>
            <a:off x="3864943"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rPr>
              <a:t>5</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endParaRPr>
          </a:p>
        </p:txBody>
      </p:sp>
      <p:sp>
        <p:nvSpPr>
          <p:cNvPr id="32" name="圆角矩形 31">
            <a:hlinkClick r:id="rId7" action="ppaction://hlinksldjump"/>
          </p:cNvPr>
          <p:cNvSpPr/>
          <p:nvPr/>
        </p:nvSpPr>
        <p:spPr>
          <a:xfrm>
            <a:off x="4259795"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rPr>
              <a:t>6</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endParaRPr>
          </a:p>
        </p:txBody>
      </p:sp>
      <p:sp>
        <p:nvSpPr>
          <p:cNvPr id="33" name="圆角矩形 32">
            <a:hlinkClick r:id="rId8" action="ppaction://hlinksldjump"/>
          </p:cNvPr>
          <p:cNvSpPr/>
          <p:nvPr/>
        </p:nvSpPr>
        <p:spPr>
          <a:xfrm>
            <a:off x="4654647"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rPr>
              <a:t>7</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endParaRPr>
          </a:p>
        </p:txBody>
      </p:sp>
      <p:sp>
        <p:nvSpPr>
          <p:cNvPr id="34" name="圆角矩形 33">
            <a:hlinkClick r:id="rId9" action="ppaction://hlinksldjump"/>
          </p:cNvPr>
          <p:cNvSpPr/>
          <p:nvPr/>
        </p:nvSpPr>
        <p:spPr>
          <a:xfrm>
            <a:off x="5049499"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rPr>
              <a:t>8</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endParaRPr>
          </a:p>
        </p:txBody>
      </p:sp>
      <p:sp>
        <p:nvSpPr>
          <p:cNvPr id="35" name="圆角矩形 34">
            <a:hlinkClick r:id="rId10" action="ppaction://hlinksldjump"/>
          </p:cNvPr>
          <p:cNvSpPr/>
          <p:nvPr/>
        </p:nvSpPr>
        <p:spPr>
          <a:xfrm>
            <a:off x="5444351"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rPr>
              <a:t>9</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endParaRPr>
          </a:p>
        </p:txBody>
      </p:sp>
      <p:sp>
        <p:nvSpPr>
          <p:cNvPr id="36" name="圆角矩形 35">
            <a:hlinkClick r:id="rId11" action="ppaction://hlinksldjump"/>
          </p:cNvPr>
          <p:cNvSpPr/>
          <p:nvPr/>
        </p:nvSpPr>
        <p:spPr>
          <a:xfrm>
            <a:off x="5839203" y="6381328"/>
            <a:ext cx="324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lIns="0" rIns="0"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rPr>
              <a:t>10</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endParaRPr>
          </a:p>
        </p:txBody>
      </p:sp>
      <p:sp>
        <p:nvSpPr>
          <p:cNvPr id="37" name="圆角矩形 36">
            <a:hlinkClick r:id="rId12" action="ppaction://hlinksldjump"/>
          </p:cNvPr>
          <p:cNvSpPr/>
          <p:nvPr/>
        </p:nvSpPr>
        <p:spPr>
          <a:xfrm>
            <a:off x="6270055" y="6381328"/>
            <a:ext cx="324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lIns="0" rIns="0"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rPr>
              <a:t>11</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endParaRPr>
          </a:p>
        </p:txBody>
      </p:sp>
      <p:cxnSp>
        <p:nvCxnSpPr>
          <p:cNvPr id="42" name="直接连接符 41"/>
          <p:cNvCxnSpPr/>
          <p:nvPr/>
        </p:nvCxnSpPr>
        <p:spPr>
          <a:xfrm>
            <a:off x="2448550" y="332656"/>
            <a:ext cx="9741050" cy="283"/>
          </a:xfrm>
          <a:prstGeom prst="line">
            <a:avLst/>
          </a:prstGeom>
          <a:ln w="3175">
            <a:solidFill>
              <a:schemeClr val="bg1"/>
            </a:solidFill>
          </a:ln>
        </p:spPr>
        <p:style>
          <a:lnRef idx="1">
            <a:schemeClr val="accent6"/>
          </a:lnRef>
          <a:fillRef idx="0">
            <a:schemeClr val="accent6"/>
          </a:fillRef>
          <a:effectRef idx="0">
            <a:schemeClr val="accent6"/>
          </a:effectRef>
          <a:fontRef idx="minor">
            <a:schemeClr val="tx1"/>
          </a:fontRef>
        </p:style>
      </p:cxnSp>
      <p:sp>
        <p:nvSpPr>
          <p:cNvPr id="41" name="矩形 40"/>
          <p:cNvSpPr/>
          <p:nvPr/>
        </p:nvSpPr>
        <p:spPr>
          <a:xfrm>
            <a:off x="411098" y="58001"/>
            <a:ext cx="1911748" cy="492443"/>
          </a:xfrm>
          <a:prstGeom prst="rect">
            <a:avLst/>
          </a:prstGeom>
        </p:spPr>
        <p:txBody>
          <a:bodyPr wrap="square">
            <a:spAutoFit/>
          </a:bodyPr>
          <a:lstStyle/>
          <a:p>
            <a:pPr algn="ctr"/>
            <a:r>
              <a:rPr lang="zh-CN" altLang="en-US" sz="2600" kern="0" dirty="0" smtClean="0">
                <a:solidFill>
                  <a:schemeClr val="bg1"/>
                </a:solidFill>
                <a:latin typeface="黑体" panose="02010609060101010101" charset="-122"/>
                <a:ea typeface="黑体" panose="02010609060101010101" charset="-122"/>
              </a:rPr>
              <a:t>基础对点练</a:t>
            </a:r>
            <a:endParaRPr lang="zh-CN" altLang="en-US" sz="2600" dirty="0">
              <a:solidFill>
                <a:schemeClr val="bg1"/>
              </a:solidFill>
              <a:latin typeface="黑体" panose="02010609060101010101" charset="-122"/>
              <a:ea typeface="黑体" panose="02010609060101010101" charset="-122"/>
            </a:endParaRPr>
          </a:p>
        </p:txBody>
      </p:sp>
      <p:sp>
        <p:nvSpPr>
          <p:cNvPr id="26" name="TextBox 14"/>
          <p:cNvSpPr txBox="1"/>
          <p:nvPr/>
        </p:nvSpPr>
        <p:spPr>
          <a:xfrm>
            <a:off x="262558" y="2237035"/>
            <a:ext cx="792088" cy="784830"/>
          </a:xfrm>
          <a:prstGeom prst="rect">
            <a:avLst/>
          </a:prstGeom>
          <a:noFill/>
        </p:spPr>
        <p:txBody>
          <a:bodyPr wrap="square" rtlCol="0">
            <a:spAutoFit/>
          </a:bodyPr>
          <a:lstStyle/>
          <a:p>
            <a:r>
              <a:rPr lang="zh-CN" altLang="en-US" sz="4500" b="1" dirty="0">
                <a:solidFill>
                  <a:srgbClr val="C00000"/>
                </a:solidFill>
                <a:latin typeface="华文细黑" panose="02010600040101010101" pitchFamily="2" charset="-122"/>
                <a:ea typeface="华文细黑" panose="02010600040101010101" pitchFamily="2" charset="-122"/>
              </a:rPr>
              <a:t>√</a:t>
            </a:r>
          </a:p>
        </p:txBody>
      </p:sp>
      <p:sp>
        <p:nvSpPr>
          <p:cNvPr id="30" name="TextBox 14"/>
          <p:cNvSpPr txBox="1"/>
          <p:nvPr/>
        </p:nvSpPr>
        <p:spPr>
          <a:xfrm>
            <a:off x="272083" y="3461171"/>
            <a:ext cx="792088" cy="784830"/>
          </a:xfrm>
          <a:prstGeom prst="rect">
            <a:avLst/>
          </a:prstGeom>
          <a:noFill/>
        </p:spPr>
        <p:txBody>
          <a:bodyPr wrap="square" rtlCol="0">
            <a:spAutoFit/>
          </a:bodyPr>
          <a:lstStyle/>
          <a:p>
            <a:r>
              <a:rPr lang="zh-CN" altLang="en-US" sz="4500" b="1" dirty="0">
                <a:solidFill>
                  <a:srgbClr val="C00000"/>
                </a:solidFill>
                <a:latin typeface="华文细黑" panose="02010600040101010101" pitchFamily="2" charset="-122"/>
                <a:ea typeface="华文细黑" panose="02010600040101010101" pitchFamily="2" charset="-122"/>
              </a:rPr>
              <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blinds(horizontal)">
                                      <p:cBhvr>
                                        <p:cTn id="7" dur="500"/>
                                        <p:tgtEl>
                                          <p:spTgt spid="26"/>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30"/>
                                        </p:tgtEl>
                                        <p:attrNameLst>
                                          <p:attrName>style.visibility</p:attrName>
                                        </p:attrNameLst>
                                      </p:cBhvr>
                                      <p:to>
                                        <p:strVal val="visible"/>
                                      </p:to>
                                    </p:set>
                                    <p:animEffect transition="in" filter="blinds(horizontal)">
                                      <p:cBhvr>
                                        <p:cTn id="10"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P spid="30"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2" name="圆角矩形 21">
            <a:hlinkClick r:id="rId3" action="ppaction://hlinksldjump"/>
          </p:cNvPr>
          <p:cNvSpPr/>
          <p:nvPr/>
        </p:nvSpPr>
        <p:spPr>
          <a:xfrm>
            <a:off x="2285535" y="6381328"/>
            <a:ext cx="288000" cy="288000"/>
          </a:xfrm>
          <a:prstGeom prst="round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r>
              <a:rPr kumimoji="1" lang="en-US" altLang="zh-CN" sz="1600" dirty="0">
                <a:solidFill>
                  <a:schemeClr val="bg1"/>
                </a:solidFill>
              </a:rPr>
              <a:t>1</a:t>
            </a:r>
            <a:endParaRPr kumimoji="1" lang="zh-CN" altLang="en-US" sz="1600" dirty="0">
              <a:solidFill>
                <a:schemeClr val="bg1"/>
              </a:solidFill>
            </a:endParaRPr>
          </a:p>
        </p:txBody>
      </p:sp>
      <p:sp>
        <p:nvSpPr>
          <p:cNvPr id="23" name="圆角矩形 22">
            <a:hlinkClick r:id="rId4" action="ppaction://hlinksldjump"/>
          </p:cNvPr>
          <p:cNvSpPr/>
          <p:nvPr/>
        </p:nvSpPr>
        <p:spPr>
          <a:xfrm>
            <a:off x="2680387"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rPr>
              <a:t>2</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endParaRPr>
          </a:p>
        </p:txBody>
      </p:sp>
      <p:sp>
        <p:nvSpPr>
          <p:cNvPr id="24" name="圆角矩形 23">
            <a:hlinkClick r:id="rId5" action="ppaction://hlinksldjump"/>
          </p:cNvPr>
          <p:cNvSpPr/>
          <p:nvPr/>
        </p:nvSpPr>
        <p:spPr>
          <a:xfrm>
            <a:off x="3075239"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rPr>
              <a:t>3</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endParaRPr>
          </a:p>
        </p:txBody>
      </p:sp>
      <p:sp>
        <p:nvSpPr>
          <p:cNvPr id="25" name="圆角矩形 24">
            <a:hlinkClick r:id="rId6" action="ppaction://hlinksldjump"/>
          </p:cNvPr>
          <p:cNvSpPr/>
          <p:nvPr/>
        </p:nvSpPr>
        <p:spPr>
          <a:xfrm>
            <a:off x="3470091"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rPr>
              <a:t>4</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endParaRPr>
          </a:p>
        </p:txBody>
      </p:sp>
      <p:sp>
        <p:nvSpPr>
          <p:cNvPr id="31" name="圆角矩形 30">
            <a:hlinkClick r:id="rId7" action="ppaction://hlinksldjump"/>
          </p:cNvPr>
          <p:cNvSpPr/>
          <p:nvPr/>
        </p:nvSpPr>
        <p:spPr>
          <a:xfrm>
            <a:off x="3864943"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rPr>
              <a:t>5</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endParaRPr>
          </a:p>
        </p:txBody>
      </p:sp>
      <p:sp>
        <p:nvSpPr>
          <p:cNvPr id="32" name="圆角矩形 31">
            <a:hlinkClick r:id="rId8" action="ppaction://hlinksldjump"/>
          </p:cNvPr>
          <p:cNvSpPr/>
          <p:nvPr/>
        </p:nvSpPr>
        <p:spPr>
          <a:xfrm>
            <a:off x="4259795"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rPr>
              <a:t>6</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endParaRPr>
          </a:p>
        </p:txBody>
      </p:sp>
      <p:sp>
        <p:nvSpPr>
          <p:cNvPr id="33" name="圆角矩形 32">
            <a:hlinkClick r:id="rId9" action="ppaction://hlinksldjump"/>
          </p:cNvPr>
          <p:cNvSpPr/>
          <p:nvPr/>
        </p:nvSpPr>
        <p:spPr>
          <a:xfrm>
            <a:off x="4654647"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rPr>
              <a:t>7</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endParaRPr>
          </a:p>
        </p:txBody>
      </p:sp>
      <p:sp>
        <p:nvSpPr>
          <p:cNvPr id="34" name="圆角矩形 33">
            <a:hlinkClick r:id="rId10" action="ppaction://hlinksldjump"/>
          </p:cNvPr>
          <p:cNvSpPr/>
          <p:nvPr/>
        </p:nvSpPr>
        <p:spPr>
          <a:xfrm>
            <a:off x="5049499"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rPr>
              <a:t>8</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endParaRPr>
          </a:p>
        </p:txBody>
      </p:sp>
      <p:sp>
        <p:nvSpPr>
          <p:cNvPr id="35" name="圆角矩形 34">
            <a:hlinkClick r:id="rId11" action="ppaction://hlinksldjump"/>
          </p:cNvPr>
          <p:cNvSpPr/>
          <p:nvPr/>
        </p:nvSpPr>
        <p:spPr>
          <a:xfrm>
            <a:off x="5444351"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rPr>
              <a:t>9</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endParaRPr>
          </a:p>
        </p:txBody>
      </p:sp>
      <p:sp>
        <p:nvSpPr>
          <p:cNvPr id="36" name="圆角矩形 35">
            <a:hlinkClick r:id="rId12" action="ppaction://hlinksldjump"/>
          </p:cNvPr>
          <p:cNvSpPr/>
          <p:nvPr/>
        </p:nvSpPr>
        <p:spPr>
          <a:xfrm>
            <a:off x="5839203" y="6381328"/>
            <a:ext cx="324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lIns="0" rIns="0"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rPr>
              <a:t>10</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endParaRPr>
          </a:p>
        </p:txBody>
      </p:sp>
      <p:sp>
        <p:nvSpPr>
          <p:cNvPr id="37" name="圆角矩形 36">
            <a:hlinkClick r:id="rId13" action="ppaction://hlinksldjump"/>
          </p:cNvPr>
          <p:cNvSpPr/>
          <p:nvPr/>
        </p:nvSpPr>
        <p:spPr>
          <a:xfrm>
            <a:off x="6270055" y="6381328"/>
            <a:ext cx="324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lIns="0" rIns="0"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rPr>
              <a:t>11</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endParaRPr>
          </a:p>
        </p:txBody>
      </p:sp>
      <p:sp>
        <p:nvSpPr>
          <p:cNvPr id="21" name="矩形 20"/>
          <p:cNvSpPr/>
          <p:nvPr/>
        </p:nvSpPr>
        <p:spPr>
          <a:xfrm>
            <a:off x="685846" y="414983"/>
            <a:ext cx="10818721" cy="5525680"/>
          </a:xfrm>
          <a:prstGeom prst="rect">
            <a:avLst/>
          </a:prstGeom>
        </p:spPr>
        <p:txBody>
          <a:bodyPr wrap="square">
            <a:spAutoFit/>
          </a:bodyPr>
          <a:lstStyle/>
          <a:p>
            <a:pPr algn="just">
              <a:lnSpc>
                <a:spcPct val="142000"/>
              </a:lnSpc>
              <a:spcAft>
                <a:spcPts val="0"/>
              </a:spcAft>
              <a:tabLst>
                <a:tab pos="2250440" algn="l"/>
              </a:tabLst>
            </a:pPr>
            <a:r>
              <a:rPr lang="zh-CN" altLang="zh-CN" sz="2800" kern="100" dirty="0">
                <a:latin typeface="Times New Roman" panose="02020603050405020304" pitchFamily="18" charset="0"/>
                <a:ea typeface="楷体_GB2312" panose="02010609030101010101" pitchFamily="49" charset="-122"/>
                <a:cs typeface="Times New Roman" panose="02020603050405020304" pitchFamily="18" charset="0"/>
              </a:rPr>
              <a:t>光从光密介质射向光疏介质时，若入射角大于或等于临界角，能发生全反射，故</a:t>
            </a:r>
            <a:r>
              <a:rPr lang="en-US" altLang="zh-CN" sz="2800" kern="100" dirty="0">
                <a:latin typeface="Times New Roman" panose="02020603050405020304" pitchFamily="18" charset="0"/>
                <a:ea typeface="楷体_GB2312" panose="02010609030101010101" pitchFamily="49" charset="-122"/>
                <a:cs typeface="Courier New" panose="02070309020205020404" pitchFamily="49" charset="0"/>
              </a:rPr>
              <a:t>A</a:t>
            </a:r>
            <a:r>
              <a:rPr lang="zh-CN" altLang="zh-CN" sz="2800" kern="100" dirty="0">
                <a:latin typeface="Times New Roman" panose="02020603050405020304" pitchFamily="18" charset="0"/>
                <a:ea typeface="楷体_GB2312" panose="02010609030101010101" pitchFamily="49" charset="-122"/>
                <a:cs typeface="Times New Roman" panose="02020603050405020304" pitchFamily="18" charset="0"/>
              </a:rPr>
              <a:t>正确</a:t>
            </a:r>
            <a:r>
              <a:rPr lang="zh-CN" altLang="zh-CN" sz="2800" kern="100" dirty="0" smtClean="0">
                <a:latin typeface="Times New Roman" panose="02020603050405020304" pitchFamily="18" charset="0"/>
                <a:ea typeface="楷体_GB2312" panose="02010609030101010101" pitchFamily="49" charset="-122"/>
                <a:cs typeface="Times New Roman" panose="02020603050405020304" pitchFamily="18" charset="0"/>
              </a:rPr>
              <a:t>；</a:t>
            </a:r>
            <a:endParaRPr lang="en-US" altLang="zh-CN" sz="2800" kern="100" dirty="0" smtClean="0">
              <a:latin typeface="Times New Roman" panose="02020603050405020304" pitchFamily="18" charset="0"/>
              <a:ea typeface="楷体_GB2312" panose="02010609030101010101" pitchFamily="49" charset="-122"/>
              <a:cs typeface="Times New Roman" panose="02020603050405020304" pitchFamily="18" charset="0"/>
            </a:endParaRPr>
          </a:p>
          <a:p>
            <a:pPr algn="just">
              <a:lnSpc>
                <a:spcPct val="142000"/>
              </a:lnSpc>
              <a:spcAft>
                <a:spcPts val="0"/>
              </a:spcAft>
              <a:tabLst>
                <a:tab pos="2250440" algn="l"/>
              </a:tabLst>
            </a:pPr>
            <a:r>
              <a:rPr lang="zh-CN" altLang="zh-CN" sz="2800" kern="100" dirty="0" smtClean="0">
                <a:latin typeface="Times New Roman" panose="02020603050405020304" pitchFamily="18" charset="0"/>
                <a:ea typeface="楷体_GB2312" panose="02010609030101010101" pitchFamily="49" charset="-122"/>
                <a:cs typeface="Times New Roman" panose="02020603050405020304" pitchFamily="18" charset="0"/>
              </a:rPr>
              <a:t>光从</a:t>
            </a:r>
            <a:r>
              <a:rPr lang="zh-CN" altLang="zh-CN" sz="2800" kern="100" dirty="0">
                <a:latin typeface="Times New Roman" panose="02020603050405020304" pitchFamily="18" charset="0"/>
                <a:ea typeface="楷体_GB2312" panose="02010609030101010101" pitchFamily="49" charset="-122"/>
                <a:cs typeface="Times New Roman" panose="02020603050405020304" pitchFamily="18" charset="0"/>
              </a:rPr>
              <a:t>光疏介质射向光密介质时不可能发生全反射，故</a:t>
            </a:r>
            <a:r>
              <a:rPr lang="en-US" altLang="zh-CN" sz="2800" kern="100" dirty="0">
                <a:latin typeface="Times New Roman" panose="02020603050405020304" pitchFamily="18" charset="0"/>
                <a:ea typeface="楷体_GB2312" panose="02010609030101010101" pitchFamily="49" charset="-122"/>
                <a:cs typeface="Courier New" panose="02070309020205020404" pitchFamily="49" charset="0"/>
              </a:rPr>
              <a:t>B</a:t>
            </a:r>
            <a:r>
              <a:rPr lang="zh-CN" altLang="zh-CN" sz="2800" kern="100" dirty="0">
                <a:latin typeface="Times New Roman" panose="02020603050405020304" pitchFamily="18" charset="0"/>
                <a:ea typeface="楷体_GB2312" panose="02010609030101010101" pitchFamily="49" charset="-122"/>
                <a:cs typeface="Times New Roman" panose="02020603050405020304" pitchFamily="18" charset="0"/>
              </a:rPr>
              <a:t>错误</a:t>
            </a:r>
            <a:r>
              <a:rPr lang="zh-CN" altLang="zh-CN" sz="2800" kern="100" dirty="0" smtClean="0">
                <a:latin typeface="Times New Roman" panose="02020603050405020304" pitchFamily="18" charset="0"/>
                <a:ea typeface="楷体_GB2312" panose="02010609030101010101" pitchFamily="49" charset="-122"/>
                <a:cs typeface="Times New Roman" panose="02020603050405020304" pitchFamily="18" charset="0"/>
              </a:rPr>
              <a:t>；</a:t>
            </a:r>
            <a:endParaRPr lang="en-US" altLang="zh-CN" sz="2800" kern="100" dirty="0" smtClean="0">
              <a:latin typeface="Times New Roman" panose="02020603050405020304" pitchFamily="18" charset="0"/>
              <a:ea typeface="楷体_GB2312" panose="02010609030101010101" pitchFamily="49" charset="-122"/>
              <a:cs typeface="Times New Roman" panose="02020603050405020304" pitchFamily="18" charset="0"/>
            </a:endParaRPr>
          </a:p>
          <a:p>
            <a:pPr algn="just">
              <a:lnSpc>
                <a:spcPct val="142000"/>
              </a:lnSpc>
              <a:spcAft>
                <a:spcPts val="0"/>
              </a:spcAft>
              <a:tabLst>
                <a:tab pos="2250440" algn="l"/>
              </a:tabLst>
            </a:pPr>
            <a:r>
              <a:rPr lang="zh-CN" altLang="zh-CN" sz="2800" kern="100" dirty="0" smtClean="0">
                <a:latin typeface="Times New Roman" panose="02020603050405020304" pitchFamily="18" charset="0"/>
                <a:ea typeface="楷体_GB2312" panose="02010609030101010101" pitchFamily="49" charset="-122"/>
                <a:cs typeface="Times New Roman" panose="02020603050405020304" pitchFamily="18" charset="0"/>
              </a:rPr>
              <a:t>相对而言</a:t>
            </a:r>
            <a:r>
              <a:rPr lang="zh-CN" altLang="zh-CN" sz="2800" kern="100" dirty="0">
                <a:latin typeface="Times New Roman" panose="02020603050405020304" pitchFamily="18" charset="0"/>
                <a:ea typeface="楷体_GB2312" panose="02010609030101010101" pitchFamily="49" charset="-122"/>
                <a:cs typeface="Times New Roman" panose="02020603050405020304" pitchFamily="18" charset="0"/>
              </a:rPr>
              <a:t>，折射率大的介质是光密介质，折射率小的介质是光疏介质，则光从折射率大的介质射向折射率小的介质时可能发生全反射，故</a:t>
            </a:r>
            <a:r>
              <a:rPr lang="en-US" altLang="zh-CN" sz="2800" kern="100" dirty="0">
                <a:latin typeface="Times New Roman" panose="02020603050405020304" pitchFamily="18" charset="0"/>
                <a:ea typeface="楷体_GB2312" panose="02010609030101010101" pitchFamily="49" charset="-122"/>
                <a:cs typeface="Courier New" panose="02070309020205020404" pitchFamily="49" charset="0"/>
              </a:rPr>
              <a:t>C</a:t>
            </a:r>
            <a:r>
              <a:rPr lang="zh-CN" altLang="zh-CN" sz="2800" kern="100" dirty="0">
                <a:latin typeface="Times New Roman" panose="02020603050405020304" pitchFamily="18" charset="0"/>
                <a:ea typeface="楷体_GB2312" panose="02010609030101010101" pitchFamily="49" charset="-122"/>
                <a:cs typeface="Times New Roman" panose="02020603050405020304" pitchFamily="18" charset="0"/>
              </a:rPr>
              <a:t>正确</a:t>
            </a:r>
            <a:r>
              <a:rPr lang="zh-CN" altLang="zh-CN" sz="2800" kern="100" dirty="0" smtClean="0">
                <a:latin typeface="Times New Roman" panose="02020603050405020304" pitchFamily="18" charset="0"/>
                <a:ea typeface="楷体_GB2312" panose="02010609030101010101" pitchFamily="49" charset="-122"/>
                <a:cs typeface="Times New Roman" panose="02020603050405020304" pitchFamily="18" charset="0"/>
              </a:rPr>
              <a:t>；</a:t>
            </a:r>
            <a:endParaRPr lang="en-US" altLang="zh-CN" sz="2800" kern="100" dirty="0" smtClean="0">
              <a:latin typeface="Times New Roman" panose="02020603050405020304" pitchFamily="18" charset="0"/>
              <a:ea typeface="楷体_GB2312" panose="02010609030101010101" pitchFamily="49" charset="-122"/>
              <a:cs typeface="Times New Roman" panose="02020603050405020304" pitchFamily="18" charset="0"/>
            </a:endParaRPr>
          </a:p>
          <a:p>
            <a:pPr algn="just">
              <a:lnSpc>
                <a:spcPct val="142000"/>
              </a:lnSpc>
              <a:spcAft>
                <a:spcPts val="0"/>
              </a:spcAft>
              <a:tabLst>
                <a:tab pos="2250440" algn="l"/>
              </a:tabLst>
            </a:pPr>
            <a:r>
              <a:rPr lang="zh-CN" altLang="zh-CN" sz="2800" kern="100" dirty="0" smtClean="0">
                <a:latin typeface="Times New Roman" panose="02020603050405020304" pitchFamily="18" charset="0"/>
                <a:ea typeface="楷体_GB2312" panose="02010609030101010101" pitchFamily="49" charset="-122"/>
                <a:cs typeface="Times New Roman" panose="02020603050405020304" pitchFamily="18" charset="0"/>
              </a:rPr>
              <a:t>由</a:t>
            </a:r>
            <a:r>
              <a:rPr lang="en-US" altLang="zh-CN" sz="2800" i="1" kern="100" dirty="0" smtClean="0">
                <a:latin typeface="Times New Roman" panose="02020603050405020304" pitchFamily="18" charset="0"/>
                <a:ea typeface="楷体_GB2312" panose="02010609030101010101" pitchFamily="49" charset="-122"/>
                <a:cs typeface="Courier New" panose="02070309020205020404" pitchFamily="49" charset="0"/>
              </a:rPr>
              <a:t>n</a:t>
            </a:r>
            <a:r>
              <a:rPr lang="zh-CN" altLang="zh-CN" sz="2800" kern="100" dirty="0">
                <a:latin typeface="Times New Roman" panose="02020603050405020304" pitchFamily="18" charset="0"/>
                <a:ea typeface="楷体_GB2312" panose="02010609030101010101" pitchFamily="49" charset="-122"/>
                <a:cs typeface="Times New Roman" panose="02020603050405020304" pitchFamily="18" charset="0"/>
              </a:rPr>
              <a:t>＝</a:t>
            </a:r>
            <a:r>
              <a:rPr lang="en-US" altLang="zh-CN" sz="2800" kern="100" dirty="0">
                <a:latin typeface="Times New Roman" panose="02020603050405020304" pitchFamily="18" charset="0"/>
                <a:ea typeface="楷体_GB2312" panose="02010609030101010101" pitchFamily="49" charset="-122"/>
                <a:cs typeface="Courier New" panose="02070309020205020404" pitchFamily="49" charset="0"/>
              </a:rPr>
              <a:t>  </a:t>
            </a:r>
            <a:r>
              <a:rPr lang="zh-CN" altLang="zh-CN" sz="2800" kern="100" dirty="0">
                <a:latin typeface="Times New Roman" panose="02020603050405020304" pitchFamily="18" charset="0"/>
                <a:ea typeface="楷体_GB2312" panose="02010609030101010101" pitchFamily="49" charset="-122"/>
                <a:cs typeface="Times New Roman" panose="02020603050405020304" pitchFamily="18" charset="0"/>
              </a:rPr>
              <a:t>知，传播速度小的介质折射率大，则光从传播速度大的介质射向传播速度小的介质时，即从折射率小的介质</a:t>
            </a:r>
            <a:r>
              <a:rPr lang="en-US" altLang="zh-CN" sz="2800" kern="100" dirty="0">
                <a:latin typeface="Times New Roman" panose="02020603050405020304" pitchFamily="18" charset="0"/>
                <a:ea typeface="楷体_GB2312" panose="02010609030101010101" pitchFamily="49" charset="-122"/>
                <a:cs typeface="Courier New" panose="02070309020205020404" pitchFamily="49" charset="0"/>
              </a:rPr>
              <a:t>(</a:t>
            </a:r>
            <a:r>
              <a:rPr lang="zh-CN" altLang="zh-CN" sz="2800" kern="100" dirty="0">
                <a:latin typeface="Times New Roman" panose="02020603050405020304" pitchFamily="18" charset="0"/>
                <a:ea typeface="楷体_GB2312" panose="02010609030101010101" pitchFamily="49" charset="-122"/>
                <a:cs typeface="Times New Roman" panose="02020603050405020304" pitchFamily="18" charset="0"/>
              </a:rPr>
              <a:t>光疏介质</a:t>
            </a:r>
            <a:r>
              <a:rPr lang="en-US" altLang="zh-CN" sz="2800" kern="100" dirty="0">
                <a:latin typeface="Times New Roman" panose="02020603050405020304" pitchFamily="18" charset="0"/>
                <a:ea typeface="楷体_GB2312" panose="02010609030101010101" pitchFamily="49" charset="-122"/>
                <a:cs typeface="Courier New" panose="02070309020205020404" pitchFamily="49" charset="0"/>
              </a:rPr>
              <a:t>)</a:t>
            </a:r>
            <a:r>
              <a:rPr lang="zh-CN" altLang="zh-CN" sz="2800" kern="100" dirty="0">
                <a:latin typeface="Times New Roman" panose="02020603050405020304" pitchFamily="18" charset="0"/>
                <a:ea typeface="楷体_GB2312" panose="02010609030101010101" pitchFamily="49" charset="-122"/>
                <a:cs typeface="Times New Roman" panose="02020603050405020304" pitchFamily="18" charset="0"/>
              </a:rPr>
              <a:t>射向折射率大的介质</a:t>
            </a:r>
            <a:r>
              <a:rPr lang="en-US" altLang="zh-CN" sz="2800" kern="100" dirty="0">
                <a:latin typeface="Times New Roman" panose="02020603050405020304" pitchFamily="18" charset="0"/>
                <a:ea typeface="楷体_GB2312" panose="02010609030101010101" pitchFamily="49" charset="-122"/>
                <a:cs typeface="Courier New" panose="02070309020205020404" pitchFamily="49" charset="0"/>
              </a:rPr>
              <a:t>(</a:t>
            </a:r>
            <a:r>
              <a:rPr lang="zh-CN" altLang="zh-CN" sz="2800" kern="100" dirty="0">
                <a:latin typeface="Times New Roman" panose="02020603050405020304" pitchFamily="18" charset="0"/>
                <a:ea typeface="楷体_GB2312" panose="02010609030101010101" pitchFamily="49" charset="-122"/>
                <a:cs typeface="Times New Roman" panose="02020603050405020304" pitchFamily="18" charset="0"/>
              </a:rPr>
              <a:t>光密介质</a:t>
            </a:r>
            <a:r>
              <a:rPr lang="en-US" altLang="zh-CN" sz="2800" kern="100" dirty="0">
                <a:latin typeface="Times New Roman" panose="02020603050405020304" pitchFamily="18" charset="0"/>
                <a:ea typeface="楷体_GB2312" panose="02010609030101010101" pitchFamily="49" charset="-122"/>
                <a:cs typeface="Courier New" panose="02070309020205020404" pitchFamily="49" charset="0"/>
              </a:rPr>
              <a:t>)</a:t>
            </a:r>
            <a:r>
              <a:rPr lang="zh-CN" altLang="zh-CN" sz="2800" kern="100" dirty="0">
                <a:latin typeface="Times New Roman" panose="02020603050405020304" pitchFamily="18" charset="0"/>
                <a:ea typeface="楷体_GB2312" panose="02010609030101010101" pitchFamily="49" charset="-122"/>
                <a:cs typeface="Times New Roman" panose="02020603050405020304" pitchFamily="18" charset="0"/>
              </a:rPr>
              <a:t>时，不可能发生全反射，故</a:t>
            </a:r>
            <a:r>
              <a:rPr lang="en-US" altLang="zh-CN" sz="2800" kern="100" dirty="0">
                <a:latin typeface="Times New Roman" panose="02020603050405020304" pitchFamily="18" charset="0"/>
                <a:ea typeface="楷体_GB2312" panose="02010609030101010101" pitchFamily="49" charset="-122"/>
                <a:cs typeface="Courier New" panose="02070309020205020404" pitchFamily="49" charset="0"/>
              </a:rPr>
              <a:t>D</a:t>
            </a:r>
            <a:r>
              <a:rPr lang="zh-CN" altLang="zh-CN" sz="2800" kern="100" dirty="0">
                <a:latin typeface="Times New Roman" panose="02020603050405020304" pitchFamily="18" charset="0"/>
                <a:ea typeface="楷体_GB2312" panose="02010609030101010101" pitchFamily="49" charset="-122"/>
                <a:cs typeface="Times New Roman" panose="02020603050405020304" pitchFamily="18" charset="0"/>
              </a:rPr>
              <a:t>错误。</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grpSp>
        <p:nvGrpSpPr>
          <p:cNvPr id="27" name="组合 26"/>
          <p:cNvGrpSpPr/>
          <p:nvPr/>
        </p:nvGrpSpPr>
        <p:grpSpPr>
          <a:xfrm>
            <a:off x="471041" y="136476"/>
            <a:ext cx="11248331" cy="5885606"/>
            <a:chOff x="471835" y="934424"/>
            <a:chExt cx="11248331" cy="5885606"/>
          </a:xfrm>
        </p:grpSpPr>
        <p:sp>
          <p:nvSpPr>
            <p:cNvPr id="28" name="圆角矩形 27"/>
            <p:cNvSpPr/>
            <p:nvPr/>
          </p:nvSpPr>
          <p:spPr>
            <a:xfrm>
              <a:off x="471835" y="1094414"/>
              <a:ext cx="11248331" cy="5725616"/>
            </a:xfrm>
            <a:prstGeom prst="roundRect">
              <a:avLst>
                <a:gd name="adj" fmla="val 2667"/>
              </a:avLst>
            </a:prstGeom>
            <a:noFill/>
            <a:ln w="285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1" lang="zh-CN" altLang="en-US" sz="1800" b="0" i="0" u="none" strike="noStrike" kern="1200" cap="none" spc="0" normalizeH="0" baseline="0" noProof="0">
                <a:ln>
                  <a:noFill/>
                </a:ln>
                <a:solidFill>
                  <a:prstClr val="white"/>
                </a:solidFill>
                <a:effectLst/>
                <a:uLnTx/>
                <a:uFillTx/>
                <a:latin typeface="Arial" panose="020B0604020202020204"/>
                <a:ea typeface="微软雅黑" panose="020B0503020204020204" charset="-122"/>
                <a:cs typeface="+mn-cs"/>
              </a:endParaRPr>
            </a:p>
          </p:txBody>
        </p:sp>
        <p:pic>
          <p:nvPicPr>
            <p:cNvPr id="30" name="图片 29"/>
            <p:cNvPicPr>
              <a:picLocks noChangeAspect="1"/>
            </p:cNvPicPr>
            <p:nvPr/>
          </p:nvPicPr>
          <p:blipFill>
            <a:blip r:embed="rId14"/>
            <a:stretch>
              <a:fillRect/>
            </a:stretch>
          </p:blipFill>
          <p:spPr>
            <a:xfrm>
              <a:off x="850294" y="934424"/>
              <a:ext cx="695238" cy="314286"/>
            </a:xfrm>
            <a:prstGeom prst="rect">
              <a:avLst/>
            </a:prstGeom>
          </p:spPr>
        </p:pic>
        <p:sp>
          <p:nvSpPr>
            <p:cNvPr id="39" name="文本框 38"/>
            <p:cNvSpPr txBox="1"/>
            <p:nvPr/>
          </p:nvSpPr>
          <p:spPr>
            <a:xfrm>
              <a:off x="915584" y="992904"/>
              <a:ext cx="583768" cy="216027"/>
            </a:xfrm>
            <a:custGeom>
              <a:avLst/>
              <a:gdLst/>
              <a:ahLst/>
              <a:cxnLst/>
              <a:rect l="l" t="t" r="r" b="b"/>
              <a:pathLst>
                <a:path w="583768" h="216027">
                  <a:moveTo>
                    <a:pt x="96012" y="106756"/>
                  </a:moveTo>
                  <a:lnTo>
                    <a:pt x="91211" y="139217"/>
                  </a:lnTo>
                  <a:lnTo>
                    <a:pt x="107670" y="139217"/>
                  </a:lnTo>
                  <a:lnTo>
                    <a:pt x="112014" y="106756"/>
                  </a:lnTo>
                  <a:close/>
                  <a:moveTo>
                    <a:pt x="53264" y="106756"/>
                  </a:moveTo>
                  <a:lnTo>
                    <a:pt x="48692" y="139217"/>
                  </a:lnTo>
                  <a:lnTo>
                    <a:pt x="64922" y="139217"/>
                  </a:lnTo>
                  <a:lnTo>
                    <a:pt x="69494" y="106756"/>
                  </a:lnTo>
                  <a:close/>
                  <a:moveTo>
                    <a:pt x="213055" y="82524"/>
                  </a:moveTo>
                  <a:lnTo>
                    <a:pt x="249174" y="82524"/>
                  </a:lnTo>
                  <a:lnTo>
                    <a:pt x="248031" y="92811"/>
                  </a:lnTo>
                  <a:lnTo>
                    <a:pt x="279121" y="92811"/>
                  </a:lnTo>
                  <a:lnTo>
                    <a:pt x="277749" y="104927"/>
                  </a:lnTo>
                  <a:cubicBezTo>
                    <a:pt x="277292" y="107670"/>
                    <a:pt x="276149" y="110033"/>
                    <a:pt x="274320" y="112014"/>
                  </a:cubicBezTo>
                  <a:cubicBezTo>
                    <a:pt x="272644" y="113995"/>
                    <a:pt x="270662" y="114986"/>
                    <a:pt x="268376" y="114986"/>
                  </a:cubicBezTo>
                  <a:lnTo>
                    <a:pt x="244831" y="114986"/>
                  </a:lnTo>
                  <a:lnTo>
                    <a:pt x="239573" y="152019"/>
                  </a:lnTo>
                  <a:lnTo>
                    <a:pt x="272948" y="152019"/>
                  </a:lnTo>
                  <a:lnTo>
                    <a:pt x="271348" y="164592"/>
                  </a:lnTo>
                  <a:cubicBezTo>
                    <a:pt x="270891" y="167640"/>
                    <a:pt x="269519" y="170307"/>
                    <a:pt x="267233" y="172593"/>
                  </a:cubicBezTo>
                  <a:cubicBezTo>
                    <a:pt x="264947" y="174574"/>
                    <a:pt x="262357" y="175565"/>
                    <a:pt x="259461" y="175565"/>
                  </a:cubicBezTo>
                  <a:lnTo>
                    <a:pt x="236372" y="175565"/>
                  </a:lnTo>
                  <a:lnTo>
                    <a:pt x="231800" y="211683"/>
                  </a:lnTo>
                  <a:cubicBezTo>
                    <a:pt x="231648" y="212903"/>
                    <a:pt x="231191" y="213893"/>
                    <a:pt x="230429" y="214655"/>
                  </a:cubicBezTo>
                  <a:cubicBezTo>
                    <a:pt x="229667" y="215417"/>
                    <a:pt x="228752" y="215798"/>
                    <a:pt x="227685" y="215798"/>
                  </a:cubicBezTo>
                  <a:lnTo>
                    <a:pt x="192481" y="215798"/>
                  </a:lnTo>
                  <a:lnTo>
                    <a:pt x="197510" y="175565"/>
                  </a:lnTo>
                  <a:lnTo>
                    <a:pt x="147218" y="175565"/>
                  </a:lnTo>
                  <a:lnTo>
                    <a:pt x="149276" y="160706"/>
                  </a:lnTo>
                  <a:cubicBezTo>
                    <a:pt x="149580" y="158420"/>
                    <a:pt x="150647" y="156438"/>
                    <a:pt x="152476" y="154762"/>
                  </a:cubicBezTo>
                  <a:cubicBezTo>
                    <a:pt x="154305" y="152933"/>
                    <a:pt x="156286" y="152019"/>
                    <a:pt x="158420" y="152019"/>
                  </a:cubicBezTo>
                  <a:lnTo>
                    <a:pt x="200711" y="152019"/>
                  </a:lnTo>
                  <a:lnTo>
                    <a:pt x="205968" y="114986"/>
                  </a:lnTo>
                  <a:lnTo>
                    <a:pt x="190881" y="114986"/>
                  </a:lnTo>
                  <a:lnTo>
                    <a:pt x="190424" y="115671"/>
                  </a:lnTo>
                  <a:cubicBezTo>
                    <a:pt x="189052" y="120091"/>
                    <a:pt x="186690" y="123520"/>
                    <a:pt x="183337" y="125958"/>
                  </a:cubicBezTo>
                  <a:cubicBezTo>
                    <a:pt x="179375" y="128702"/>
                    <a:pt x="175184" y="130073"/>
                    <a:pt x="170764" y="130073"/>
                  </a:cubicBezTo>
                  <a:lnTo>
                    <a:pt x="151790" y="130073"/>
                  </a:lnTo>
                  <a:lnTo>
                    <a:pt x="164592" y="87325"/>
                  </a:lnTo>
                  <a:cubicBezTo>
                    <a:pt x="164897" y="86563"/>
                    <a:pt x="165354" y="85953"/>
                    <a:pt x="165963" y="85496"/>
                  </a:cubicBezTo>
                  <a:cubicBezTo>
                    <a:pt x="166573" y="85039"/>
                    <a:pt x="167259" y="84810"/>
                    <a:pt x="168021" y="84810"/>
                  </a:cubicBezTo>
                  <a:lnTo>
                    <a:pt x="199339" y="84810"/>
                  </a:lnTo>
                  <a:lnTo>
                    <a:pt x="196596" y="92811"/>
                  </a:lnTo>
                  <a:lnTo>
                    <a:pt x="208483" y="92811"/>
                  </a:lnTo>
                  <a:lnTo>
                    <a:pt x="209169" y="85496"/>
                  </a:lnTo>
                  <a:cubicBezTo>
                    <a:pt x="209169" y="84887"/>
                    <a:pt x="209283" y="84468"/>
                    <a:pt x="209512" y="84239"/>
                  </a:cubicBezTo>
                  <a:cubicBezTo>
                    <a:pt x="209740" y="84010"/>
                    <a:pt x="210083" y="83744"/>
                    <a:pt x="210540" y="83439"/>
                  </a:cubicBezTo>
                  <a:cubicBezTo>
                    <a:pt x="211302" y="82829"/>
                    <a:pt x="212141" y="82524"/>
                    <a:pt x="213055" y="82524"/>
                  </a:cubicBezTo>
                  <a:close/>
                  <a:moveTo>
                    <a:pt x="102641" y="59207"/>
                  </a:moveTo>
                  <a:lnTo>
                    <a:pt x="98298" y="88239"/>
                  </a:lnTo>
                  <a:lnTo>
                    <a:pt x="114757" y="88239"/>
                  </a:lnTo>
                  <a:lnTo>
                    <a:pt x="118643" y="59207"/>
                  </a:lnTo>
                  <a:close/>
                  <a:moveTo>
                    <a:pt x="400431" y="48692"/>
                  </a:moveTo>
                  <a:lnTo>
                    <a:pt x="419862" y="48692"/>
                  </a:lnTo>
                  <a:cubicBezTo>
                    <a:pt x="421538" y="48692"/>
                    <a:pt x="422872" y="49301"/>
                    <a:pt x="423862" y="50520"/>
                  </a:cubicBezTo>
                  <a:cubicBezTo>
                    <a:pt x="424853" y="51740"/>
                    <a:pt x="425272" y="53187"/>
                    <a:pt x="425120" y="54864"/>
                  </a:cubicBezTo>
                  <a:lnTo>
                    <a:pt x="406832" y="216027"/>
                  </a:lnTo>
                  <a:cubicBezTo>
                    <a:pt x="400126" y="216027"/>
                    <a:pt x="394564" y="213398"/>
                    <a:pt x="390144" y="208140"/>
                  </a:cubicBezTo>
                  <a:cubicBezTo>
                    <a:pt x="385724" y="202882"/>
                    <a:pt x="383819" y="196596"/>
                    <a:pt x="384429" y="189281"/>
                  </a:cubicBezTo>
                  <a:close/>
                  <a:moveTo>
                    <a:pt x="328879" y="48692"/>
                  </a:moveTo>
                  <a:lnTo>
                    <a:pt x="347624" y="48692"/>
                  </a:lnTo>
                  <a:lnTo>
                    <a:pt x="324764" y="197967"/>
                  </a:lnTo>
                  <a:cubicBezTo>
                    <a:pt x="323850" y="203301"/>
                    <a:pt x="321488" y="207645"/>
                    <a:pt x="317678" y="210998"/>
                  </a:cubicBezTo>
                  <a:cubicBezTo>
                    <a:pt x="313868" y="214350"/>
                    <a:pt x="309524" y="216027"/>
                    <a:pt x="304648" y="216027"/>
                  </a:cubicBezTo>
                  <a:lnTo>
                    <a:pt x="296418" y="216027"/>
                  </a:lnTo>
                  <a:lnTo>
                    <a:pt x="321107" y="55778"/>
                  </a:lnTo>
                  <a:cubicBezTo>
                    <a:pt x="321564" y="53645"/>
                    <a:pt x="322516" y="51930"/>
                    <a:pt x="323964" y="50635"/>
                  </a:cubicBezTo>
                  <a:cubicBezTo>
                    <a:pt x="325412" y="49339"/>
                    <a:pt x="327050" y="48692"/>
                    <a:pt x="328879" y="48692"/>
                  </a:cubicBezTo>
                  <a:close/>
                  <a:moveTo>
                    <a:pt x="499643" y="5943"/>
                  </a:moveTo>
                  <a:lnTo>
                    <a:pt x="583768" y="5943"/>
                  </a:lnTo>
                  <a:cubicBezTo>
                    <a:pt x="583006" y="10820"/>
                    <a:pt x="580911" y="14821"/>
                    <a:pt x="577482" y="17945"/>
                  </a:cubicBezTo>
                  <a:cubicBezTo>
                    <a:pt x="574053" y="21069"/>
                    <a:pt x="570052" y="22631"/>
                    <a:pt x="565480" y="22631"/>
                  </a:cubicBezTo>
                  <a:lnTo>
                    <a:pt x="497586" y="22631"/>
                  </a:lnTo>
                  <a:close/>
                  <a:moveTo>
                    <a:pt x="457581" y="5943"/>
                  </a:moveTo>
                  <a:lnTo>
                    <a:pt x="492785" y="5943"/>
                  </a:lnTo>
                  <a:lnTo>
                    <a:pt x="486156" y="56235"/>
                  </a:lnTo>
                  <a:lnTo>
                    <a:pt x="577139" y="56235"/>
                  </a:lnTo>
                  <a:lnTo>
                    <a:pt x="574624" y="74752"/>
                  </a:lnTo>
                  <a:lnTo>
                    <a:pt x="560680" y="74752"/>
                  </a:lnTo>
                  <a:lnTo>
                    <a:pt x="541934" y="216027"/>
                  </a:lnTo>
                  <a:lnTo>
                    <a:pt x="498272" y="216027"/>
                  </a:lnTo>
                  <a:lnTo>
                    <a:pt x="516788" y="74752"/>
                  </a:lnTo>
                  <a:lnTo>
                    <a:pt x="483641" y="74752"/>
                  </a:lnTo>
                  <a:lnTo>
                    <a:pt x="468325" y="191338"/>
                  </a:lnTo>
                  <a:cubicBezTo>
                    <a:pt x="467411" y="198196"/>
                    <a:pt x="464439" y="204063"/>
                    <a:pt x="459410" y="208940"/>
                  </a:cubicBezTo>
                  <a:cubicBezTo>
                    <a:pt x="454533" y="213665"/>
                    <a:pt x="448742" y="216027"/>
                    <a:pt x="442036" y="216027"/>
                  </a:cubicBezTo>
                  <a:lnTo>
                    <a:pt x="421234" y="216027"/>
                  </a:lnTo>
                  <a:lnTo>
                    <a:pt x="447751" y="15087"/>
                  </a:lnTo>
                  <a:cubicBezTo>
                    <a:pt x="448208" y="12344"/>
                    <a:pt x="449351" y="10134"/>
                    <a:pt x="451180" y="8458"/>
                  </a:cubicBezTo>
                  <a:cubicBezTo>
                    <a:pt x="453009" y="6782"/>
                    <a:pt x="455143" y="5943"/>
                    <a:pt x="457581" y="5943"/>
                  </a:cubicBezTo>
                  <a:close/>
                  <a:moveTo>
                    <a:pt x="173050" y="2514"/>
                  </a:moveTo>
                  <a:lnTo>
                    <a:pt x="284378" y="2514"/>
                  </a:lnTo>
                  <a:cubicBezTo>
                    <a:pt x="286055" y="2514"/>
                    <a:pt x="287426" y="2972"/>
                    <a:pt x="288493" y="3886"/>
                  </a:cubicBezTo>
                  <a:cubicBezTo>
                    <a:pt x="289560" y="5105"/>
                    <a:pt x="289941" y="6553"/>
                    <a:pt x="289636" y="8229"/>
                  </a:cubicBezTo>
                  <a:lnTo>
                    <a:pt x="284150" y="49835"/>
                  </a:lnTo>
                  <a:cubicBezTo>
                    <a:pt x="283083" y="56997"/>
                    <a:pt x="280340" y="62789"/>
                    <a:pt x="275920" y="67208"/>
                  </a:cubicBezTo>
                  <a:cubicBezTo>
                    <a:pt x="271501" y="71933"/>
                    <a:pt x="264719" y="74295"/>
                    <a:pt x="255575" y="74295"/>
                  </a:cubicBezTo>
                  <a:lnTo>
                    <a:pt x="222656" y="74295"/>
                  </a:lnTo>
                  <a:lnTo>
                    <a:pt x="224485" y="61265"/>
                  </a:lnTo>
                  <a:cubicBezTo>
                    <a:pt x="224637" y="59741"/>
                    <a:pt x="225323" y="58369"/>
                    <a:pt x="226542" y="57150"/>
                  </a:cubicBezTo>
                  <a:cubicBezTo>
                    <a:pt x="227762" y="56235"/>
                    <a:pt x="229133" y="55778"/>
                    <a:pt x="230657" y="55778"/>
                  </a:cubicBezTo>
                  <a:lnTo>
                    <a:pt x="238658" y="55778"/>
                  </a:lnTo>
                  <a:cubicBezTo>
                    <a:pt x="242316" y="55778"/>
                    <a:pt x="244450" y="54026"/>
                    <a:pt x="245059" y="50520"/>
                  </a:cubicBezTo>
                  <a:lnTo>
                    <a:pt x="249174" y="19888"/>
                  </a:lnTo>
                  <a:lnTo>
                    <a:pt x="220599" y="19888"/>
                  </a:lnTo>
                  <a:lnTo>
                    <a:pt x="212141" y="49377"/>
                  </a:lnTo>
                  <a:cubicBezTo>
                    <a:pt x="209397" y="57455"/>
                    <a:pt x="204749" y="63627"/>
                    <a:pt x="198196" y="67894"/>
                  </a:cubicBezTo>
                  <a:cubicBezTo>
                    <a:pt x="191643" y="72161"/>
                    <a:pt x="184785" y="74295"/>
                    <a:pt x="177622" y="74295"/>
                  </a:cubicBezTo>
                  <a:lnTo>
                    <a:pt x="162534" y="74295"/>
                  </a:lnTo>
                  <a:lnTo>
                    <a:pt x="181051" y="19888"/>
                  </a:lnTo>
                  <a:lnTo>
                    <a:pt x="166192" y="19888"/>
                  </a:lnTo>
                  <a:lnTo>
                    <a:pt x="168021" y="6401"/>
                  </a:lnTo>
                  <a:cubicBezTo>
                    <a:pt x="168173" y="5181"/>
                    <a:pt x="168707" y="4191"/>
                    <a:pt x="169621" y="3429"/>
                  </a:cubicBezTo>
                  <a:cubicBezTo>
                    <a:pt x="170688" y="2819"/>
                    <a:pt x="171831" y="2514"/>
                    <a:pt x="173050" y="2514"/>
                  </a:cubicBezTo>
                  <a:close/>
                  <a:moveTo>
                    <a:pt x="365455" y="228"/>
                  </a:moveTo>
                  <a:lnTo>
                    <a:pt x="400660" y="228"/>
                  </a:lnTo>
                  <a:lnTo>
                    <a:pt x="398374" y="18974"/>
                  </a:lnTo>
                  <a:lnTo>
                    <a:pt x="433349" y="18974"/>
                  </a:lnTo>
                  <a:lnTo>
                    <a:pt x="431749" y="30404"/>
                  </a:lnTo>
                  <a:cubicBezTo>
                    <a:pt x="431444" y="32537"/>
                    <a:pt x="430568" y="34252"/>
                    <a:pt x="429120" y="35547"/>
                  </a:cubicBezTo>
                  <a:cubicBezTo>
                    <a:pt x="427672" y="36843"/>
                    <a:pt x="426034" y="37490"/>
                    <a:pt x="424205" y="37490"/>
                  </a:cubicBezTo>
                  <a:lnTo>
                    <a:pt x="395859" y="37490"/>
                  </a:lnTo>
                  <a:lnTo>
                    <a:pt x="373456" y="206654"/>
                  </a:lnTo>
                  <a:cubicBezTo>
                    <a:pt x="372999" y="209397"/>
                    <a:pt x="371818" y="211645"/>
                    <a:pt x="369913" y="213398"/>
                  </a:cubicBezTo>
                  <a:cubicBezTo>
                    <a:pt x="368008" y="215151"/>
                    <a:pt x="365760" y="216027"/>
                    <a:pt x="363169" y="216027"/>
                  </a:cubicBezTo>
                  <a:lnTo>
                    <a:pt x="330251" y="216027"/>
                  </a:lnTo>
                  <a:lnTo>
                    <a:pt x="353797" y="37490"/>
                  </a:lnTo>
                  <a:lnTo>
                    <a:pt x="320650" y="37490"/>
                  </a:lnTo>
                  <a:lnTo>
                    <a:pt x="322250" y="25374"/>
                  </a:lnTo>
                  <a:cubicBezTo>
                    <a:pt x="322555" y="23393"/>
                    <a:pt x="323355" y="21831"/>
                    <a:pt x="324650" y="20688"/>
                  </a:cubicBezTo>
                  <a:cubicBezTo>
                    <a:pt x="325945" y="19545"/>
                    <a:pt x="327431" y="18974"/>
                    <a:pt x="329108" y="18974"/>
                  </a:cubicBezTo>
                  <a:lnTo>
                    <a:pt x="356311" y="18974"/>
                  </a:lnTo>
                  <a:lnTo>
                    <a:pt x="357911" y="7315"/>
                  </a:lnTo>
                  <a:cubicBezTo>
                    <a:pt x="358216" y="5334"/>
                    <a:pt x="359092" y="3657"/>
                    <a:pt x="360540" y="2286"/>
                  </a:cubicBezTo>
                  <a:cubicBezTo>
                    <a:pt x="361988" y="914"/>
                    <a:pt x="363626" y="228"/>
                    <a:pt x="365455" y="228"/>
                  </a:cubicBezTo>
                  <a:close/>
                  <a:moveTo>
                    <a:pt x="42062" y="0"/>
                  </a:moveTo>
                  <a:lnTo>
                    <a:pt x="86639" y="0"/>
                  </a:lnTo>
                  <a:lnTo>
                    <a:pt x="83896" y="3657"/>
                  </a:lnTo>
                  <a:lnTo>
                    <a:pt x="155905" y="3657"/>
                  </a:lnTo>
                  <a:cubicBezTo>
                    <a:pt x="157429" y="3657"/>
                    <a:pt x="158572" y="4267"/>
                    <a:pt x="159334" y="5486"/>
                  </a:cubicBezTo>
                  <a:cubicBezTo>
                    <a:pt x="160096" y="6705"/>
                    <a:pt x="160172" y="8077"/>
                    <a:pt x="159563" y="9601"/>
                  </a:cubicBezTo>
                  <a:lnTo>
                    <a:pt x="145161" y="41834"/>
                  </a:lnTo>
                  <a:lnTo>
                    <a:pt x="157962" y="41834"/>
                  </a:lnTo>
                  <a:lnTo>
                    <a:pt x="135788" y="198882"/>
                  </a:lnTo>
                  <a:cubicBezTo>
                    <a:pt x="135179" y="203606"/>
                    <a:pt x="133274" y="207645"/>
                    <a:pt x="130073" y="210998"/>
                  </a:cubicBezTo>
                  <a:cubicBezTo>
                    <a:pt x="126873" y="214198"/>
                    <a:pt x="123215" y="215798"/>
                    <a:pt x="119100" y="215798"/>
                  </a:cubicBezTo>
                  <a:lnTo>
                    <a:pt x="96698" y="215798"/>
                  </a:lnTo>
                  <a:lnTo>
                    <a:pt x="104927" y="156591"/>
                  </a:lnTo>
                  <a:lnTo>
                    <a:pt x="88925" y="156591"/>
                  </a:lnTo>
                  <a:lnTo>
                    <a:pt x="80924" y="212369"/>
                  </a:lnTo>
                  <a:lnTo>
                    <a:pt x="54635" y="212369"/>
                  </a:lnTo>
                  <a:lnTo>
                    <a:pt x="62408" y="156591"/>
                  </a:lnTo>
                  <a:lnTo>
                    <a:pt x="46177" y="156591"/>
                  </a:lnTo>
                  <a:lnTo>
                    <a:pt x="40233" y="198425"/>
                  </a:lnTo>
                  <a:cubicBezTo>
                    <a:pt x="39624" y="203301"/>
                    <a:pt x="37643" y="207492"/>
                    <a:pt x="34290" y="210998"/>
                  </a:cubicBezTo>
                  <a:cubicBezTo>
                    <a:pt x="30785" y="214198"/>
                    <a:pt x="26975" y="215798"/>
                    <a:pt x="22860" y="215798"/>
                  </a:cubicBezTo>
                  <a:lnTo>
                    <a:pt x="0" y="215798"/>
                  </a:lnTo>
                  <a:lnTo>
                    <a:pt x="24689" y="41834"/>
                  </a:lnTo>
                  <a:lnTo>
                    <a:pt x="62636" y="41834"/>
                  </a:lnTo>
                  <a:lnTo>
                    <a:pt x="55778" y="88239"/>
                  </a:lnTo>
                  <a:lnTo>
                    <a:pt x="72009" y="88239"/>
                  </a:lnTo>
                  <a:lnTo>
                    <a:pt x="76124" y="59207"/>
                  </a:lnTo>
                  <a:lnTo>
                    <a:pt x="64694" y="59207"/>
                  </a:lnTo>
                  <a:lnTo>
                    <a:pt x="67437" y="41834"/>
                  </a:lnTo>
                  <a:lnTo>
                    <a:pt x="103098" y="41834"/>
                  </a:lnTo>
                  <a:lnTo>
                    <a:pt x="111785" y="21031"/>
                  </a:lnTo>
                  <a:lnTo>
                    <a:pt x="74981" y="21031"/>
                  </a:lnTo>
                  <a:cubicBezTo>
                    <a:pt x="69189" y="31089"/>
                    <a:pt x="61722" y="36119"/>
                    <a:pt x="52578" y="36119"/>
                  </a:cubicBezTo>
                  <a:lnTo>
                    <a:pt x="21031" y="36119"/>
                  </a:lnTo>
                  <a:lnTo>
                    <a:pt x="36804" y="3200"/>
                  </a:lnTo>
                  <a:cubicBezTo>
                    <a:pt x="38328" y="1067"/>
                    <a:pt x="40081" y="0"/>
                    <a:pt x="42062" y="0"/>
                  </a:cubicBezTo>
                  <a:close/>
                </a:path>
              </a:pathLst>
            </a:custGeom>
            <a:solidFill>
              <a:schemeClr val="bg1">
                <a:lumMod val="50000"/>
              </a:schemeClr>
            </a:solidFill>
            <a:ln>
              <a:noFill/>
            </a:ln>
            <a:effectLst/>
          </p:spPr>
          <p:txBody>
            <a:bodyPr rot="0" spcFirstLastPara="0" vertOverflow="overflow" horzOverflow="overflow" vert="horz" wrap="square" lIns="91440" tIns="45720" rIns="91440" bIns="45720" numCol="1" spcCol="0" rtlCol="0" fromWordArt="0" anchor="t" anchorCtr="0" forceAA="0" compatLnSpc="1">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white"/>
                </a:solidFill>
                <a:effectLst/>
                <a:uLnTx/>
                <a:uFillTx/>
                <a:latin typeface="DOUYU Font" pitchFamily="2" charset="-122"/>
                <a:ea typeface="DOUYU Font" pitchFamily="2" charset="-122"/>
                <a:cs typeface="+mn-cs"/>
              </a:endParaRPr>
            </a:p>
          </p:txBody>
        </p:sp>
      </p:grpSp>
      <p:graphicFrame>
        <p:nvGraphicFramePr>
          <p:cNvPr id="2" name="对象 1"/>
          <p:cNvGraphicFramePr>
            <a:graphicFrameLocks noChangeAspect="1"/>
          </p:cNvGraphicFramePr>
          <p:nvPr>
            <p:extLst>
              <p:ext uri="{D42A27DB-BD31-4B8C-83A1-F6EECF244321}">
                <p14:modId xmlns:p14="http://schemas.microsoft.com/office/powerpoint/2010/main" val="446642498"/>
              </p:ext>
            </p:extLst>
          </p:nvPr>
        </p:nvGraphicFramePr>
        <p:xfrm>
          <a:off x="1706205" y="3952704"/>
          <a:ext cx="882650" cy="1163638"/>
        </p:xfrm>
        <a:graphic>
          <a:graphicData uri="http://schemas.openxmlformats.org/presentationml/2006/ole">
            <mc:AlternateContent xmlns:mc="http://schemas.openxmlformats.org/markup-compatibility/2006">
              <mc:Choice xmlns:v="urn:schemas-microsoft-com:vml" Requires="v">
                <p:oleObj spid="_x0000_s148582" name="文档" r:id="rId15" imgW="883220" imgH="1165376" progId="Word.Document.12">
                  <p:embed/>
                </p:oleObj>
              </mc:Choice>
              <mc:Fallback>
                <p:oleObj name="文档" r:id="rId15" imgW="883220" imgH="1165376" progId="Word.Document.12">
                  <p:embed/>
                  <p:pic>
                    <p:nvPicPr>
                      <p:cNvPr id="0" name=""/>
                      <p:cNvPicPr/>
                      <p:nvPr/>
                    </p:nvPicPr>
                    <p:blipFill>
                      <a:blip r:embed="rId16"/>
                      <a:stretch>
                        <a:fillRect/>
                      </a:stretch>
                    </p:blipFill>
                    <p:spPr>
                      <a:xfrm>
                        <a:off x="1706205" y="3952704"/>
                        <a:ext cx="882650" cy="1163638"/>
                      </a:xfrm>
                      <a:prstGeom prst="rect">
                        <a:avLst/>
                      </a:prstGeom>
                    </p:spPr>
                  </p:pic>
                </p:oleObj>
              </mc:Fallback>
            </mc:AlternateContent>
          </a:graphicData>
        </a:graphic>
      </p:graphicFrame>
    </p:spTree>
    <p:extLst>
      <p:ext uri="{BB962C8B-B14F-4D97-AF65-F5344CB8AC3E}">
        <p14:creationId xmlns:p14="http://schemas.microsoft.com/office/powerpoint/2010/main" val="17507754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with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blinds(horizontal)">
                                      <p:cBhvr>
                                        <p:cTn id="7" dur="500"/>
                                        <p:tgtEl>
                                          <p:spTgt spid="27"/>
                                        </p:tgtEl>
                                      </p:cBhvr>
                                    </p:animEffect>
                                  </p:childTnLst>
                                </p:cTn>
                              </p:par>
                              <p:par>
                                <p:cTn id="8" presetID="3" presetClass="entr" presetSubtype="10" fill="hold" nodeType="withEffect">
                                  <p:stCondLst>
                                    <p:cond delay="0"/>
                                  </p:stCondLst>
                                  <p:childTnLst>
                                    <p:set>
                                      <p:cBhvr>
                                        <p:cTn id="9" dur="1" fill="hold">
                                          <p:stCondLst>
                                            <p:cond delay="0"/>
                                          </p:stCondLst>
                                        </p:cTn>
                                        <p:tgtEl>
                                          <p:spTgt spid="21">
                                            <p:txEl>
                                              <p:pRg st="0" end="0"/>
                                            </p:txEl>
                                          </p:spTgt>
                                        </p:tgtEl>
                                        <p:attrNameLst>
                                          <p:attrName>style.visibility</p:attrName>
                                        </p:attrNameLst>
                                      </p:cBhvr>
                                      <p:to>
                                        <p:strVal val="visible"/>
                                      </p:to>
                                    </p:set>
                                    <p:animEffect transition="in" filter="blinds(horizontal)">
                                      <p:cBhvr>
                                        <p:cTn id="10" dur="500"/>
                                        <p:tgtEl>
                                          <p:spTgt spid="21">
                                            <p:txEl>
                                              <p:pRg st="0" end="0"/>
                                            </p:txEl>
                                          </p:spTgt>
                                        </p:tgtEl>
                                      </p:cBhvr>
                                    </p:animEffect>
                                  </p:childTnLst>
                                </p:cTn>
                              </p:par>
                              <p:par>
                                <p:cTn id="11" presetID="3" presetClass="entr" presetSubtype="10" fill="hold" nodeType="withEffect">
                                  <p:stCondLst>
                                    <p:cond delay="0"/>
                                  </p:stCondLst>
                                  <p:childTnLst>
                                    <p:set>
                                      <p:cBhvr>
                                        <p:cTn id="12" dur="1" fill="hold">
                                          <p:stCondLst>
                                            <p:cond delay="0"/>
                                          </p:stCondLst>
                                        </p:cTn>
                                        <p:tgtEl>
                                          <p:spTgt spid="21">
                                            <p:txEl>
                                              <p:pRg st="1" end="1"/>
                                            </p:txEl>
                                          </p:spTgt>
                                        </p:tgtEl>
                                        <p:attrNameLst>
                                          <p:attrName>style.visibility</p:attrName>
                                        </p:attrNameLst>
                                      </p:cBhvr>
                                      <p:to>
                                        <p:strVal val="visible"/>
                                      </p:to>
                                    </p:set>
                                    <p:animEffect transition="in" filter="blinds(horizontal)">
                                      <p:cBhvr>
                                        <p:cTn id="13" dur="500"/>
                                        <p:tgtEl>
                                          <p:spTgt spid="21">
                                            <p:txEl>
                                              <p:pRg st="1" end="1"/>
                                            </p:txEl>
                                          </p:spTgt>
                                        </p:tgtEl>
                                      </p:cBhvr>
                                    </p:animEffect>
                                  </p:childTnLst>
                                </p:cTn>
                              </p:par>
                              <p:par>
                                <p:cTn id="14" presetID="3" presetClass="entr" presetSubtype="10" fill="hold" nodeType="withEffect">
                                  <p:stCondLst>
                                    <p:cond delay="0"/>
                                  </p:stCondLst>
                                  <p:childTnLst>
                                    <p:set>
                                      <p:cBhvr>
                                        <p:cTn id="15" dur="1" fill="hold">
                                          <p:stCondLst>
                                            <p:cond delay="0"/>
                                          </p:stCondLst>
                                        </p:cTn>
                                        <p:tgtEl>
                                          <p:spTgt spid="21">
                                            <p:txEl>
                                              <p:pRg st="2" end="2"/>
                                            </p:txEl>
                                          </p:spTgt>
                                        </p:tgtEl>
                                        <p:attrNameLst>
                                          <p:attrName>style.visibility</p:attrName>
                                        </p:attrNameLst>
                                      </p:cBhvr>
                                      <p:to>
                                        <p:strVal val="visible"/>
                                      </p:to>
                                    </p:set>
                                    <p:animEffect transition="in" filter="blinds(horizontal)">
                                      <p:cBhvr>
                                        <p:cTn id="16" dur="500"/>
                                        <p:tgtEl>
                                          <p:spTgt spid="21">
                                            <p:txEl>
                                              <p:pRg st="2" end="2"/>
                                            </p:txEl>
                                          </p:spTgt>
                                        </p:tgtEl>
                                      </p:cBhvr>
                                    </p:animEffect>
                                  </p:childTnLst>
                                </p:cTn>
                              </p:par>
                              <p:par>
                                <p:cTn id="17" presetID="3" presetClass="entr" presetSubtype="10" fill="hold" nodeType="withEffect">
                                  <p:stCondLst>
                                    <p:cond delay="0"/>
                                  </p:stCondLst>
                                  <p:childTnLst>
                                    <p:set>
                                      <p:cBhvr>
                                        <p:cTn id="18" dur="1" fill="hold">
                                          <p:stCondLst>
                                            <p:cond delay="0"/>
                                          </p:stCondLst>
                                        </p:cTn>
                                        <p:tgtEl>
                                          <p:spTgt spid="21">
                                            <p:txEl>
                                              <p:pRg st="3" end="3"/>
                                            </p:txEl>
                                          </p:spTgt>
                                        </p:tgtEl>
                                        <p:attrNameLst>
                                          <p:attrName>style.visibility</p:attrName>
                                        </p:attrNameLst>
                                      </p:cBhvr>
                                      <p:to>
                                        <p:strVal val="visible"/>
                                      </p:to>
                                    </p:set>
                                    <p:animEffect transition="in" filter="blinds(horizontal)">
                                      <p:cBhvr>
                                        <p:cTn id="19" dur="500"/>
                                        <p:tgtEl>
                                          <p:spTgt spid="21">
                                            <p:txEl>
                                              <p:pRg st="3" end="3"/>
                                            </p:txEl>
                                          </p:spTgt>
                                        </p:tgtEl>
                                      </p:cBhvr>
                                    </p:animEffect>
                                  </p:childTnLst>
                                </p:cTn>
                              </p:par>
                              <p:par>
                                <p:cTn id="20" presetID="3" presetClass="entr" presetSubtype="10" fill="hold" nodeType="withEffect">
                                  <p:stCondLst>
                                    <p:cond delay="0"/>
                                  </p:stCondLst>
                                  <p:childTnLst>
                                    <p:set>
                                      <p:cBhvr>
                                        <p:cTn id="21" dur="1" fill="hold">
                                          <p:stCondLst>
                                            <p:cond delay="0"/>
                                          </p:stCondLst>
                                        </p:cTn>
                                        <p:tgtEl>
                                          <p:spTgt spid="2"/>
                                        </p:tgtEl>
                                        <p:attrNameLst>
                                          <p:attrName>style.visibility</p:attrName>
                                        </p:attrNameLst>
                                      </p:cBhvr>
                                      <p:to>
                                        <p:strVal val="visible"/>
                                      </p:to>
                                    </p:set>
                                    <p:animEffect transition="in" filter="blinds(horizontal)">
                                      <p:cBhvr>
                                        <p:cTn id="2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 name="矩形 14"/>
          <p:cNvSpPr/>
          <p:nvPr/>
        </p:nvSpPr>
        <p:spPr>
          <a:xfrm>
            <a:off x="389206" y="621482"/>
            <a:ext cx="11412000" cy="1341561"/>
          </a:xfrm>
          <a:prstGeom prst="rect">
            <a:avLst/>
          </a:prstGeom>
        </p:spPr>
        <p:txBody>
          <a:bodyPr wrap="square" lIns="121898" tIns="60948" rIns="121898" bIns="60948">
            <a:spAutoFit/>
          </a:bodyPr>
          <a:lstStyle/>
          <a:p>
            <a:pPr algn="just">
              <a:lnSpc>
                <a:spcPct val="150000"/>
              </a:lnSpc>
              <a:spcAft>
                <a:spcPts val="0"/>
              </a:spcAft>
              <a:tabLst>
                <a:tab pos="2250440" algn="l"/>
              </a:tabLst>
            </a:pP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2.</a:t>
            </a:r>
            <a:r>
              <a:rPr lang="en-US" altLang="zh-CN" sz="2800" kern="100" dirty="0">
                <a:latin typeface="Times New Roman" panose="02020603050405020304" pitchFamily="18" charset="0"/>
                <a:ea typeface="楷体_GB2312" panose="02010609030101010101" pitchFamily="49" charset="-122"/>
                <a:cs typeface="Courier New" panose="02070309020205020404" pitchFamily="49" charset="0"/>
              </a:rPr>
              <a:t>(2023·</a:t>
            </a:r>
            <a:r>
              <a:rPr lang="zh-CN" altLang="zh-CN" sz="2800" kern="100" dirty="0">
                <a:latin typeface="Times New Roman" panose="02020603050405020304" pitchFamily="18" charset="0"/>
                <a:ea typeface="楷体_GB2312" panose="02010609030101010101" pitchFamily="49" charset="-122"/>
                <a:cs typeface="Times New Roman" panose="02020603050405020304" pitchFamily="18" charset="0"/>
              </a:rPr>
              <a:t>深圳市高二期中</a:t>
            </a:r>
            <a:r>
              <a:rPr lang="en-US" altLang="zh-CN" sz="2800" kern="100" dirty="0">
                <a:latin typeface="Times New Roman" panose="02020603050405020304" pitchFamily="18" charset="0"/>
                <a:ea typeface="楷体_GB2312" panose="02010609030101010101" pitchFamily="49" charset="-122"/>
                <a:cs typeface="Courier New" panose="02070309020205020404" pitchFamily="49" charset="0"/>
              </a:rPr>
              <a:t>)</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一束光线从折射率为</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1.5</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的玻璃射入空气，在界面上的入射角为</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45°</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。如图所示的四个光路图中正确的是</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sp>
        <p:nvSpPr>
          <p:cNvPr id="17" name="圆角矩形 16">
            <a:hlinkClick r:id="rId2" action="ppaction://hlinksldjump"/>
          </p:cNvPr>
          <p:cNvSpPr/>
          <p:nvPr/>
        </p:nvSpPr>
        <p:spPr>
          <a:xfrm>
            <a:off x="2285535"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algn="ctr" defTabSz="914400"/>
            <a:r>
              <a:rPr kumimoji="1" lang="en-US" altLang="zh-CN" sz="1600" kern="0" dirty="0">
                <a:solidFill>
                  <a:prstClr val="white">
                    <a:lumMod val="50000"/>
                  </a:prstClr>
                </a:solidFill>
                <a:latin typeface="Arial" panose="020B0604020202020204"/>
                <a:ea typeface="微软雅黑" panose="020B0503020204020204" charset="-122"/>
              </a:rPr>
              <a:t>1</a:t>
            </a:r>
            <a:endParaRPr kumimoji="1" lang="zh-CN" altLang="en-US" sz="1600" kern="0" dirty="0">
              <a:solidFill>
                <a:prstClr val="white">
                  <a:lumMod val="50000"/>
                </a:prstClr>
              </a:solidFill>
              <a:latin typeface="Arial" panose="020B0604020202020204"/>
              <a:ea typeface="微软雅黑" panose="020B0503020204020204" charset="-122"/>
            </a:endParaRPr>
          </a:p>
        </p:txBody>
      </p:sp>
      <p:sp>
        <p:nvSpPr>
          <p:cNvPr id="18" name="圆角矩形 17">
            <a:hlinkClick r:id="rId3" action="ppaction://hlinksldjump"/>
          </p:cNvPr>
          <p:cNvSpPr/>
          <p:nvPr/>
        </p:nvSpPr>
        <p:spPr>
          <a:xfrm>
            <a:off x="2680387" y="6381328"/>
            <a:ext cx="288000" cy="288000"/>
          </a:xfrm>
          <a:prstGeom prst="round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r>
              <a:rPr kumimoji="1" lang="en-US" altLang="zh-CN" sz="1600" dirty="0">
                <a:solidFill>
                  <a:schemeClr val="bg1"/>
                </a:solidFill>
              </a:rPr>
              <a:t>2</a:t>
            </a:r>
            <a:endParaRPr kumimoji="1" lang="zh-CN" altLang="en-US" sz="1600" dirty="0">
              <a:solidFill>
                <a:schemeClr val="bg1"/>
              </a:solidFill>
            </a:endParaRPr>
          </a:p>
        </p:txBody>
      </p:sp>
      <p:sp>
        <p:nvSpPr>
          <p:cNvPr id="19" name="圆角矩形 18">
            <a:hlinkClick r:id="rId4" action="ppaction://hlinksldjump"/>
          </p:cNvPr>
          <p:cNvSpPr/>
          <p:nvPr/>
        </p:nvSpPr>
        <p:spPr>
          <a:xfrm>
            <a:off x="3075239"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rPr>
              <a:t>3</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endParaRPr>
          </a:p>
        </p:txBody>
      </p:sp>
      <p:sp>
        <p:nvSpPr>
          <p:cNvPr id="20" name="圆角矩形 19">
            <a:hlinkClick r:id="rId5" action="ppaction://hlinksldjump"/>
          </p:cNvPr>
          <p:cNvSpPr/>
          <p:nvPr/>
        </p:nvSpPr>
        <p:spPr>
          <a:xfrm>
            <a:off x="3470091"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rPr>
              <a:t>4</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endParaRPr>
          </a:p>
        </p:txBody>
      </p:sp>
      <p:sp>
        <p:nvSpPr>
          <p:cNvPr id="21" name="圆角矩形 20">
            <a:hlinkClick r:id="rId6" action="ppaction://hlinksldjump"/>
          </p:cNvPr>
          <p:cNvSpPr/>
          <p:nvPr/>
        </p:nvSpPr>
        <p:spPr>
          <a:xfrm>
            <a:off x="3864943"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rPr>
              <a:t>5</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endParaRPr>
          </a:p>
        </p:txBody>
      </p:sp>
      <p:sp>
        <p:nvSpPr>
          <p:cNvPr id="22" name="圆角矩形 21">
            <a:hlinkClick r:id="rId7" action="ppaction://hlinksldjump"/>
          </p:cNvPr>
          <p:cNvSpPr/>
          <p:nvPr/>
        </p:nvSpPr>
        <p:spPr>
          <a:xfrm>
            <a:off x="4259795"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rPr>
              <a:t>6</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endParaRPr>
          </a:p>
        </p:txBody>
      </p:sp>
      <p:sp>
        <p:nvSpPr>
          <p:cNvPr id="23" name="圆角矩形 22">
            <a:hlinkClick r:id="rId8" action="ppaction://hlinksldjump"/>
          </p:cNvPr>
          <p:cNvSpPr/>
          <p:nvPr/>
        </p:nvSpPr>
        <p:spPr>
          <a:xfrm>
            <a:off x="4654647"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rPr>
              <a:t>7</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endParaRPr>
          </a:p>
        </p:txBody>
      </p:sp>
      <p:sp>
        <p:nvSpPr>
          <p:cNvPr id="25" name="圆角矩形 24">
            <a:hlinkClick r:id="rId9" action="ppaction://hlinksldjump"/>
          </p:cNvPr>
          <p:cNvSpPr/>
          <p:nvPr/>
        </p:nvSpPr>
        <p:spPr>
          <a:xfrm>
            <a:off x="5049499"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rPr>
              <a:t>8</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endParaRPr>
          </a:p>
        </p:txBody>
      </p:sp>
      <p:sp>
        <p:nvSpPr>
          <p:cNvPr id="26" name="圆角矩形 25">
            <a:hlinkClick r:id="rId10" action="ppaction://hlinksldjump"/>
          </p:cNvPr>
          <p:cNvSpPr/>
          <p:nvPr/>
        </p:nvSpPr>
        <p:spPr>
          <a:xfrm>
            <a:off x="5444351"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rPr>
              <a:t>9</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endParaRPr>
          </a:p>
        </p:txBody>
      </p:sp>
      <p:sp>
        <p:nvSpPr>
          <p:cNvPr id="33" name="圆角矩形 32">
            <a:hlinkClick r:id="rId11" action="ppaction://hlinksldjump"/>
          </p:cNvPr>
          <p:cNvSpPr/>
          <p:nvPr/>
        </p:nvSpPr>
        <p:spPr>
          <a:xfrm>
            <a:off x="5839203" y="6381328"/>
            <a:ext cx="324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lIns="0" rIns="0"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rPr>
              <a:t>10</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endParaRPr>
          </a:p>
        </p:txBody>
      </p:sp>
      <p:sp>
        <p:nvSpPr>
          <p:cNvPr id="34" name="圆角矩形 33">
            <a:hlinkClick r:id="rId12" action="ppaction://hlinksldjump"/>
          </p:cNvPr>
          <p:cNvSpPr/>
          <p:nvPr/>
        </p:nvSpPr>
        <p:spPr>
          <a:xfrm>
            <a:off x="6270055" y="6381328"/>
            <a:ext cx="324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lIns="0" rIns="0"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rPr>
              <a:t>11</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endParaRPr>
          </a:p>
        </p:txBody>
      </p:sp>
      <p:grpSp>
        <p:nvGrpSpPr>
          <p:cNvPr id="3" name="组合 2"/>
          <p:cNvGrpSpPr/>
          <p:nvPr/>
        </p:nvGrpSpPr>
        <p:grpSpPr>
          <a:xfrm>
            <a:off x="541989" y="2205658"/>
            <a:ext cx="11106435" cy="2317825"/>
            <a:chOff x="504593" y="2428942"/>
            <a:chExt cx="11106435" cy="2317825"/>
          </a:xfrm>
        </p:grpSpPr>
        <p:pic>
          <p:nvPicPr>
            <p:cNvPr id="163842" name="Picture 2" descr="X70"/>
            <p:cNvPicPr>
              <a:picLocks noChangeAspect="1" noChangeArrowheads="1"/>
            </p:cNvPicPr>
            <p:nvPr/>
          </p:nvPicPr>
          <p:blipFill>
            <a:blip r:embed="rId1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04593" y="2428942"/>
              <a:ext cx="5038050" cy="231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843" name="Picture 3" descr="X71"/>
            <p:cNvPicPr>
              <a:picLocks noChangeAspect="1" noChangeArrowheads="1"/>
            </p:cNvPicPr>
            <p:nvPr/>
          </p:nvPicPr>
          <p:blipFill>
            <a:blip r:embed="rId14"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572978" y="2522299"/>
              <a:ext cx="5038050" cy="22244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4" name="TextBox 14"/>
          <p:cNvSpPr txBox="1"/>
          <p:nvPr/>
        </p:nvSpPr>
        <p:spPr>
          <a:xfrm>
            <a:off x="1290847" y="3967758"/>
            <a:ext cx="738003" cy="756000"/>
          </a:xfrm>
          <a:prstGeom prst="rect">
            <a:avLst/>
          </a:prstGeom>
          <a:noFill/>
        </p:spPr>
        <p:txBody>
          <a:bodyPr wrap="square" rtlCol="0">
            <a:spAutoFit/>
          </a:bodyPr>
          <a:lstStyle/>
          <a:p>
            <a:r>
              <a:rPr lang="zh-CN" altLang="en-US" sz="4500" b="1" dirty="0">
                <a:solidFill>
                  <a:srgbClr val="C00000"/>
                </a:solidFill>
                <a:latin typeface="华文细黑" panose="02010600040101010101" pitchFamily="2" charset="-122"/>
                <a:ea typeface="华文细黑" panose="02010600040101010101" pitchFamily="2" charset="-122"/>
              </a:rPr>
              <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blinds(horizontal)">
                                      <p:cBhvr>
                                        <p:cTn id="7"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 name="圆角矩形 16">
            <a:hlinkClick r:id="rId3" action="ppaction://hlinksldjump"/>
          </p:cNvPr>
          <p:cNvSpPr/>
          <p:nvPr/>
        </p:nvSpPr>
        <p:spPr>
          <a:xfrm>
            <a:off x="2285535"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algn="ctr" defTabSz="914400"/>
            <a:r>
              <a:rPr kumimoji="1" lang="en-US" altLang="zh-CN" sz="1600" kern="0" dirty="0">
                <a:solidFill>
                  <a:prstClr val="white">
                    <a:lumMod val="50000"/>
                  </a:prstClr>
                </a:solidFill>
                <a:latin typeface="Arial" panose="020B0604020202020204"/>
                <a:ea typeface="微软雅黑" panose="020B0503020204020204" charset="-122"/>
              </a:rPr>
              <a:t>1</a:t>
            </a:r>
            <a:endParaRPr kumimoji="1" lang="zh-CN" altLang="en-US" sz="1600" kern="0" dirty="0">
              <a:solidFill>
                <a:prstClr val="white">
                  <a:lumMod val="50000"/>
                </a:prstClr>
              </a:solidFill>
              <a:latin typeface="Arial" panose="020B0604020202020204"/>
              <a:ea typeface="微软雅黑" panose="020B0503020204020204" charset="-122"/>
            </a:endParaRPr>
          </a:p>
        </p:txBody>
      </p:sp>
      <p:sp>
        <p:nvSpPr>
          <p:cNvPr id="18" name="圆角矩形 17">
            <a:hlinkClick r:id="rId4" action="ppaction://hlinksldjump"/>
          </p:cNvPr>
          <p:cNvSpPr/>
          <p:nvPr/>
        </p:nvSpPr>
        <p:spPr>
          <a:xfrm>
            <a:off x="2680387" y="6381328"/>
            <a:ext cx="288000" cy="288000"/>
          </a:xfrm>
          <a:prstGeom prst="round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r>
              <a:rPr kumimoji="1" lang="en-US" altLang="zh-CN" sz="1600" dirty="0">
                <a:solidFill>
                  <a:schemeClr val="bg1"/>
                </a:solidFill>
              </a:rPr>
              <a:t>2</a:t>
            </a:r>
            <a:endParaRPr kumimoji="1" lang="zh-CN" altLang="en-US" sz="1600" dirty="0">
              <a:solidFill>
                <a:schemeClr val="bg1"/>
              </a:solidFill>
            </a:endParaRPr>
          </a:p>
        </p:txBody>
      </p:sp>
      <p:sp>
        <p:nvSpPr>
          <p:cNvPr id="19" name="圆角矩形 18">
            <a:hlinkClick r:id="rId5" action="ppaction://hlinksldjump"/>
          </p:cNvPr>
          <p:cNvSpPr/>
          <p:nvPr/>
        </p:nvSpPr>
        <p:spPr>
          <a:xfrm>
            <a:off x="3075239"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rPr>
              <a:t>3</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endParaRPr>
          </a:p>
        </p:txBody>
      </p:sp>
      <p:sp>
        <p:nvSpPr>
          <p:cNvPr id="20" name="圆角矩形 19">
            <a:hlinkClick r:id="rId6" action="ppaction://hlinksldjump"/>
          </p:cNvPr>
          <p:cNvSpPr/>
          <p:nvPr/>
        </p:nvSpPr>
        <p:spPr>
          <a:xfrm>
            <a:off x="3470091"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rPr>
              <a:t>4</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endParaRPr>
          </a:p>
        </p:txBody>
      </p:sp>
      <p:sp>
        <p:nvSpPr>
          <p:cNvPr id="21" name="圆角矩形 20">
            <a:hlinkClick r:id="rId7" action="ppaction://hlinksldjump"/>
          </p:cNvPr>
          <p:cNvSpPr/>
          <p:nvPr/>
        </p:nvSpPr>
        <p:spPr>
          <a:xfrm>
            <a:off x="3864943"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rPr>
              <a:t>5</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endParaRPr>
          </a:p>
        </p:txBody>
      </p:sp>
      <p:sp>
        <p:nvSpPr>
          <p:cNvPr id="22" name="圆角矩形 21">
            <a:hlinkClick r:id="rId8" action="ppaction://hlinksldjump"/>
          </p:cNvPr>
          <p:cNvSpPr/>
          <p:nvPr/>
        </p:nvSpPr>
        <p:spPr>
          <a:xfrm>
            <a:off x="4259795"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rPr>
              <a:t>6</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endParaRPr>
          </a:p>
        </p:txBody>
      </p:sp>
      <p:sp>
        <p:nvSpPr>
          <p:cNvPr id="23" name="圆角矩形 22">
            <a:hlinkClick r:id="rId9" action="ppaction://hlinksldjump"/>
          </p:cNvPr>
          <p:cNvSpPr/>
          <p:nvPr/>
        </p:nvSpPr>
        <p:spPr>
          <a:xfrm>
            <a:off x="4654647"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rPr>
              <a:t>7</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endParaRPr>
          </a:p>
        </p:txBody>
      </p:sp>
      <p:sp>
        <p:nvSpPr>
          <p:cNvPr id="25" name="圆角矩形 24">
            <a:hlinkClick r:id="rId10" action="ppaction://hlinksldjump"/>
          </p:cNvPr>
          <p:cNvSpPr/>
          <p:nvPr/>
        </p:nvSpPr>
        <p:spPr>
          <a:xfrm>
            <a:off x="5049499"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rPr>
              <a:t>8</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endParaRPr>
          </a:p>
        </p:txBody>
      </p:sp>
      <p:sp>
        <p:nvSpPr>
          <p:cNvPr id="26" name="圆角矩形 25">
            <a:hlinkClick r:id="rId11" action="ppaction://hlinksldjump"/>
          </p:cNvPr>
          <p:cNvSpPr/>
          <p:nvPr/>
        </p:nvSpPr>
        <p:spPr>
          <a:xfrm>
            <a:off x="5444351"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rPr>
              <a:t>9</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endParaRPr>
          </a:p>
        </p:txBody>
      </p:sp>
      <p:sp>
        <p:nvSpPr>
          <p:cNvPr id="33" name="圆角矩形 32">
            <a:hlinkClick r:id="rId12" action="ppaction://hlinksldjump"/>
          </p:cNvPr>
          <p:cNvSpPr/>
          <p:nvPr/>
        </p:nvSpPr>
        <p:spPr>
          <a:xfrm>
            <a:off x="5839203" y="6381328"/>
            <a:ext cx="324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lIns="0" rIns="0"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rPr>
              <a:t>10</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endParaRPr>
          </a:p>
        </p:txBody>
      </p:sp>
      <p:sp>
        <p:nvSpPr>
          <p:cNvPr id="34" name="圆角矩形 33">
            <a:hlinkClick r:id="rId13" action="ppaction://hlinksldjump"/>
          </p:cNvPr>
          <p:cNvSpPr/>
          <p:nvPr/>
        </p:nvSpPr>
        <p:spPr>
          <a:xfrm>
            <a:off x="6270055" y="6381328"/>
            <a:ext cx="324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lIns="0" rIns="0"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rPr>
              <a:t>11</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endParaRPr>
          </a:p>
        </p:txBody>
      </p:sp>
      <p:grpSp>
        <p:nvGrpSpPr>
          <p:cNvPr id="27" name="组合 26"/>
          <p:cNvGrpSpPr/>
          <p:nvPr/>
        </p:nvGrpSpPr>
        <p:grpSpPr>
          <a:xfrm>
            <a:off x="471041" y="1228980"/>
            <a:ext cx="11248331" cy="3064910"/>
            <a:chOff x="471835" y="934424"/>
            <a:chExt cx="11248331" cy="3064910"/>
          </a:xfrm>
        </p:grpSpPr>
        <p:sp>
          <p:nvSpPr>
            <p:cNvPr id="28" name="圆角矩形 27"/>
            <p:cNvSpPr/>
            <p:nvPr/>
          </p:nvSpPr>
          <p:spPr>
            <a:xfrm>
              <a:off x="471835" y="1094414"/>
              <a:ext cx="11248331" cy="2904920"/>
            </a:xfrm>
            <a:prstGeom prst="roundRect">
              <a:avLst>
                <a:gd name="adj" fmla="val 2667"/>
              </a:avLst>
            </a:prstGeom>
            <a:noFill/>
            <a:ln w="285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1" lang="zh-CN" altLang="en-US" sz="1800" b="0" i="0" u="none" strike="noStrike" kern="1200" cap="none" spc="0" normalizeH="0" baseline="0" noProof="0">
                <a:ln>
                  <a:noFill/>
                </a:ln>
                <a:solidFill>
                  <a:prstClr val="white"/>
                </a:solidFill>
                <a:effectLst/>
                <a:uLnTx/>
                <a:uFillTx/>
                <a:latin typeface="Arial" panose="020B0604020202020204"/>
                <a:ea typeface="微软雅黑" panose="020B0503020204020204" charset="-122"/>
                <a:cs typeface="+mn-cs"/>
              </a:endParaRPr>
            </a:p>
          </p:txBody>
        </p:sp>
        <p:pic>
          <p:nvPicPr>
            <p:cNvPr id="29" name="图片 28"/>
            <p:cNvPicPr>
              <a:picLocks noChangeAspect="1"/>
            </p:cNvPicPr>
            <p:nvPr/>
          </p:nvPicPr>
          <p:blipFill>
            <a:blip r:embed="rId14"/>
            <a:stretch>
              <a:fillRect/>
            </a:stretch>
          </p:blipFill>
          <p:spPr>
            <a:xfrm>
              <a:off x="850294" y="934424"/>
              <a:ext cx="695238" cy="314286"/>
            </a:xfrm>
            <a:prstGeom prst="rect">
              <a:avLst/>
            </a:prstGeom>
          </p:spPr>
        </p:pic>
        <p:sp>
          <p:nvSpPr>
            <p:cNvPr id="30" name="文本框 29"/>
            <p:cNvSpPr txBox="1"/>
            <p:nvPr/>
          </p:nvSpPr>
          <p:spPr>
            <a:xfrm>
              <a:off x="915584" y="992904"/>
              <a:ext cx="583768" cy="216027"/>
            </a:xfrm>
            <a:custGeom>
              <a:avLst/>
              <a:gdLst/>
              <a:ahLst/>
              <a:cxnLst/>
              <a:rect l="l" t="t" r="r" b="b"/>
              <a:pathLst>
                <a:path w="583768" h="216027">
                  <a:moveTo>
                    <a:pt x="96012" y="106756"/>
                  </a:moveTo>
                  <a:lnTo>
                    <a:pt x="91211" y="139217"/>
                  </a:lnTo>
                  <a:lnTo>
                    <a:pt x="107670" y="139217"/>
                  </a:lnTo>
                  <a:lnTo>
                    <a:pt x="112014" y="106756"/>
                  </a:lnTo>
                  <a:close/>
                  <a:moveTo>
                    <a:pt x="53264" y="106756"/>
                  </a:moveTo>
                  <a:lnTo>
                    <a:pt x="48692" y="139217"/>
                  </a:lnTo>
                  <a:lnTo>
                    <a:pt x="64922" y="139217"/>
                  </a:lnTo>
                  <a:lnTo>
                    <a:pt x="69494" y="106756"/>
                  </a:lnTo>
                  <a:close/>
                  <a:moveTo>
                    <a:pt x="213055" y="82524"/>
                  </a:moveTo>
                  <a:lnTo>
                    <a:pt x="249174" y="82524"/>
                  </a:lnTo>
                  <a:lnTo>
                    <a:pt x="248031" y="92811"/>
                  </a:lnTo>
                  <a:lnTo>
                    <a:pt x="279121" y="92811"/>
                  </a:lnTo>
                  <a:lnTo>
                    <a:pt x="277749" y="104927"/>
                  </a:lnTo>
                  <a:cubicBezTo>
                    <a:pt x="277292" y="107670"/>
                    <a:pt x="276149" y="110033"/>
                    <a:pt x="274320" y="112014"/>
                  </a:cubicBezTo>
                  <a:cubicBezTo>
                    <a:pt x="272644" y="113995"/>
                    <a:pt x="270662" y="114986"/>
                    <a:pt x="268376" y="114986"/>
                  </a:cubicBezTo>
                  <a:lnTo>
                    <a:pt x="244831" y="114986"/>
                  </a:lnTo>
                  <a:lnTo>
                    <a:pt x="239573" y="152019"/>
                  </a:lnTo>
                  <a:lnTo>
                    <a:pt x="272948" y="152019"/>
                  </a:lnTo>
                  <a:lnTo>
                    <a:pt x="271348" y="164592"/>
                  </a:lnTo>
                  <a:cubicBezTo>
                    <a:pt x="270891" y="167640"/>
                    <a:pt x="269519" y="170307"/>
                    <a:pt x="267233" y="172593"/>
                  </a:cubicBezTo>
                  <a:cubicBezTo>
                    <a:pt x="264947" y="174574"/>
                    <a:pt x="262357" y="175565"/>
                    <a:pt x="259461" y="175565"/>
                  </a:cubicBezTo>
                  <a:lnTo>
                    <a:pt x="236372" y="175565"/>
                  </a:lnTo>
                  <a:lnTo>
                    <a:pt x="231800" y="211683"/>
                  </a:lnTo>
                  <a:cubicBezTo>
                    <a:pt x="231648" y="212903"/>
                    <a:pt x="231191" y="213893"/>
                    <a:pt x="230429" y="214655"/>
                  </a:cubicBezTo>
                  <a:cubicBezTo>
                    <a:pt x="229667" y="215417"/>
                    <a:pt x="228752" y="215798"/>
                    <a:pt x="227685" y="215798"/>
                  </a:cubicBezTo>
                  <a:lnTo>
                    <a:pt x="192481" y="215798"/>
                  </a:lnTo>
                  <a:lnTo>
                    <a:pt x="197510" y="175565"/>
                  </a:lnTo>
                  <a:lnTo>
                    <a:pt x="147218" y="175565"/>
                  </a:lnTo>
                  <a:lnTo>
                    <a:pt x="149276" y="160706"/>
                  </a:lnTo>
                  <a:cubicBezTo>
                    <a:pt x="149580" y="158420"/>
                    <a:pt x="150647" y="156438"/>
                    <a:pt x="152476" y="154762"/>
                  </a:cubicBezTo>
                  <a:cubicBezTo>
                    <a:pt x="154305" y="152933"/>
                    <a:pt x="156286" y="152019"/>
                    <a:pt x="158420" y="152019"/>
                  </a:cubicBezTo>
                  <a:lnTo>
                    <a:pt x="200711" y="152019"/>
                  </a:lnTo>
                  <a:lnTo>
                    <a:pt x="205968" y="114986"/>
                  </a:lnTo>
                  <a:lnTo>
                    <a:pt x="190881" y="114986"/>
                  </a:lnTo>
                  <a:lnTo>
                    <a:pt x="190424" y="115671"/>
                  </a:lnTo>
                  <a:cubicBezTo>
                    <a:pt x="189052" y="120091"/>
                    <a:pt x="186690" y="123520"/>
                    <a:pt x="183337" y="125958"/>
                  </a:cubicBezTo>
                  <a:cubicBezTo>
                    <a:pt x="179375" y="128702"/>
                    <a:pt x="175184" y="130073"/>
                    <a:pt x="170764" y="130073"/>
                  </a:cubicBezTo>
                  <a:lnTo>
                    <a:pt x="151790" y="130073"/>
                  </a:lnTo>
                  <a:lnTo>
                    <a:pt x="164592" y="87325"/>
                  </a:lnTo>
                  <a:cubicBezTo>
                    <a:pt x="164897" y="86563"/>
                    <a:pt x="165354" y="85953"/>
                    <a:pt x="165963" y="85496"/>
                  </a:cubicBezTo>
                  <a:cubicBezTo>
                    <a:pt x="166573" y="85039"/>
                    <a:pt x="167259" y="84810"/>
                    <a:pt x="168021" y="84810"/>
                  </a:cubicBezTo>
                  <a:lnTo>
                    <a:pt x="199339" y="84810"/>
                  </a:lnTo>
                  <a:lnTo>
                    <a:pt x="196596" y="92811"/>
                  </a:lnTo>
                  <a:lnTo>
                    <a:pt x="208483" y="92811"/>
                  </a:lnTo>
                  <a:lnTo>
                    <a:pt x="209169" y="85496"/>
                  </a:lnTo>
                  <a:cubicBezTo>
                    <a:pt x="209169" y="84887"/>
                    <a:pt x="209283" y="84468"/>
                    <a:pt x="209512" y="84239"/>
                  </a:cubicBezTo>
                  <a:cubicBezTo>
                    <a:pt x="209740" y="84010"/>
                    <a:pt x="210083" y="83744"/>
                    <a:pt x="210540" y="83439"/>
                  </a:cubicBezTo>
                  <a:cubicBezTo>
                    <a:pt x="211302" y="82829"/>
                    <a:pt x="212141" y="82524"/>
                    <a:pt x="213055" y="82524"/>
                  </a:cubicBezTo>
                  <a:close/>
                  <a:moveTo>
                    <a:pt x="102641" y="59207"/>
                  </a:moveTo>
                  <a:lnTo>
                    <a:pt x="98298" y="88239"/>
                  </a:lnTo>
                  <a:lnTo>
                    <a:pt x="114757" y="88239"/>
                  </a:lnTo>
                  <a:lnTo>
                    <a:pt x="118643" y="59207"/>
                  </a:lnTo>
                  <a:close/>
                  <a:moveTo>
                    <a:pt x="400431" y="48692"/>
                  </a:moveTo>
                  <a:lnTo>
                    <a:pt x="419862" y="48692"/>
                  </a:lnTo>
                  <a:cubicBezTo>
                    <a:pt x="421538" y="48692"/>
                    <a:pt x="422872" y="49301"/>
                    <a:pt x="423862" y="50520"/>
                  </a:cubicBezTo>
                  <a:cubicBezTo>
                    <a:pt x="424853" y="51740"/>
                    <a:pt x="425272" y="53187"/>
                    <a:pt x="425120" y="54864"/>
                  </a:cubicBezTo>
                  <a:lnTo>
                    <a:pt x="406832" y="216027"/>
                  </a:lnTo>
                  <a:cubicBezTo>
                    <a:pt x="400126" y="216027"/>
                    <a:pt x="394564" y="213398"/>
                    <a:pt x="390144" y="208140"/>
                  </a:cubicBezTo>
                  <a:cubicBezTo>
                    <a:pt x="385724" y="202882"/>
                    <a:pt x="383819" y="196596"/>
                    <a:pt x="384429" y="189281"/>
                  </a:cubicBezTo>
                  <a:close/>
                  <a:moveTo>
                    <a:pt x="328879" y="48692"/>
                  </a:moveTo>
                  <a:lnTo>
                    <a:pt x="347624" y="48692"/>
                  </a:lnTo>
                  <a:lnTo>
                    <a:pt x="324764" y="197967"/>
                  </a:lnTo>
                  <a:cubicBezTo>
                    <a:pt x="323850" y="203301"/>
                    <a:pt x="321488" y="207645"/>
                    <a:pt x="317678" y="210998"/>
                  </a:cubicBezTo>
                  <a:cubicBezTo>
                    <a:pt x="313868" y="214350"/>
                    <a:pt x="309524" y="216027"/>
                    <a:pt x="304648" y="216027"/>
                  </a:cubicBezTo>
                  <a:lnTo>
                    <a:pt x="296418" y="216027"/>
                  </a:lnTo>
                  <a:lnTo>
                    <a:pt x="321107" y="55778"/>
                  </a:lnTo>
                  <a:cubicBezTo>
                    <a:pt x="321564" y="53645"/>
                    <a:pt x="322516" y="51930"/>
                    <a:pt x="323964" y="50635"/>
                  </a:cubicBezTo>
                  <a:cubicBezTo>
                    <a:pt x="325412" y="49339"/>
                    <a:pt x="327050" y="48692"/>
                    <a:pt x="328879" y="48692"/>
                  </a:cubicBezTo>
                  <a:close/>
                  <a:moveTo>
                    <a:pt x="499643" y="5943"/>
                  </a:moveTo>
                  <a:lnTo>
                    <a:pt x="583768" y="5943"/>
                  </a:lnTo>
                  <a:cubicBezTo>
                    <a:pt x="583006" y="10820"/>
                    <a:pt x="580911" y="14821"/>
                    <a:pt x="577482" y="17945"/>
                  </a:cubicBezTo>
                  <a:cubicBezTo>
                    <a:pt x="574053" y="21069"/>
                    <a:pt x="570052" y="22631"/>
                    <a:pt x="565480" y="22631"/>
                  </a:cubicBezTo>
                  <a:lnTo>
                    <a:pt x="497586" y="22631"/>
                  </a:lnTo>
                  <a:close/>
                  <a:moveTo>
                    <a:pt x="457581" y="5943"/>
                  </a:moveTo>
                  <a:lnTo>
                    <a:pt x="492785" y="5943"/>
                  </a:lnTo>
                  <a:lnTo>
                    <a:pt x="486156" y="56235"/>
                  </a:lnTo>
                  <a:lnTo>
                    <a:pt x="577139" y="56235"/>
                  </a:lnTo>
                  <a:lnTo>
                    <a:pt x="574624" y="74752"/>
                  </a:lnTo>
                  <a:lnTo>
                    <a:pt x="560680" y="74752"/>
                  </a:lnTo>
                  <a:lnTo>
                    <a:pt x="541934" y="216027"/>
                  </a:lnTo>
                  <a:lnTo>
                    <a:pt x="498272" y="216027"/>
                  </a:lnTo>
                  <a:lnTo>
                    <a:pt x="516788" y="74752"/>
                  </a:lnTo>
                  <a:lnTo>
                    <a:pt x="483641" y="74752"/>
                  </a:lnTo>
                  <a:lnTo>
                    <a:pt x="468325" y="191338"/>
                  </a:lnTo>
                  <a:cubicBezTo>
                    <a:pt x="467411" y="198196"/>
                    <a:pt x="464439" y="204063"/>
                    <a:pt x="459410" y="208940"/>
                  </a:cubicBezTo>
                  <a:cubicBezTo>
                    <a:pt x="454533" y="213665"/>
                    <a:pt x="448742" y="216027"/>
                    <a:pt x="442036" y="216027"/>
                  </a:cubicBezTo>
                  <a:lnTo>
                    <a:pt x="421234" y="216027"/>
                  </a:lnTo>
                  <a:lnTo>
                    <a:pt x="447751" y="15087"/>
                  </a:lnTo>
                  <a:cubicBezTo>
                    <a:pt x="448208" y="12344"/>
                    <a:pt x="449351" y="10134"/>
                    <a:pt x="451180" y="8458"/>
                  </a:cubicBezTo>
                  <a:cubicBezTo>
                    <a:pt x="453009" y="6782"/>
                    <a:pt x="455143" y="5943"/>
                    <a:pt x="457581" y="5943"/>
                  </a:cubicBezTo>
                  <a:close/>
                  <a:moveTo>
                    <a:pt x="173050" y="2514"/>
                  </a:moveTo>
                  <a:lnTo>
                    <a:pt x="284378" y="2514"/>
                  </a:lnTo>
                  <a:cubicBezTo>
                    <a:pt x="286055" y="2514"/>
                    <a:pt x="287426" y="2972"/>
                    <a:pt x="288493" y="3886"/>
                  </a:cubicBezTo>
                  <a:cubicBezTo>
                    <a:pt x="289560" y="5105"/>
                    <a:pt x="289941" y="6553"/>
                    <a:pt x="289636" y="8229"/>
                  </a:cubicBezTo>
                  <a:lnTo>
                    <a:pt x="284150" y="49835"/>
                  </a:lnTo>
                  <a:cubicBezTo>
                    <a:pt x="283083" y="56997"/>
                    <a:pt x="280340" y="62789"/>
                    <a:pt x="275920" y="67208"/>
                  </a:cubicBezTo>
                  <a:cubicBezTo>
                    <a:pt x="271501" y="71933"/>
                    <a:pt x="264719" y="74295"/>
                    <a:pt x="255575" y="74295"/>
                  </a:cubicBezTo>
                  <a:lnTo>
                    <a:pt x="222656" y="74295"/>
                  </a:lnTo>
                  <a:lnTo>
                    <a:pt x="224485" y="61265"/>
                  </a:lnTo>
                  <a:cubicBezTo>
                    <a:pt x="224637" y="59741"/>
                    <a:pt x="225323" y="58369"/>
                    <a:pt x="226542" y="57150"/>
                  </a:cubicBezTo>
                  <a:cubicBezTo>
                    <a:pt x="227762" y="56235"/>
                    <a:pt x="229133" y="55778"/>
                    <a:pt x="230657" y="55778"/>
                  </a:cubicBezTo>
                  <a:lnTo>
                    <a:pt x="238658" y="55778"/>
                  </a:lnTo>
                  <a:cubicBezTo>
                    <a:pt x="242316" y="55778"/>
                    <a:pt x="244450" y="54026"/>
                    <a:pt x="245059" y="50520"/>
                  </a:cubicBezTo>
                  <a:lnTo>
                    <a:pt x="249174" y="19888"/>
                  </a:lnTo>
                  <a:lnTo>
                    <a:pt x="220599" y="19888"/>
                  </a:lnTo>
                  <a:lnTo>
                    <a:pt x="212141" y="49377"/>
                  </a:lnTo>
                  <a:cubicBezTo>
                    <a:pt x="209397" y="57455"/>
                    <a:pt x="204749" y="63627"/>
                    <a:pt x="198196" y="67894"/>
                  </a:cubicBezTo>
                  <a:cubicBezTo>
                    <a:pt x="191643" y="72161"/>
                    <a:pt x="184785" y="74295"/>
                    <a:pt x="177622" y="74295"/>
                  </a:cubicBezTo>
                  <a:lnTo>
                    <a:pt x="162534" y="74295"/>
                  </a:lnTo>
                  <a:lnTo>
                    <a:pt x="181051" y="19888"/>
                  </a:lnTo>
                  <a:lnTo>
                    <a:pt x="166192" y="19888"/>
                  </a:lnTo>
                  <a:lnTo>
                    <a:pt x="168021" y="6401"/>
                  </a:lnTo>
                  <a:cubicBezTo>
                    <a:pt x="168173" y="5181"/>
                    <a:pt x="168707" y="4191"/>
                    <a:pt x="169621" y="3429"/>
                  </a:cubicBezTo>
                  <a:cubicBezTo>
                    <a:pt x="170688" y="2819"/>
                    <a:pt x="171831" y="2514"/>
                    <a:pt x="173050" y="2514"/>
                  </a:cubicBezTo>
                  <a:close/>
                  <a:moveTo>
                    <a:pt x="365455" y="228"/>
                  </a:moveTo>
                  <a:lnTo>
                    <a:pt x="400660" y="228"/>
                  </a:lnTo>
                  <a:lnTo>
                    <a:pt x="398374" y="18974"/>
                  </a:lnTo>
                  <a:lnTo>
                    <a:pt x="433349" y="18974"/>
                  </a:lnTo>
                  <a:lnTo>
                    <a:pt x="431749" y="30404"/>
                  </a:lnTo>
                  <a:cubicBezTo>
                    <a:pt x="431444" y="32537"/>
                    <a:pt x="430568" y="34252"/>
                    <a:pt x="429120" y="35547"/>
                  </a:cubicBezTo>
                  <a:cubicBezTo>
                    <a:pt x="427672" y="36843"/>
                    <a:pt x="426034" y="37490"/>
                    <a:pt x="424205" y="37490"/>
                  </a:cubicBezTo>
                  <a:lnTo>
                    <a:pt x="395859" y="37490"/>
                  </a:lnTo>
                  <a:lnTo>
                    <a:pt x="373456" y="206654"/>
                  </a:lnTo>
                  <a:cubicBezTo>
                    <a:pt x="372999" y="209397"/>
                    <a:pt x="371818" y="211645"/>
                    <a:pt x="369913" y="213398"/>
                  </a:cubicBezTo>
                  <a:cubicBezTo>
                    <a:pt x="368008" y="215151"/>
                    <a:pt x="365760" y="216027"/>
                    <a:pt x="363169" y="216027"/>
                  </a:cubicBezTo>
                  <a:lnTo>
                    <a:pt x="330251" y="216027"/>
                  </a:lnTo>
                  <a:lnTo>
                    <a:pt x="353797" y="37490"/>
                  </a:lnTo>
                  <a:lnTo>
                    <a:pt x="320650" y="37490"/>
                  </a:lnTo>
                  <a:lnTo>
                    <a:pt x="322250" y="25374"/>
                  </a:lnTo>
                  <a:cubicBezTo>
                    <a:pt x="322555" y="23393"/>
                    <a:pt x="323355" y="21831"/>
                    <a:pt x="324650" y="20688"/>
                  </a:cubicBezTo>
                  <a:cubicBezTo>
                    <a:pt x="325945" y="19545"/>
                    <a:pt x="327431" y="18974"/>
                    <a:pt x="329108" y="18974"/>
                  </a:cubicBezTo>
                  <a:lnTo>
                    <a:pt x="356311" y="18974"/>
                  </a:lnTo>
                  <a:lnTo>
                    <a:pt x="357911" y="7315"/>
                  </a:lnTo>
                  <a:cubicBezTo>
                    <a:pt x="358216" y="5334"/>
                    <a:pt x="359092" y="3657"/>
                    <a:pt x="360540" y="2286"/>
                  </a:cubicBezTo>
                  <a:cubicBezTo>
                    <a:pt x="361988" y="914"/>
                    <a:pt x="363626" y="228"/>
                    <a:pt x="365455" y="228"/>
                  </a:cubicBezTo>
                  <a:close/>
                  <a:moveTo>
                    <a:pt x="42062" y="0"/>
                  </a:moveTo>
                  <a:lnTo>
                    <a:pt x="86639" y="0"/>
                  </a:lnTo>
                  <a:lnTo>
                    <a:pt x="83896" y="3657"/>
                  </a:lnTo>
                  <a:lnTo>
                    <a:pt x="155905" y="3657"/>
                  </a:lnTo>
                  <a:cubicBezTo>
                    <a:pt x="157429" y="3657"/>
                    <a:pt x="158572" y="4267"/>
                    <a:pt x="159334" y="5486"/>
                  </a:cubicBezTo>
                  <a:cubicBezTo>
                    <a:pt x="160096" y="6705"/>
                    <a:pt x="160172" y="8077"/>
                    <a:pt x="159563" y="9601"/>
                  </a:cubicBezTo>
                  <a:lnTo>
                    <a:pt x="145161" y="41834"/>
                  </a:lnTo>
                  <a:lnTo>
                    <a:pt x="157962" y="41834"/>
                  </a:lnTo>
                  <a:lnTo>
                    <a:pt x="135788" y="198882"/>
                  </a:lnTo>
                  <a:cubicBezTo>
                    <a:pt x="135179" y="203606"/>
                    <a:pt x="133274" y="207645"/>
                    <a:pt x="130073" y="210998"/>
                  </a:cubicBezTo>
                  <a:cubicBezTo>
                    <a:pt x="126873" y="214198"/>
                    <a:pt x="123215" y="215798"/>
                    <a:pt x="119100" y="215798"/>
                  </a:cubicBezTo>
                  <a:lnTo>
                    <a:pt x="96698" y="215798"/>
                  </a:lnTo>
                  <a:lnTo>
                    <a:pt x="104927" y="156591"/>
                  </a:lnTo>
                  <a:lnTo>
                    <a:pt x="88925" y="156591"/>
                  </a:lnTo>
                  <a:lnTo>
                    <a:pt x="80924" y="212369"/>
                  </a:lnTo>
                  <a:lnTo>
                    <a:pt x="54635" y="212369"/>
                  </a:lnTo>
                  <a:lnTo>
                    <a:pt x="62408" y="156591"/>
                  </a:lnTo>
                  <a:lnTo>
                    <a:pt x="46177" y="156591"/>
                  </a:lnTo>
                  <a:lnTo>
                    <a:pt x="40233" y="198425"/>
                  </a:lnTo>
                  <a:cubicBezTo>
                    <a:pt x="39624" y="203301"/>
                    <a:pt x="37643" y="207492"/>
                    <a:pt x="34290" y="210998"/>
                  </a:cubicBezTo>
                  <a:cubicBezTo>
                    <a:pt x="30785" y="214198"/>
                    <a:pt x="26975" y="215798"/>
                    <a:pt x="22860" y="215798"/>
                  </a:cubicBezTo>
                  <a:lnTo>
                    <a:pt x="0" y="215798"/>
                  </a:lnTo>
                  <a:lnTo>
                    <a:pt x="24689" y="41834"/>
                  </a:lnTo>
                  <a:lnTo>
                    <a:pt x="62636" y="41834"/>
                  </a:lnTo>
                  <a:lnTo>
                    <a:pt x="55778" y="88239"/>
                  </a:lnTo>
                  <a:lnTo>
                    <a:pt x="72009" y="88239"/>
                  </a:lnTo>
                  <a:lnTo>
                    <a:pt x="76124" y="59207"/>
                  </a:lnTo>
                  <a:lnTo>
                    <a:pt x="64694" y="59207"/>
                  </a:lnTo>
                  <a:lnTo>
                    <a:pt x="67437" y="41834"/>
                  </a:lnTo>
                  <a:lnTo>
                    <a:pt x="103098" y="41834"/>
                  </a:lnTo>
                  <a:lnTo>
                    <a:pt x="111785" y="21031"/>
                  </a:lnTo>
                  <a:lnTo>
                    <a:pt x="74981" y="21031"/>
                  </a:lnTo>
                  <a:cubicBezTo>
                    <a:pt x="69189" y="31089"/>
                    <a:pt x="61722" y="36119"/>
                    <a:pt x="52578" y="36119"/>
                  </a:cubicBezTo>
                  <a:lnTo>
                    <a:pt x="21031" y="36119"/>
                  </a:lnTo>
                  <a:lnTo>
                    <a:pt x="36804" y="3200"/>
                  </a:lnTo>
                  <a:cubicBezTo>
                    <a:pt x="38328" y="1067"/>
                    <a:pt x="40081" y="0"/>
                    <a:pt x="42062" y="0"/>
                  </a:cubicBezTo>
                  <a:close/>
                </a:path>
              </a:pathLst>
            </a:custGeom>
            <a:solidFill>
              <a:schemeClr val="bg1">
                <a:lumMod val="50000"/>
              </a:schemeClr>
            </a:solidFill>
            <a:ln>
              <a:noFill/>
            </a:ln>
            <a:effectLst/>
          </p:spPr>
          <p:txBody>
            <a:bodyPr rot="0" spcFirstLastPara="0" vertOverflow="overflow" horzOverflow="overflow" vert="horz" wrap="square" lIns="91440" tIns="45720" rIns="91440" bIns="45720" numCol="1" spcCol="0" rtlCol="0" fromWordArt="0" anchor="t" anchorCtr="0" forceAA="0" compatLnSpc="1">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white"/>
                </a:solidFill>
                <a:effectLst/>
                <a:uLnTx/>
                <a:uFillTx/>
                <a:latin typeface="DOUYU Font" pitchFamily="2" charset="-122"/>
                <a:ea typeface="DOUYU Font" pitchFamily="2" charset="-122"/>
                <a:cs typeface="+mn-cs"/>
              </a:endParaRPr>
            </a:p>
          </p:txBody>
        </p:sp>
      </p:grpSp>
      <p:graphicFrame>
        <p:nvGraphicFramePr>
          <p:cNvPr id="24" name="对象 23"/>
          <p:cNvGraphicFramePr>
            <a:graphicFrameLocks noChangeAspect="1"/>
          </p:cNvGraphicFramePr>
          <p:nvPr>
            <p:extLst>
              <p:ext uri="{D42A27DB-BD31-4B8C-83A1-F6EECF244321}">
                <p14:modId xmlns:p14="http://schemas.microsoft.com/office/powerpoint/2010/main" val="2258238861"/>
              </p:ext>
            </p:extLst>
          </p:nvPr>
        </p:nvGraphicFramePr>
        <p:xfrm>
          <a:off x="821531" y="1712044"/>
          <a:ext cx="10547350" cy="2509838"/>
        </p:xfrm>
        <a:graphic>
          <a:graphicData uri="http://schemas.openxmlformats.org/presentationml/2006/ole">
            <mc:AlternateContent xmlns:mc="http://schemas.openxmlformats.org/markup-compatibility/2006">
              <mc:Choice xmlns:v="urn:schemas-microsoft-com:vml" Requires="v">
                <p:oleObj spid="_x0000_s150624" name="文档" r:id="rId15" imgW="10555614" imgH="2507411" progId="Word.Document.12">
                  <p:embed/>
                </p:oleObj>
              </mc:Choice>
              <mc:Fallback>
                <p:oleObj name="文档" r:id="rId15" imgW="10555614" imgH="2507411" progId="Word.Document.12">
                  <p:embed/>
                  <p:pic>
                    <p:nvPicPr>
                      <p:cNvPr id="0" name=""/>
                      <p:cNvPicPr/>
                      <p:nvPr/>
                    </p:nvPicPr>
                    <p:blipFill>
                      <a:blip r:embed="rId16"/>
                      <a:stretch>
                        <a:fillRect/>
                      </a:stretch>
                    </p:blipFill>
                    <p:spPr>
                      <a:xfrm>
                        <a:off x="821531" y="1712044"/>
                        <a:ext cx="10547350" cy="2509838"/>
                      </a:xfrm>
                      <a:prstGeom prst="rect">
                        <a:avLst/>
                      </a:prstGeom>
                    </p:spPr>
                  </p:pic>
                </p:oleObj>
              </mc:Fallback>
            </mc:AlternateContent>
          </a:graphicData>
        </a:graphic>
      </p:graphicFrame>
    </p:spTree>
    <p:extLst>
      <p:ext uri="{BB962C8B-B14F-4D97-AF65-F5344CB8AC3E}">
        <p14:creationId xmlns:p14="http://schemas.microsoft.com/office/powerpoint/2010/main" val="39914663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with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blinds(horizontal)">
                                      <p:cBhvr>
                                        <p:cTn id="7" dur="500"/>
                                        <p:tgtEl>
                                          <p:spTgt spid="27"/>
                                        </p:tgtEl>
                                      </p:cBhvr>
                                    </p:animEffect>
                                  </p:childTnLst>
                                </p:cTn>
                              </p:par>
                              <p:par>
                                <p:cTn id="8" presetID="3" presetClass="entr" presetSubtype="10" fill="hold" nodeType="withEffect">
                                  <p:stCondLst>
                                    <p:cond delay="0"/>
                                  </p:stCondLst>
                                  <p:childTnLst>
                                    <p:set>
                                      <p:cBhvr>
                                        <p:cTn id="9" dur="1" fill="hold">
                                          <p:stCondLst>
                                            <p:cond delay="0"/>
                                          </p:stCondLst>
                                        </p:cTn>
                                        <p:tgtEl>
                                          <p:spTgt spid="24"/>
                                        </p:tgtEl>
                                        <p:attrNameLst>
                                          <p:attrName>style.visibility</p:attrName>
                                        </p:attrNameLst>
                                      </p:cBhvr>
                                      <p:to>
                                        <p:strVal val="visible"/>
                                      </p:to>
                                    </p:set>
                                    <p:animEffect transition="in" filter="blinds(horizontal)">
                                      <p:cBhvr>
                                        <p:cTn id="10"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图片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1241"/>
            <a:ext cx="12189600" cy="1798760"/>
          </a:xfrm>
          <a:prstGeom prst="rect">
            <a:avLst/>
          </a:prstGeom>
        </p:spPr>
      </p:pic>
      <p:sp>
        <p:nvSpPr>
          <p:cNvPr id="2" name="圆角矩形 1"/>
          <p:cNvSpPr/>
          <p:nvPr/>
        </p:nvSpPr>
        <p:spPr>
          <a:xfrm>
            <a:off x="635" y="0"/>
            <a:ext cx="12190095" cy="1800000"/>
          </a:xfrm>
          <a:prstGeom prst="roundRect">
            <a:avLst>
              <a:gd name="adj" fmla="val 0"/>
            </a:avLst>
          </a:prstGeom>
          <a:solidFill>
            <a:schemeClr val="tx2">
              <a:lumMod val="75000"/>
              <a:alpha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2000" dirty="0">
                <a:solidFill>
                  <a:schemeClr val="bg1">
                    <a:lumMod val="85000"/>
                  </a:schemeClr>
                </a:solidFill>
              </a:rPr>
              <a:t>  </a:t>
            </a:r>
            <a:endParaRPr lang="en-US" altLang="zh-CN" sz="2000" dirty="0">
              <a:solidFill>
                <a:schemeClr val="bg1">
                  <a:lumMod val="85000"/>
                </a:schemeClr>
              </a:solidFill>
            </a:endParaRPr>
          </a:p>
          <a:p>
            <a:r>
              <a:rPr lang="zh-CN" altLang="en-US" sz="2000" dirty="0">
                <a:solidFill>
                  <a:schemeClr val="bg1">
                    <a:lumMod val="85000"/>
                  </a:schemeClr>
                </a:solidFill>
              </a:rPr>
              <a:t>  </a:t>
            </a:r>
          </a:p>
        </p:txBody>
      </p:sp>
      <p:sp>
        <p:nvSpPr>
          <p:cNvPr id="31" name="文本框 30">
            <a:hlinkClick r:id="rId4" action="ppaction://hlinksldjump"/>
          </p:cNvPr>
          <p:cNvSpPr txBox="1"/>
          <p:nvPr/>
        </p:nvSpPr>
        <p:spPr>
          <a:xfrm>
            <a:off x="2853690" y="2422709"/>
            <a:ext cx="4941081" cy="492443"/>
          </a:xfrm>
          <a:prstGeom prst="rect">
            <a:avLst/>
          </a:prstGeom>
          <a:noFill/>
        </p:spPr>
        <p:txBody>
          <a:bodyPr wrap="square" rtlCol="0">
            <a:spAutoFit/>
          </a:bodyPr>
          <a:lstStyle/>
          <a:p>
            <a:r>
              <a:rPr lang="zh-CN" altLang="zh-CN" sz="2600" kern="100" dirty="0">
                <a:latin typeface="+mj-ea"/>
                <a:ea typeface="+mj-ea"/>
                <a:cs typeface="Times New Roman" panose="02020603050405020304" pitchFamily="18" charset="0"/>
              </a:rPr>
              <a:t>一、全反射</a:t>
            </a:r>
          </a:p>
        </p:txBody>
      </p:sp>
      <p:sp>
        <p:nvSpPr>
          <p:cNvPr id="32" name="文本框 31">
            <a:hlinkClick r:id="rId5" action="ppaction://hlinksldjump"/>
          </p:cNvPr>
          <p:cNvSpPr txBox="1"/>
          <p:nvPr/>
        </p:nvSpPr>
        <p:spPr>
          <a:xfrm>
            <a:off x="2853690" y="3223313"/>
            <a:ext cx="6553884" cy="492443"/>
          </a:xfrm>
          <a:prstGeom prst="rect">
            <a:avLst/>
          </a:prstGeom>
          <a:noFill/>
        </p:spPr>
        <p:txBody>
          <a:bodyPr wrap="square" rtlCol="0">
            <a:spAutoFit/>
          </a:bodyPr>
          <a:lstStyle/>
          <a:p>
            <a:r>
              <a:rPr lang="zh-CN" altLang="zh-CN" sz="2600" kern="100" dirty="0">
                <a:latin typeface="+mj-ea"/>
                <a:ea typeface="+mj-ea"/>
                <a:cs typeface="Times New Roman" panose="02020603050405020304" pitchFamily="18" charset="0"/>
              </a:rPr>
              <a:t>二、全反射棱镜</a:t>
            </a:r>
          </a:p>
        </p:txBody>
      </p:sp>
      <p:sp>
        <p:nvSpPr>
          <p:cNvPr id="34" name="文本框 33">
            <a:hlinkClick r:id="rId6" action="ppaction://hlinksldjump"/>
          </p:cNvPr>
          <p:cNvSpPr txBox="1"/>
          <p:nvPr/>
        </p:nvSpPr>
        <p:spPr>
          <a:xfrm>
            <a:off x="2853690" y="4824520"/>
            <a:ext cx="1944216" cy="460375"/>
          </a:xfrm>
          <a:prstGeom prst="rect">
            <a:avLst/>
          </a:prstGeom>
          <a:noFill/>
          <a:ln>
            <a:noFill/>
          </a:ln>
        </p:spPr>
        <p:txBody>
          <a:bodyPr wrap="square" rtlCol="0">
            <a:spAutoFit/>
          </a:bodyPr>
          <a:lstStyle/>
          <a:p>
            <a:pPr defTabSz="914400">
              <a:spcBef>
                <a:spcPct val="0"/>
              </a:spcBef>
            </a:pPr>
            <a:r>
              <a:rPr lang="zh-CN" altLang="zh-CN" b="1" dirty="0">
                <a:ln>
                  <a:noFill/>
                </a:ln>
                <a:solidFill>
                  <a:schemeClr val="accent1">
                    <a:lumMod val="50000"/>
                  </a:schemeClr>
                </a:solidFill>
                <a:latin typeface="微软雅黑" panose="020B0503020204020204" charset="-122"/>
                <a:ea typeface="微软雅黑" panose="020B0503020204020204" charset="-122"/>
              </a:rPr>
              <a:t>课时对点练</a:t>
            </a:r>
          </a:p>
        </p:txBody>
      </p:sp>
      <p:sp>
        <p:nvSpPr>
          <p:cNvPr id="13" name="圆角矩形 12"/>
          <p:cNvSpPr/>
          <p:nvPr/>
        </p:nvSpPr>
        <p:spPr>
          <a:xfrm>
            <a:off x="658495" y="0"/>
            <a:ext cx="1891030" cy="5213350"/>
          </a:xfrm>
          <a:prstGeom prst="roundRect">
            <a:avLst>
              <a:gd name="adj" fmla="val 0"/>
            </a:avLst>
          </a:prstGeom>
          <a:solidFill>
            <a:schemeClr val="accent1">
              <a:lumMod val="50000"/>
              <a:alpha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2000" dirty="0">
                <a:solidFill>
                  <a:schemeClr val="bg1">
                    <a:lumMod val="85000"/>
                  </a:schemeClr>
                </a:solidFill>
              </a:rPr>
              <a:t>  </a:t>
            </a:r>
            <a:endParaRPr lang="en-US" altLang="zh-CN" sz="2000" dirty="0">
              <a:solidFill>
                <a:schemeClr val="bg1">
                  <a:lumMod val="85000"/>
                </a:schemeClr>
              </a:solidFill>
            </a:endParaRPr>
          </a:p>
          <a:p>
            <a:r>
              <a:rPr lang="zh-CN" altLang="en-US" sz="2000" dirty="0">
                <a:solidFill>
                  <a:schemeClr val="bg1">
                    <a:lumMod val="85000"/>
                  </a:schemeClr>
                </a:solidFill>
              </a:rPr>
              <a:t>  </a:t>
            </a:r>
          </a:p>
        </p:txBody>
      </p:sp>
      <p:sp>
        <p:nvSpPr>
          <p:cNvPr id="15" name="文本框 14"/>
          <p:cNvSpPr txBox="1"/>
          <p:nvPr/>
        </p:nvSpPr>
        <p:spPr>
          <a:xfrm flipH="1">
            <a:off x="1270635" y="2853690"/>
            <a:ext cx="702310" cy="1568450"/>
          </a:xfrm>
          <a:prstGeom prst="rect">
            <a:avLst/>
          </a:prstGeom>
          <a:noFill/>
          <a:effectLst/>
        </p:spPr>
        <p:txBody>
          <a:bodyPr wrap="square" rtlCol="0">
            <a:spAutoFit/>
          </a:bodyPr>
          <a:lstStyle/>
          <a:p>
            <a:pPr algn="ctr" defTabSz="914400">
              <a:defRPr/>
            </a:pPr>
            <a:r>
              <a:rPr lang="zh-CN" altLang="zh-CN" b="1" dirty="0">
                <a:solidFill>
                  <a:schemeClr val="bg1"/>
                </a:solidFill>
                <a:cs typeface="+mn-ea"/>
              </a:rPr>
              <a:t>内容索引</a:t>
            </a:r>
            <a:endParaRPr lang="zh-CN" altLang="en-US" b="1" dirty="0">
              <a:solidFill>
                <a:schemeClr val="bg1"/>
              </a:solidFill>
              <a:cs typeface="+mn-ea"/>
            </a:endParaRPr>
          </a:p>
        </p:txBody>
      </p:sp>
      <p:sp>
        <p:nvSpPr>
          <p:cNvPr id="10" name="文本框 9">
            <a:hlinkClick r:id="rId7" action="ppaction://hlinksldjump"/>
          </p:cNvPr>
          <p:cNvSpPr txBox="1"/>
          <p:nvPr/>
        </p:nvSpPr>
        <p:spPr>
          <a:xfrm>
            <a:off x="2853690" y="4023917"/>
            <a:ext cx="6553884" cy="492443"/>
          </a:xfrm>
          <a:prstGeom prst="rect">
            <a:avLst/>
          </a:prstGeom>
          <a:noFill/>
        </p:spPr>
        <p:txBody>
          <a:bodyPr wrap="square" rtlCol="0">
            <a:spAutoFit/>
          </a:bodyPr>
          <a:lstStyle/>
          <a:p>
            <a:r>
              <a:rPr lang="zh-CN" altLang="zh-CN" sz="2600" kern="100" dirty="0">
                <a:latin typeface="+mj-ea"/>
                <a:ea typeface="+mj-ea"/>
                <a:cs typeface="Times New Roman" panose="02020603050405020304" pitchFamily="18" charset="0"/>
              </a:rPr>
              <a:t>三、光导纤维</a:t>
            </a:r>
          </a:p>
        </p:txBody>
      </p:sp>
    </p:spTree>
  </p:cSld>
  <p:clrMapOvr>
    <a:masterClrMapping/>
  </p:clrMapOvr>
  <mc:AlternateContent xmlns:mc="http://schemas.openxmlformats.org/markup-compatibility/2006" xmlns:p14="http://schemas.microsoft.com/office/powerpoint/2010/main">
    <mc:Choice Requires="p14">
      <p:transition spd="slow" p14:dur="3250"/>
    </mc:Choice>
    <mc:Fallback xmlns="">
      <p:transition spd="slow"/>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 name="矩形 14"/>
          <p:cNvSpPr/>
          <p:nvPr/>
        </p:nvSpPr>
        <p:spPr>
          <a:xfrm>
            <a:off x="389206" y="655037"/>
            <a:ext cx="11412000" cy="4001071"/>
          </a:xfrm>
          <a:prstGeom prst="rect">
            <a:avLst/>
          </a:prstGeom>
        </p:spPr>
        <p:txBody>
          <a:bodyPr wrap="square" lIns="121898" tIns="60948" rIns="121898" bIns="60948">
            <a:spAutoFit/>
          </a:bodyPr>
          <a:lstStyle/>
          <a:p>
            <a:pPr algn="just">
              <a:lnSpc>
                <a:spcPct val="150000"/>
              </a:lnSpc>
              <a:spcAft>
                <a:spcPts val="0"/>
              </a:spcAft>
              <a:tabLst>
                <a:tab pos="2250440" algn="l"/>
              </a:tabLst>
            </a:pP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3.</a:t>
            </a:r>
            <a:r>
              <a:rPr lang="en-US" altLang="zh-CN" sz="2800" kern="100" dirty="0">
                <a:latin typeface="Times New Roman" panose="02020603050405020304" pitchFamily="18" charset="0"/>
                <a:ea typeface="楷体_GB2312" panose="02010609030101010101" pitchFamily="49" charset="-122"/>
                <a:cs typeface="Courier New" panose="02070309020205020404" pitchFamily="49" charset="0"/>
              </a:rPr>
              <a:t>(2021·</a:t>
            </a:r>
            <a:r>
              <a:rPr lang="zh-CN" altLang="zh-CN" sz="2800" kern="100" dirty="0">
                <a:latin typeface="Times New Roman" panose="02020603050405020304" pitchFamily="18" charset="0"/>
                <a:ea typeface="楷体_GB2312" panose="02010609030101010101" pitchFamily="49" charset="-122"/>
                <a:cs typeface="Times New Roman" panose="02020603050405020304" pitchFamily="18" charset="0"/>
              </a:rPr>
              <a:t>江苏卷</a:t>
            </a:r>
            <a:r>
              <a:rPr lang="en-US" altLang="zh-CN" sz="2800" kern="100" dirty="0">
                <a:latin typeface="Times New Roman" panose="02020603050405020304" pitchFamily="18" charset="0"/>
                <a:ea typeface="楷体_GB2312" panose="02010609030101010101" pitchFamily="49" charset="-122"/>
                <a:cs typeface="Courier New" panose="02070309020205020404" pitchFamily="49" charset="0"/>
              </a:rPr>
              <a:t>)</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某种材料制成的半圆形透明砖平放在方格纸上，将激光束垂直于</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AC</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面射入，可以看到光束从圆弧面</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ABC</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出射，沿</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AC</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方向缓慢平移该砖，在如图所示位置时，出射光束恰好消失</a:t>
            </a:r>
            <a:r>
              <a:rPr lang="zh-CN" altLang="zh-CN" sz="2800" kern="100" dirty="0" smtClean="0">
                <a:latin typeface="Times New Roman" panose="02020603050405020304" pitchFamily="18" charset="0"/>
                <a:ea typeface="方正中等线简体" panose="03000509000000000000" pitchFamily="65" charset="-122"/>
                <a:cs typeface="Times New Roman" panose="02020603050405020304" pitchFamily="18" charset="0"/>
              </a:rPr>
              <a:t>，</a:t>
            </a:r>
            <a:endParaRPr lang="en-US" altLang="zh-CN" sz="2800" kern="100" dirty="0" smtClean="0">
              <a:latin typeface="Times New Roman" panose="02020603050405020304" pitchFamily="18" charset="0"/>
              <a:ea typeface="方正中等线简体" panose="03000509000000000000" pitchFamily="65" charset="-122"/>
              <a:cs typeface="Times New Roman" panose="02020603050405020304" pitchFamily="18" charset="0"/>
            </a:endParaRPr>
          </a:p>
          <a:p>
            <a:pPr algn="just">
              <a:lnSpc>
                <a:spcPct val="150000"/>
              </a:lnSpc>
              <a:spcAft>
                <a:spcPts val="0"/>
              </a:spcAft>
              <a:tabLst>
                <a:tab pos="2250440" algn="l"/>
              </a:tabLst>
            </a:pPr>
            <a:r>
              <a:rPr lang="zh-CN" altLang="zh-CN" sz="2800" kern="100" dirty="0" smtClean="0">
                <a:latin typeface="Times New Roman" panose="02020603050405020304" pitchFamily="18" charset="0"/>
                <a:ea typeface="方正中等线简体" panose="03000509000000000000" pitchFamily="65" charset="-122"/>
                <a:cs typeface="Times New Roman" panose="02020603050405020304" pitchFamily="18" charset="0"/>
              </a:rPr>
              <a:t>该</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材料的折射率为</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tabLst>
                <a:tab pos="2250440" algn="l"/>
              </a:tabLst>
            </a:pP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A.1.2  </a:t>
            </a:r>
            <a:r>
              <a:rPr lang="en-US" altLang="zh-CN" sz="2800" kern="100" dirty="0" smtClean="0">
                <a:latin typeface="Times New Roman" panose="02020603050405020304" pitchFamily="18" charset="0"/>
                <a:ea typeface="方正中等线简体" panose="03000509000000000000" pitchFamily="65" charset="-122"/>
                <a:cs typeface="Courier New" panose="02070309020205020404" pitchFamily="49" charset="0"/>
              </a:rPr>
              <a:t>		B.1.4  </a:t>
            </a:r>
          </a:p>
          <a:p>
            <a:pPr algn="just">
              <a:lnSpc>
                <a:spcPct val="150000"/>
              </a:lnSpc>
              <a:spcAft>
                <a:spcPts val="0"/>
              </a:spcAft>
              <a:tabLst>
                <a:tab pos="2250440" algn="l"/>
              </a:tabLst>
            </a:pPr>
            <a:r>
              <a:rPr lang="en-US" altLang="zh-CN" sz="2800" kern="100" dirty="0" smtClean="0">
                <a:latin typeface="Times New Roman" panose="02020603050405020304" pitchFamily="18" charset="0"/>
                <a:ea typeface="方正中等线简体" panose="03000509000000000000" pitchFamily="65" charset="-122"/>
                <a:cs typeface="Courier New" panose="02070309020205020404" pitchFamily="49" charset="0"/>
              </a:rPr>
              <a:t>C.1.6  		D.1.8</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sp>
        <p:nvSpPr>
          <p:cNvPr id="4" name="TextBox 14"/>
          <p:cNvSpPr txBox="1"/>
          <p:nvPr/>
        </p:nvSpPr>
        <p:spPr>
          <a:xfrm>
            <a:off x="262558" y="3301546"/>
            <a:ext cx="795807" cy="756000"/>
          </a:xfrm>
          <a:prstGeom prst="rect">
            <a:avLst/>
          </a:prstGeom>
          <a:noFill/>
        </p:spPr>
        <p:txBody>
          <a:bodyPr wrap="square" rtlCol="0">
            <a:spAutoFit/>
          </a:bodyPr>
          <a:lstStyle/>
          <a:p>
            <a:r>
              <a:rPr lang="zh-CN" altLang="en-US" sz="4500" b="1" dirty="0">
                <a:solidFill>
                  <a:srgbClr val="C00000"/>
                </a:solidFill>
                <a:latin typeface="华文细黑" panose="02010600040101010101" pitchFamily="2" charset="-122"/>
                <a:ea typeface="华文细黑" panose="02010600040101010101" pitchFamily="2" charset="-122"/>
              </a:rPr>
              <a:t>√</a:t>
            </a:r>
          </a:p>
        </p:txBody>
      </p:sp>
      <p:sp>
        <p:nvSpPr>
          <p:cNvPr id="17" name="圆角矩形 16">
            <a:hlinkClick r:id="rId2" action="ppaction://hlinksldjump"/>
          </p:cNvPr>
          <p:cNvSpPr/>
          <p:nvPr/>
        </p:nvSpPr>
        <p:spPr>
          <a:xfrm>
            <a:off x="2285535"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algn="ctr" defTabSz="914400"/>
            <a:r>
              <a:rPr kumimoji="1" lang="en-US" altLang="zh-CN" sz="1600" kern="0" dirty="0">
                <a:solidFill>
                  <a:prstClr val="white">
                    <a:lumMod val="50000"/>
                  </a:prstClr>
                </a:solidFill>
                <a:latin typeface="Arial" panose="020B0604020202020204"/>
                <a:ea typeface="微软雅黑" panose="020B0503020204020204" charset="-122"/>
              </a:rPr>
              <a:t>1</a:t>
            </a:r>
            <a:endParaRPr kumimoji="1" lang="zh-CN" altLang="en-US" sz="1600" kern="0" dirty="0">
              <a:solidFill>
                <a:prstClr val="white">
                  <a:lumMod val="50000"/>
                </a:prstClr>
              </a:solidFill>
              <a:latin typeface="Arial" panose="020B0604020202020204"/>
              <a:ea typeface="微软雅黑" panose="020B0503020204020204" charset="-122"/>
            </a:endParaRPr>
          </a:p>
        </p:txBody>
      </p:sp>
      <p:sp>
        <p:nvSpPr>
          <p:cNvPr id="18" name="圆角矩形 17">
            <a:hlinkClick r:id="rId3" action="ppaction://hlinksldjump"/>
          </p:cNvPr>
          <p:cNvSpPr/>
          <p:nvPr/>
        </p:nvSpPr>
        <p:spPr>
          <a:xfrm>
            <a:off x="2680387"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rPr>
              <a:t>2</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endParaRPr>
          </a:p>
        </p:txBody>
      </p:sp>
      <p:sp>
        <p:nvSpPr>
          <p:cNvPr id="19" name="圆角矩形 18">
            <a:hlinkClick r:id="rId4" action="ppaction://hlinksldjump"/>
          </p:cNvPr>
          <p:cNvSpPr/>
          <p:nvPr/>
        </p:nvSpPr>
        <p:spPr>
          <a:xfrm>
            <a:off x="3075239" y="6381328"/>
            <a:ext cx="288000" cy="288000"/>
          </a:xfrm>
          <a:prstGeom prst="round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r>
              <a:rPr kumimoji="1" lang="en-US" altLang="zh-CN" sz="1600" dirty="0">
                <a:solidFill>
                  <a:schemeClr val="bg1"/>
                </a:solidFill>
              </a:rPr>
              <a:t>3</a:t>
            </a:r>
            <a:endParaRPr kumimoji="1" lang="zh-CN" altLang="en-US" sz="1600" dirty="0">
              <a:solidFill>
                <a:schemeClr val="bg1"/>
              </a:solidFill>
            </a:endParaRPr>
          </a:p>
        </p:txBody>
      </p:sp>
      <p:sp>
        <p:nvSpPr>
          <p:cNvPr id="20" name="圆角矩形 19">
            <a:hlinkClick r:id="rId5" action="ppaction://hlinksldjump"/>
          </p:cNvPr>
          <p:cNvSpPr/>
          <p:nvPr/>
        </p:nvSpPr>
        <p:spPr>
          <a:xfrm>
            <a:off x="3470091"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rPr>
              <a:t>4</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endParaRPr>
          </a:p>
        </p:txBody>
      </p:sp>
      <p:sp>
        <p:nvSpPr>
          <p:cNvPr id="21" name="圆角矩形 20">
            <a:hlinkClick r:id="rId6" action="ppaction://hlinksldjump"/>
          </p:cNvPr>
          <p:cNvSpPr/>
          <p:nvPr/>
        </p:nvSpPr>
        <p:spPr>
          <a:xfrm>
            <a:off x="3864943"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rPr>
              <a:t>5</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endParaRPr>
          </a:p>
        </p:txBody>
      </p:sp>
      <p:sp>
        <p:nvSpPr>
          <p:cNvPr id="22" name="圆角矩形 21">
            <a:hlinkClick r:id="rId7" action="ppaction://hlinksldjump"/>
          </p:cNvPr>
          <p:cNvSpPr/>
          <p:nvPr/>
        </p:nvSpPr>
        <p:spPr>
          <a:xfrm>
            <a:off x="4259795"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rPr>
              <a:t>6</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endParaRPr>
          </a:p>
        </p:txBody>
      </p:sp>
      <p:sp>
        <p:nvSpPr>
          <p:cNvPr id="33" name="圆角矩形 32">
            <a:hlinkClick r:id="rId8" action="ppaction://hlinksldjump"/>
          </p:cNvPr>
          <p:cNvSpPr/>
          <p:nvPr/>
        </p:nvSpPr>
        <p:spPr>
          <a:xfrm>
            <a:off x="4654647"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rPr>
              <a:t>7</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endParaRPr>
          </a:p>
        </p:txBody>
      </p:sp>
      <p:sp>
        <p:nvSpPr>
          <p:cNvPr id="34" name="圆角矩形 33">
            <a:hlinkClick r:id="rId9" action="ppaction://hlinksldjump"/>
          </p:cNvPr>
          <p:cNvSpPr/>
          <p:nvPr/>
        </p:nvSpPr>
        <p:spPr>
          <a:xfrm>
            <a:off x="5049499"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rPr>
              <a:t>8</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endParaRPr>
          </a:p>
        </p:txBody>
      </p:sp>
      <p:sp>
        <p:nvSpPr>
          <p:cNvPr id="35" name="圆角矩形 34">
            <a:hlinkClick r:id="rId10" action="ppaction://hlinksldjump"/>
          </p:cNvPr>
          <p:cNvSpPr/>
          <p:nvPr/>
        </p:nvSpPr>
        <p:spPr>
          <a:xfrm>
            <a:off x="5444351"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rPr>
              <a:t>9</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endParaRPr>
          </a:p>
        </p:txBody>
      </p:sp>
      <p:sp>
        <p:nvSpPr>
          <p:cNvPr id="36" name="圆角矩形 35">
            <a:hlinkClick r:id="rId11" action="ppaction://hlinksldjump"/>
          </p:cNvPr>
          <p:cNvSpPr/>
          <p:nvPr/>
        </p:nvSpPr>
        <p:spPr>
          <a:xfrm>
            <a:off x="5839203" y="6381328"/>
            <a:ext cx="324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lIns="0" rIns="0"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rPr>
              <a:t>10</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endParaRPr>
          </a:p>
        </p:txBody>
      </p:sp>
      <p:sp>
        <p:nvSpPr>
          <p:cNvPr id="37" name="圆角矩形 36">
            <a:hlinkClick r:id="rId12" action="ppaction://hlinksldjump"/>
          </p:cNvPr>
          <p:cNvSpPr/>
          <p:nvPr/>
        </p:nvSpPr>
        <p:spPr>
          <a:xfrm>
            <a:off x="6270055" y="6381328"/>
            <a:ext cx="324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lIns="0" rIns="0"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rPr>
              <a:t>11</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endParaRPr>
          </a:p>
        </p:txBody>
      </p:sp>
      <p:pic>
        <p:nvPicPr>
          <p:cNvPr id="164866" name="Picture 2" descr="X72"/>
          <p:cNvPicPr>
            <a:picLocks noChangeAspect="1" noChangeArrowheads="1"/>
          </p:cNvPicPr>
          <p:nvPr/>
        </p:nvPicPr>
        <p:blipFill>
          <a:blip r:embed="rId1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881939" y="2205658"/>
            <a:ext cx="2829891" cy="21149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 name="圆角矩形 16">
            <a:hlinkClick r:id="rId3" action="ppaction://hlinksldjump"/>
          </p:cNvPr>
          <p:cNvSpPr/>
          <p:nvPr/>
        </p:nvSpPr>
        <p:spPr>
          <a:xfrm>
            <a:off x="2285535"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algn="ctr" defTabSz="914400"/>
            <a:r>
              <a:rPr kumimoji="1" lang="en-US" altLang="zh-CN" sz="1600" kern="0" dirty="0">
                <a:solidFill>
                  <a:prstClr val="white">
                    <a:lumMod val="50000"/>
                  </a:prstClr>
                </a:solidFill>
                <a:latin typeface="Arial" panose="020B0604020202020204"/>
                <a:ea typeface="微软雅黑" panose="020B0503020204020204" charset="-122"/>
              </a:rPr>
              <a:t>1</a:t>
            </a:r>
            <a:endParaRPr kumimoji="1" lang="zh-CN" altLang="en-US" sz="1600" kern="0" dirty="0">
              <a:solidFill>
                <a:prstClr val="white">
                  <a:lumMod val="50000"/>
                </a:prstClr>
              </a:solidFill>
              <a:latin typeface="Arial" panose="020B0604020202020204"/>
              <a:ea typeface="微软雅黑" panose="020B0503020204020204" charset="-122"/>
            </a:endParaRPr>
          </a:p>
        </p:txBody>
      </p:sp>
      <p:sp>
        <p:nvSpPr>
          <p:cNvPr id="18" name="圆角矩形 17">
            <a:hlinkClick r:id="rId4" action="ppaction://hlinksldjump"/>
          </p:cNvPr>
          <p:cNvSpPr/>
          <p:nvPr/>
        </p:nvSpPr>
        <p:spPr>
          <a:xfrm>
            <a:off x="2680387"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rPr>
              <a:t>2</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endParaRPr>
          </a:p>
        </p:txBody>
      </p:sp>
      <p:sp>
        <p:nvSpPr>
          <p:cNvPr id="19" name="圆角矩形 18">
            <a:hlinkClick r:id="rId5" action="ppaction://hlinksldjump"/>
          </p:cNvPr>
          <p:cNvSpPr/>
          <p:nvPr/>
        </p:nvSpPr>
        <p:spPr>
          <a:xfrm>
            <a:off x="3075239" y="6381328"/>
            <a:ext cx="288000" cy="288000"/>
          </a:xfrm>
          <a:prstGeom prst="round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r>
              <a:rPr kumimoji="1" lang="en-US" altLang="zh-CN" sz="1600" dirty="0">
                <a:solidFill>
                  <a:schemeClr val="bg1"/>
                </a:solidFill>
              </a:rPr>
              <a:t>3</a:t>
            </a:r>
            <a:endParaRPr kumimoji="1" lang="zh-CN" altLang="en-US" sz="1600" dirty="0">
              <a:solidFill>
                <a:schemeClr val="bg1"/>
              </a:solidFill>
            </a:endParaRPr>
          </a:p>
        </p:txBody>
      </p:sp>
      <p:sp>
        <p:nvSpPr>
          <p:cNvPr id="20" name="圆角矩形 19">
            <a:hlinkClick r:id="rId6" action="ppaction://hlinksldjump"/>
          </p:cNvPr>
          <p:cNvSpPr/>
          <p:nvPr/>
        </p:nvSpPr>
        <p:spPr>
          <a:xfrm>
            <a:off x="3470091"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rPr>
              <a:t>4</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endParaRPr>
          </a:p>
        </p:txBody>
      </p:sp>
      <p:sp>
        <p:nvSpPr>
          <p:cNvPr id="21" name="圆角矩形 20">
            <a:hlinkClick r:id="rId7" action="ppaction://hlinksldjump"/>
          </p:cNvPr>
          <p:cNvSpPr/>
          <p:nvPr/>
        </p:nvSpPr>
        <p:spPr>
          <a:xfrm>
            <a:off x="3864943"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rPr>
              <a:t>5</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endParaRPr>
          </a:p>
        </p:txBody>
      </p:sp>
      <p:sp>
        <p:nvSpPr>
          <p:cNvPr id="22" name="圆角矩形 21">
            <a:hlinkClick r:id="rId8" action="ppaction://hlinksldjump"/>
          </p:cNvPr>
          <p:cNvSpPr/>
          <p:nvPr/>
        </p:nvSpPr>
        <p:spPr>
          <a:xfrm>
            <a:off x="4259795"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rPr>
              <a:t>6</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endParaRPr>
          </a:p>
        </p:txBody>
      </p:sp>
      <p:sp>
        <p:nvSpPr>
          <p:cNvPr id="33" name="圆角矩形 32">
            <a:hlinkClick r:id="rId9" action="ppaction://hlinksldjump"/>
          </p:cNvPr>
          <p:cNvSpPr/>
          <p:nvPr/>
        </p:nvSpPr>
        <p:spPr>
          <a:xfrm>
            <a:off x="4654647"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rPr>
              <a:t>7</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endParaRPr>
          </a:p>
        </p:txBody>
      </p:sp>
      <p:sp>
        <p:nvSpPr>
          <p:cNvPr id="34" name="圆角矩形 33">
            <a:hlinkClick r:id="rId10" action="ppaction://hlinksldjump"/>
          </p:cNvPr>
          <p:cNvSpPr/>
          <p:nvPr/>
        </p:nvSpPr>
        <p:spPr>
          <a:xfrm>
            <a:off x="5049499"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rPr>
              <a:t>8</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endParaRPr>
          </a:p>
        </p:txBody>
      </p:sp>
      <p:sp>
        <p:nvSpPr>
          <p:cNvPr id="35" name="圆角矩形 34">
            <a:hlinkClick r:id="rId11" action="ppaction://hlinksldjump"/>
          </p:cNvPr>
          <p:cNvSpPr/>
          <p:nvPr/>
        </p:nvSpPr>
        <p:spPr>
          <a:xfrm>
            <a:off x="5444351"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rPr>
              <a:t>9</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endParaRPr>
          </a:p>
        </p:txBody>
      </p:sp>
      <p:sp>
        <p:nvSpPr>
          <p:cNvPr id="36" name="圆角矩形 35">
            <a:hlinkClick r:id="rId12" action="ppaction://hlinksldjump"/>
          </p:cNvPr>
          <p:cNvSpPr/>
          <p:nvPr/>
        </p:nvSpPr>
        <p:spPr>
          <a:xfrm>
            <a:off x="5839203" y="6381328"/>
            <a:ext cx="324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lIns="0" rIns="0"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rPr>
              <a:t>10</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endParaRPr>
          </a:p>
        </p:txBody>
      </p:sp>
      <p:sp>
        <p:nvSpPr>
          <p:cNvPr id="37" name="圆角矩形 36">
            <a:hlinkClick r:id="rId13" action="ppaction://hlinksldjump"/>
          </p:cNvPr>
          <p:cNvSpPr/>
          <p:nvPr/>
        </p:nvSpPr>
        <p:spPr>
          <a:xfrm>
            <a:off x="6270055" y="6381328"/>
            <a:ext cx="324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lIns="0" rIns="0"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rPr>
              <a:t>11</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endParaRPr>
          </a:p>
        </p:txBody>
      </p:sp>
      <p:grpSp>
        <p:nvGrpSpPr>
          <p:cNvPr id="23" name="组合 22"/>
          <p:cNvGrpSpPr/>
          <p:nvPr/>
        </p:nvGrpSpPr>
        <p:grpSpPr>
          <a:xfrm>
            <a:off x="471041" y="837506"/>
            <a:ext cx="11248331" cy="3600400"/>
            <a:chOff x="471835" y="934424"/>
            <a:chExt cx="11248331" cy="3600400"/>
          </a:xfrm>
        </p:grpSpPr>
        <p:sp>
          <p:nvSpPr>
            <p:cNvPr id="24" name="圆角矩形 23"/>
            <p:cNvSpPr/>
            <p:nvPr/>
          </p:nvSpPr>
          <p:spPr>
            <a:xfrm>
              <a:off x="471835" y="1094413"/>
              <a:ext cx="11248331" cy="3440411"/>
            </a:xfrm>
            <a:prstGeom prst="roundRect">
              <a:avLst>
                <a:gd name="adj" fmla="val 2667"/>
              </a:avLst>
            </a:prstGeom>
            <a:noFill/>
            <a:ln w="285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1" lang="zh-CN" altLang="en-US" sz="1800" b="0" i="0" u="none" strike="noStrike" kern="1200" cap="none" spc="0" normalizeH="0" baseline="0" noProof="0">
                <a:ln>
                  <a:noFill/>
                </a:ln>
                <a:solidFill>
                  <a:prstClr val="white"/>
                </a:solidFill>
                <a:effectLst/>
                <a:uLnTx/>
                <a:uFillTx/>
                <a:latin typeface="Arial" panose="020B0604020202020204"/>
                <a:ea typeface="微软雅黑" panose="020B0503020204020204" charset="-122"/>
                <a:cs typeface="+mn-cs"/>
              </a:endParaRPr>
            </a:p>
          </p:txBody>
        </p:sp>
        <p:pic>
          <p:nvPicPr>
            <p:cNvPr id="25" name="图片 24"/>
            <p:cNvPicPr>
              <a:picLocks noChangeAspect="1"/>
            </p:cNvPicPr>
            <p:nvPr/>
          </p:nvPicPr>
          <p:blipFill>
            <a:blip r:embed="rId14"/>
            <a:stretch>
              <a:fillRect/>
            </a:stretch>
          </p:blipFill>
          <p:spPr>
            <a:xfrm>
              <a:off x="850294" y="934424"/>
              <a:ext cx="695238" cy="314286"/>
            </a:xfrm>
            <a:prstGeom prst="rect">
              <a:avLst/>
            </a:prstGeom>
          </p:spPr>
        </p:pic>
        <p:sp>
          <p:nvSpPr>
            <p:cNvPr id="26" name="文本框 25"/>
            <p:cNvSpPr txBox="1"/>
            <p:nvPr/>
          </p:nvSpPr>
          <p:spPr>
            <a:xfrm>
              <a:off x="915584" y="992904"/>
              <a:ext cx="583768" cy="216027"/>
            </a:xfrm>
            <a:custGeom>
              <a:avLst/>
              <a:gdLst/>
              <a:ahLst/>
              <a:cxnLst/>
              <a:rect l="l" t="t" r="r" b="b"/>
              <a:pathLst>
                <a:path w="583768" h="216027">
                  <a:moveTo>
                    <a:pt x="96012" y="106756"/>
                  </a:moveTo>
                  <a:lnTo>
                    <a:pt x="91211" y="139217"/>
                  </a:lnTo>
                  <a:lnTo>
                    <a:pt x="107670" y="139217"/>
                  </a:lnTo>
                  <a:lnTo>
                    <a:pt x="112014" y="106756"/>
                  </a:lnTo>
                  <a:close/>
                  <a:moveTo>
                    <a:pt x="53264" y="106756"/>
                  </a:moveTo>
                  <a:lnTo>
                    <a:pt x="48692" y="139217"/>
                  </a:lnTo>
                  <a:lnTo>
                    <a:pt x="64922" y="139217"/>
                  </a:lnTo>
                  <a:lnTo>
                    <a:pt x="69494" y="106756"/>
                  </a:lnTo>
                  <a:close/>
                  <a:moveTo>
                    <a:pt x="213055" y="82524"/>
                  </a:moveTo>
                  <a:lnTo>
                    <a:pt x="249174" y="82524"/>
                  </a:lnTo>
                  <a:lnTo>
                    <a:pt x="248031" y="92811"/>
                  </a:lnTo>
                  <a:lnTo>
                    <a:pt x="279121" y="92811"/>
                  </a:lnTo>
                  <a:lnTo>
                    <a:pt x="277749" y="104927"/>
                  </a:lnTo>
                  <a:cubicBezTo>
                    <a:pt x="277292" y="107670"/>
                    <a:pt x="276149" y="110033"/>
                    <a:pt x="274320" y="112014"/>
                  </a:cubicBezTo>
                  <a:cubicBezTo>
                    <a:pt x="272644" y="113995"/>
                    <a:pt x="270662" y="114986"/>
                    <a:pt x="268376" y="114986"/>
                  </a:cubicBezTo>
                  <a:lnTo>
                    <a:pt x="244831" y="114986"/>
                  </a:lnTo>
                  <a:lnTo>
                    <a:pt x="239573" y="152019"/>
                  </a:lnTo>
                  <a:lnTo>
                    <a:pt x="272948" y="152019"/>
                  </a:lnTo>
                  <a:lnTo>
                    <a:pt x="271348" y="164592"/>
                  </a:lnTo>
                  <a:cubicBezTo>
                    <a:pt x="270891" y="167640"/>
                    <a:pt x="269519" y="170307"/>
                    <a:pt x="267233" y="172593"/>
                  </a:cubicBezTo>
                  <a:cubicBezTo>
                    <a:pt x="264947" y="174574"/>
                    <a:pt x="262357" y="175565"/>
                    <a:pt x="259461" y="175565"/>
                  </a:cubicBezTo>
                  <a:lnTo>
                    <a:pt x="236372" y="175565"/>
                  </a:lnTo>
                  <a:lnTo>
                    <a:pt x="231800" y="211683"/>
                  </a:lnTo>
                  <a:cubicBezTo>
                    <a:pt x="231648" y="212903"/>
                    <a:pt x="231191" y="213893"/>
                    <a:pt x="230429" y="214655"/>
                  </a:cubicBezTo>
                  <a:cubicBezTo>
                    <a:pt x="229667" y="215417"/>
                    <a:pt x="228752" y="215798"/>
                    <a:pt x="227685" y="215798"/>
                  </a:cubicBezTo>
                  <a:lnTo>
                    <a:pt x="192481" y="215798"/>
                  </a:lnTo>
                  <a:lnTo>
                    <a:pt x="197510" y="175565"/>
                  </a:lnTo>
                  <a:lnTo>
                    <a:pt x="147218" y="175565"/>
                  </a:lnTo>
                  <a:lnTo>
                    <a:pt x="149276" y="160706"/>
                  </a:lnTo>
                  <a:cubicBezTo>
                    <a:pt x="149580" y="158420"/>
                    <a:pt x="150647" y="156438"/>
                    <a:pt x="152476" y="154762"/>
                  </a:cubicBezTo>
                  <a:cubicBezTo>
                    <a:pt x="154305" y="152933"/>
                    <a:pt x="156286" y="152019"/>
                    <a:pt x="158420" y="152019"/>
                  </a:cubicBezTo>
                  <a:lnTo>
                    <a:pt x="200711" y="152019"/>
                  </a:lnTo>
                  <a:lnTo>
                    <a:pt x="205968" y="114986"/>
                  </a:lnTo>
                  <a:lnTo>
                    <a:pt x="190881" y="114986"/>
                  </a:lnTo>
                  <a:lnTo>
                    <a:pt x="190424" y="115671"/>
                  </a:lnTo>
                  <a:cubicBezTo>
                    <a:pt x="189052" y="120091"/>
                    <a:pt x="186690" y="123520"/>
                    <a:pt x="183337" y="125958"/>
                  </a:cubicBezTo>
                  <a:cubicBezTo>
                    <a:pt x="179375" y="128702"/>
                    <a:pt x="175184" y="130073"/>
                    <a:pt x="170764" y="130073"/>
                  </a:cubicBezTo>
                  <a:lnTo>
                    <a:pt x="151790" y="130073"/>
                  </a:lnTo>
                  <a:lnTo>
                    <a:pt x="164592" y="87325"/>
                  </a:lnTo>
                  <a:cubicBezTo>
                    <a:pt x="164897" y="86563"/>
                    <a:pt x="165354" y="85953"/>
                    <a:pt x="165963" y="85496"/>
                  </a:cubicBezTo>
                  <a:cubicBezTo>
                    <a:pt x="166573" y="85039"/>
                    <a:pt x="167259" y="84810"/>
                    <a:pt x="168021" y="84810"/>
                  </a:cubicBezTo>
                  <a:lnTo>
                    <a:pt x="199339" y="84810"/>
                  </a:lnTo>
                  <a:lnTo>
                    <a:pt x="196596" y="92811"/>
                  </a:lnTo>
                  <a:lnTo>
                    <a:pt x="208483" y="92811"/>
                  </a:lnTo>
                  <a:lnTo>
                    <a:pt x="209169" y="85496"/>
                  </a:lnTo>
                  <a:cubicBezTo>
                    <a:pt x="209169" y="84887"/>
                    <a:pt x="209283" y="84468"/>
                    <a:pt x="209512" y="84239"/>
                  </a:cubicBezTo>
                  <a:cubicBezTo>
                    <a:pt x="209740" y="84010"/>
                    <a:pt x="210083" y="83744"/>
                    <a:pt x="210540" y="83439"/>
                  </a:cubicBezTo>
                  <a:cubicBezTo>
                    <a:pt x="211302" y="82829"/>
                    <a:pt x="212141" y="82524"/>
                    <a:pt x="213055" y="82524"/>
                  </a:cubicBezTo>
                  <a:close/>
                  <a:moveTo>
                    <a:pt x="102641" y="59207"/>
                  </a:moveTo>
                  <a:lnTo>
                    <a:pt x="98298" y="88239"/>
                  </a:lnTo>
                  <a:lnTo>
                    <a:pt x="114757" y="88239"/>
                  </a:lnTo>
                  <a:lnTo>
                    <a:pt x="118643" y="59207"/>
                  </a:lnTo>
                  <a:close/>
                  <a:moveTo>
                    <a:pt x="400431" y="48692"/>
                  </a:moveTo>
                  <a:lnTo>
                    <a:pt x="419862" y="48692"/>
                  </a:lnTo>
                  <a:cubicBezTo>
                    <a:pt x="421538" y="48692"/>
                    <a:pt x="422872" y="49301"/>
                    <a:pt x="423862" y="50520"/>
                  </a:cubicBezTo>
                  <a:cubicBezTo>
                    <a:pt x="424853" y="51740"/>
                    <a:pt x="425272" y="53187"/>
                    <a:pt x="425120" y="54864"/>
                  </a:cubicBezTo>
                  <a:lnTo>
                    <a:pt x="406832" y="216027"/>
                  </a:lnTo>
                  <a:cubicBezTo>
                    <a:pt x="400126" y="216027"/>
                    <a:pt x="394564" y="213398"/>
                    <a:pt x="390144" y="208140"/>
                  </a:cubicBezTo>
                  <a:cubicBezTo>
                    <a:pt x="385724" y="202882"/>
                    <a:pt x="383819" y="196596"/>
                    <a:pt x="384429" y="189281"/>
                  </a:cubicBezTo>
                  <a:close/>
                  <a:moveTo>
                    <a:pt x="328879" y="48692"/>
                  </a:moveTo>
                  <a:lnTo>
                    <a:pt x="347624" y="48692"/>
                  </a:lnTo>
                  <a:lnTo>
                    <a:pt x="324764" y="197967"/>
                  </a:lnTo>
                  <a:cubicBezTo>
                    <a:pt x="323850" y="203301"/>
                    <a:pt x="321488" y="207645"/>
                    <a:pt x="317678" y="210998"/>
                  </a:cubicBezTo>
                  <a:cubicBezTo>
                    <a:pt x="313868" y="214350"/>
                    <a:pt x="309524" y="216027"/>
                    <a:pt x="304648" y="216027"/>
                  </a:cubicBezTo>
                  <a:lnTo>
                    <a:pt x="296418" y="216027"/>
                  </a:lnTo>
                  <a:lnTo>
                    <a:pt x="321107" y="55778"/>
                  </a:lnTo>
                  <a:cubicBezTo>
                    <a:pt x="321564" y="53645"/>
                    <a:pt x="322516" y="51930"/>
                    <a:pt x="323964" y="50635"/>
                  </a:cubicBezTo>
                  <a:cubicBezTo>
                    <a:pt x="325412" y="49339"/>
                    <a:pt x="327050" y="48692"/>
                    <a:pt x="328879" y="48692"/>
                  </a:cubicBezTo>
                  <a:close/>
                  <a:moveTo>
                    <a:pt x="499643" y="5943"/>
                  </a:moveTo>
                  <a:lnTo>
                    <a:pt x="583768" y="5943"/>
                  </a:lnTo>
                  <a:cubicBezTo>
                    <a:pt x="583006" y="10820"/>
                    <a:pt x="580911" y="14821"/>
                    <a:pt x="577482" y="17945"/>
                  </a:cubicBezTo>
                  <a:cubicBezTo>
                    <a:pt x="574053" y="21069"/>
                    <a:pt x="570052" y="22631"/>
                    <a:pt x="565480" y="22631"/>
                  </a:cubicBezTo>
                  <a:lnTo>
                    <a:pt x="497586" y="22631"/>
                  </a:lnTo>
                  <a:close/>
                  <a:moveTo>
                    <a:pt x="457581" y="5943"/>
                  </a:moveTo>
                  <a:lnTo>
                    <a:pt x="492785" y="5943"/>
                  </a:lnTo>
                  <a:lnTo>
                    <a:pt x="486156" y="56235"/>
                  </a:lnTo>
                  <a:lnTo>
                    <a:pt x="577139" y="56235"/>
                  </a:lnTo>
                  <a:lnTo>
                    <a:pt x="574624" y="74752"/>
                  </a:lnTo>
                  <a:lnTo>
                    <a:pt x="560680" y="74752"/>
                  </a:lnTo>
                  <a:lnTo>
                    <a:pt x="541934" y="216027"/>
                  </a:lnTo>
                  <a:lnTo>
                    <a:pt x="498272" y="216027"/>
                  </a:lnTo>
                  <a:lnTo>
                    <a:pt x="516788" y="74752"/>
                  </a:lnTo>
                  <a:lnTo>
                    <a:pt x="483641" y="74752"/>
                  </a:lnTo>
                  <a:lnTo>
                    <a:pt x="468325" y="191338"/>
                  </a:lnTo>
                  <a:cubicBezTo>
                    <a:pt x="467411" y="198196"/>
                    <a:pt x="464439" y="204063"/>
                    <a:pt x="459410" y="208940"/>
                  </a:cubicBezTo>
                  <a:cubicBezTo>
                    <a:pt x="454533" y="213665"/>
                    <a:pt x="448742" y="216027"/>
                    <a:pt x="442036" y="216027"/>
                  </a:cubicBezTo>
                  <a:lnTo>
                    <a:pt x="421234" y="216027"/>
                  </a:lnTo>
                  <a:lnTo>
                    <a:pt x="447751" y="15087"/>
                  </a:lnTo>
                  <a:cubicBezTo>
                    <a:pt x="448208" y="12344"/>
                    <a:pt x="449351" y="10134"/>
                    <a:pt x="451180" y="8458"/>
                  </a:cubicBezTo>
                  <a:cubicBezTo>
                    <a:pt x="453009" y="6782"/>
                    <a:pt x="455143" y="5943"/>
                    <a:pt x="457581" y="5943"/>
                  </a:cubicBezTo>
                  <a:close/>
                  <a:moveTo>
                    <a:pt x="173050" y="2514"/>
                  </a:moveTo>
                  <a:lnTo>
                    <a:pt x="284378" y="2514"/>
                  </a:lnTo>
                  <a:cubicBezTo>
                    <a:pt x="286055" y="2514"/>
                    <a:pt x="287426" y="2972"/>
                    <a:pt x="288493" y="3886"/>
                  </a:cubicBezTo>
                  <a:cubicBezTo>
                    <a:pt x="289560" y="5105"/>
                    <a:pt x="289941" y="6553"/>
                    <a:pt x="289636" y="8229"/>
                  </a:cubicBezTo>
                  <a:lnTo>
                    <a:pt x="284150" y="49835"/>
                  </a:lnTo>
                  <a:cubicBezTo>
                    <a:pt x="283083" y="56997"/>
                    <a:pt x="280340" y="62789"/>
                    <a:pt x="275920" y="67208"/>
                  </a:cubicBezTo>
                  <a:cubicBezTo>
                    <a:pt x="271501" y="71933"/>
                    <a:pt x="264719" y="74295"/>
                    <a:pt x="255575" y="74295"/>
                  </a:cubicBezTo>
                  <a:lnTo>
                    <a:pt x="222656" y="74295"/>
                  </a:lnTo>
                  <a:lnTo>
                    <a:pt x="224485" y="61265"/>
                  </a:lnTo>
                  <a:cubicBezTo>
                    <a:pt x="224637" y="59741"/>
                    <a:pt x="225323" y="58369"/>
                    <a:pt x="226542" y="57150"/>
                  </a:cubicBezTo>
                  <a:cubicBezTo>
                    <a:pt x="227762" y="56235"/>
                    <a:pt x="229133" y="55778"/>
                    <a:pt x="230657" y="55778"/>
                  </a:cubicBezTo>
                  <a:lnTo>
                    <a:pt x="238658" y="55778"/>
                  </a:lnTo>
                  <a:cubicBezTo>
                    <a:pt x="242316" y="55778"/>
                    <a:pt x="244450" y="54026"/>
                    <a:pt x="245059" y="50520"/>
                  </a:cubicBezTo>
                  <a:lnTo>
                    <a:pt x="249174" y="19888"/>
                  </a:lnTo>
                  <a:lnTo>
                    <a:pt x="220599" y="19888"/>
                  </a:lnTo>
                  <a:lnTo>
                    <a:pt x="212141" y="49377"/>
                  </a:lnTo>
                  <a:cubicBezTo>
                    <a:pt x="209397" y="57455"/>
                    <a:pt x="204749" y="63627"/>
                    <a:pt x="198196" y="67894"/>
                  </a:cubicBezTo>
                  <a:cubicBezTo>
                    <a:pt x="191643" y="72161"/>
                    <a:pt x="184785" y="74295"/>
                    <a:pt x="177622" y="74295"/>
                  </a:cubicBezTo>
                  <a:lnTo>
                    <a:pt x="162534" y="74295"/>
                  </a:lnTo>
                  <a:lnTo>
                    <a:pt x="181051" y="19888"/>
                  </a:lnTo>
                  <a:lnTo>
                    <a:pt x="166192" y="19888"/>
                  </a:lnTo>
                  <a:lnTo>
                    <a:pt x="168021" y="6401"/>
                  </a:lnTo>
                  <a:cubicBezTo>
                    <a:pt x="168173" y="5181"/>
                    <a:pt x="168707" y="4191"/>
                    <a:pt x="169621" y="3429"/>
                  </a:cubicBezTo>
                  <a:cubicBezTo>
                    <a:pt x="170688" y="2819"/>
                    <a:pt x="171831" y="2514"/>
                    <a:pt x="173050" y="2514"/>
                  </a:cubicBezTo>
                  <a:close/>
                  <a:moveTo>
                    <a:pt x="365455" y="228"/>
                  </a:moveTo>
                  <a:lnTo>
                    <a:pt x="400660" y="228"/>
                  </a:lnTo>
                  <a:lnTo>
                    <a:pt x="398374" y="18974"/>
                  </a:lnTo>
                  <a:lnTo>
                    <a:pt x="433349" y="18974"/>
                  </a:lnTo>
                  <a:lnTo>
                    <a:pt x="431749" y="30404"/>
                  </a:lnTo>
                  <a:cubicBezTo>
                    <a:pt x="431444" y="32537"/>
                    <a:pt x="430568" y="34252"/>
                    <a:pt x="429120" y="35547"/>
                  </a:cubicBezTo>
                  <a:cubicBezTo>
                    <a:pt x="427672" y="36843"/>
                    <a:pt x="426034" y="37490"/>
                    <a:pt x="424205" y="37490"/>
                  </a:cubicBezTo>
                  <a:lnTo>
                    <a:pt x="395859" y="37490"/>
                  </a:lnTo>
                  <a:lnTo>
                    <a:pt x="373456" y="206654"/>
                  </a:lnTo>
                  <a:cubicBezTo>
                    <a:pt x="372999" y="209397"/>
                    <a:pt x="371818" y="211645"/>
                    <a:pt x="369913" y="213398"/>
                  </a:cubicBezTo>
                  <a:cubicBezTo>
                    <a:pt x="368008" y="215151"/>
                    <a:pt x="365760" y="216027"/>
                    <a:pt x="363169" y="216027"/>
                  </a:cubicBezTo>
                  <a:lnTo>
                    <a:pt x="330251" y="216027"/>
                  </a:lnTo>
                  <a:lnTo>
                    <a:pt x="353797" y="37490"/>
                  </a:lnTo>
                  <a:lnTo>
                    <a:pt x="320650" y="37490"/>
                  </a:lnTo>
                  <a:lnTo>
                    <a:pt x="322250" y="25374"/>
                  </a:lnTo>
                  <a:cubicBezTo>
                    <a:pt x="322555" y="23393"/>
                    <a:pt x="323355" y="21831"/>
                    <a:pt x="324650" y="20688"/>
                  </a:cubicBezTo>
                  <a:cubicBezTo>
                    <a:pt x="325945" y="19545"/>
                    <a:pt x="327431" y="18974"/>
                    <a:pt x="329108" y="18974"/>
                  </a:cubicBezTo>
                  <a:lnTo>
                    <a:pt x="356311" y="18974"/>
                  </a:lnTo>
                  <a:lnTo>
                    <a:pt x="357911" y="7315"/>
                  </a:lnTo>
                  <a:cubicBezTo>
                    <a:pt x="358216" y="5334"/>
                    <a:pt x="359092" y="3657"/>
                    <a:pt x="360540" y="2286"/>
                  </a:cubicBezTo>
                  <a:cubicBezTo>
                    <a:pt x="361988" y="914"/>
                    <a:pt x="363626" y="228"/>
                    <a:pt x="365455" y="228"/>
                  </a:cubicBezTo>
                  <a:close/>
                  <a:moveTo>
                    <a:pt x="42062" y="0"/>
                  </a:moveTo>
                  <a:lnTo>
                    <a:pt x="86639" y="0"/>
                  </a:lnTo>
                  <a:lnTo>
                    <a:pt x="83896" y="3657"/>
                  </a:lnTo>
                  <a:lnTo>
                    <a:pt x="155905" y="3657"/>
                  </a:lnTo>
                  <a:cubicBezTo>
                    <a:pt x="157429" y="3657"/>
                    <a:pt x="158572" y="4267"/>
                    <a:pt x="159334" y="5486"/>
                  </a:cubicBezTo>
                  <a:cubicBezTo>
                    <a:pt x="160096" y="6705"/>
                    <a:pt x="160172" y="8077"/>
                    <a:pt x="159563" y="9601"/>
                  </a:cubicBezTo>
                  <a:lnTo>
                    <a:pt x="145161" y="41834"/>
                  </a:lnTo>
                  <a:lnTo>
                    <a:pt x="157962" y="41834"/>
                  </a:lnTo>
                  <a:lnTo>
                    <a:pt x="135788" y="198882"/>
                  </a:lnTo>
                  <a:cubicBezTo>
                    <a:pt x="135179" y="203606"/>
                    <a:pt x="133274" y="207645"/>
                    <a:pt x="130073" y="210998"/>
                  </a:cubicBezTo>
                  <a:cubicBezTo>
                    <a:pt x="126873" y="214198"/>
                    <a:pt x="123215" y="215798"/>
                    <a:pt x="119100" y="215798"/>
                  </a:cubicBezTo>
                  <a:lnTo>
                    <a:pt x="96698" y="215798"/>
                  </a:lnTo>
                  <a:lnTo>
                    <a:pt x="104927" y="156591"/>
                  </a:lnTo>
                  <a:lnTo>
                    <a:pt x="88925" y="156591"/>
                  </a:lnTo>
                  <a:lnTo>
                    <a:pt x="80924" y="212369"/>
                  </a:lnTo>
                  <a:lnTo>
                    <a:pt x="54635" y="212369"/>
                  </a:lnTo>
                  <a:lnTo>
                    <a:pt x="62408" y="156591"/>
                  </a:lnTo>
                  <a:lnTo>
                    <a:pt x="46177" y="156591"/>
                  </a:lnTo>
                  <a:lnTo>
                    <a:pt x="40233" y="198425"/>
                  </a:lnTo>
                  <a:cubicBezTo>
                    <a:pt x="39624" y="203301"/>
                    <a:pt x="37643" y="207492"/>
                    <a:pt x="34290" y="210998"/>
                  </a:cubicBezTo>
                  <a:cubicBezTo>
                    <a:pt x="30785" y="214198"/>
                    <a:pt x="26975" y="215798"/>
                    <a:pt x="22860" y="215798"/>
                  </a:cubicBezTo>
                  <a:lnTo>
                    <a:pt x="0" y="215798"/>
                  </a:lnTo>
                  <a:lnTo>
                    <a:pt x="24689" y="41834"/>
                  </a:lnTo>
                  <a:lnTo>
                    <a:pt x="62636" y="41834"/>
                  </a:lnTo>
                  <a:lnTo>
                    <a:pt x="55778" y="88239"/>
                  </a:lnTo>
                  <a:lnTo>
                    <a:pt x="72009" y="88239"/>
                  </a:lnTo>
                  <a:lnTo>
                    <a:pt x="76124" y="59207"/>
                  </a:lnTo>
                  <a:lnTo>
                    <a:pt x="64694" y="59207"/>
                  </a:lnTo>
                  <a:lnTo>
                    <a:pt x="67437" y="41834"/>
                  </a:lnTo>
                  <a:lnTo>
                    <a:pt x="103098" y="41834"/>
                  </a:lnTo>
                  <a:lnTo>
                    <a:pt x="111785" y="21031"/>
                  </a:lnTo>
                  <a:lnTo>
                    <a:pt x="74981" y="21031"/>
                  </a:lnTo>
                  <a:cubicBezTo>
                    <a:pt x="69189" y="31089"/>
                    <a:pt x="61722" y="36119"/>
                    <a:pt x="52578" y="36119"/>
                  </a:cubicBezTo>
                  <a:lnTo>
                    <a:pt x="21031" y="36119"/>
                  </a:lnTo>
                  <a:lnTo>
                    <a:pt x="36804" y="3200"/>
                  </a:lnTo>
                  <a:cubicBezTo>
                    <a:pt x="38328" y="1067"/>
                    <a:pt x="40081" y="0"/>
                    <a:pt x="42062" y="0"/>
                  </a:cubicBezTo>
                  <a:close/>
                </a:path>
              </a:pathLst>
            </a:custGeom>
            <a:solidFill>
              <a:schemeClr val="bg1">
                <a:lumMod val="50000"/>
              </a:schemeClr>
            </a:solidFill>
            <a:ln>
              <a:noFill/>
            </a:ln>
            <a:effectLst/>
          </p:spPr>
          <p:txBody>
            <a:bodyPr rot="0" spcFirstLastPara="0" vertOverflow="overflow" horzOverflow="overflow" vert="horz" wrap="square" lIns="91440" tIns="45720" rIns="91440" bIns="45720" numCol="1" spcCol="0" rtlCol="0" fromWordArt="0" anchor="t" anchorCtr="0" forceAA="0" compatLnSpc="1">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white"/>
                </a:solidFill>
                <a:effectLst/>
                <a:uLnTx/>
                <a:uFillTx/>
                <a:latin typeface="DOUYU Font" pitchFamily="2" charset="-122"/>
                <a:ea typeface="DOUYU Font" pitchFamily="2" charset="-122"/>
                <a:cs typeface="+mn-cs"/>
              </a:endParaRPr>
            </a:p>
          </p:txBody>
        </p:sp>
      </p:grpSp>
      <p:sp>
        <p:nvSpPr>
          <p:cNvPr id="29" name="矩形 28"/>
          <p:cNvSpPr/>
          <p:nvPr/>
        </p:nvSpPr>
        <p:spPr>
          <a:xfrm>
            <a:off x="690176" y="1178496"/>
            <a:ext cx="10810061" cy="1303177"/>
          </a:xfrm>
          <a:prstGeom prst="rect">
            <a:avLst/>
          </a:prstGeom>
        </p:spPr>
        <p:txBody>
          <a:bodyPr wrap="square">
            <a:spAutoFit/>
          </a:bodyPr>
          <a:lstStyle/>
          <a:p>
            <a:pPr algn="just">
              <a:lnSpc>
                <a:spcPct val="150000"/>
              </a:lnSpc>
              <a:spcAft>
                <a:spcPts val="0"/>
              </a:spcAft>
              <a:tabLst>
                <a:tab pos="2250440" algn="l"/>
              </a:tabLst>
            </a:pPr>
            <a:r>
              <a:rPr lang="zh-CN" altLang="zh-CN" sz="2800" kern="100" dirty="0">
                <a:latin typeface="Times New Roman" panose="02020603050405020304" pitchFamily="18" charset="0"/>
                <a:ea typeface="楷体_GB2312" panose="02010609030101010101" pitchFamily="49" charset="-122"/>
                <a:cs typeface="Times New Roman" panose="02020603050405020304" pitchFamily="18" charset="0"/>
              </a:rPr>
              <a:t>画出激光束从透明砖射出时恰好发生全反射的光路图如图所示，发生全反射的条件为</a:t>
            </a:r>
            <a:r>
              <a:rPr lang="en-US" altLang="zh-CN" sz="2800" kern="100" dirty="0">
                <a:latin typeface="Times New Roman" panose="02020603050405020304" pitchFamily="18" charset="0"/>
                <a:ea typeface="楷体_GB2312" panose="02010609030101010101" pitchFamily="49" charset="-122"/>
                <a:cs typeface="Courier New" panose="02070309020205020404" pitchFamily="49" charset="0"/>
              </a:rPr>
              <a:t>sin </a:t>
            </a:r>
            <a:r>
              <a:rPr lang="en-US" altLang="zh-CN" sz="2800" i="1" kern="100" dirty="0">
                <a:latin typeface="Times New Roman" panose="02020603050405020304" pitchFamily="18" charset="0"/>
                <a:ea typeface="楷体_GB2312" panose="02010609030101010101" pitchFamily="49" charset="-122"/>
                <a:cs typeface="Courier New" panose="02070309020205020404" pitchFamily="49" charset="0"/>
              </a:rPr>
              <a:t>θ</a:t>
            </a:r>
            <a:r>
              <a:rPr lang="zh-CN" altLang="zh-CN" sz="2800" kern="100" dirty="0">
                <a:latin typeface="Times New Roman" panose="02020603050405020304" pitchFamily="18" charset="0"/>
                <a:ea typeface="楷体_GB2312" panose="02010609030101010101" pitchFamily="49" charset="-122"/>
                <a:cs typeface="Times New Roman" panose="02020603050405020304" pitchFamily="18" charset="0"/>
              </a:rPr>
              <a:t>＝</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graphicFrame>
        <p:nvGraphicFramePr>
          <p:cNvPr id="2" name="对象 1"/>
          <p:cNvGraphicFramePr>
            <a:graphicFrameLocks noChangeAspect="1"/>
          </p:cNvGraphicFramePr>
          <p:nvPr>
            <p:extLst>
              <p:ext uri="{D42A27DB-BD31-4B8C-83A1-F6EECF244321}">
                <p14:modId xmlns:p14="http://schemas.microsoft.com/office/powerpoint/2010/main" val="1435968631"/>
              </p:ext>
            </p:extLst>
          </p:nvPr>
        </p:nvGraphicFramePr>
        <p:xfrm>
          <a:off x="4676874" y="1720017"/>
          <a:ext cx="1111250" cy="1173163"/>
        </p:xfrm>
        <a:graphic>
          <a:graphicData uri="http://schemas.openxmlformats.org/presentationml/2006/ole">
            <mc:AlternateContent xmlns:mc="http://schemas.openxmlformats.org/markup-compatibility/2006">
              <mc:Choice xmlns:v="urn:schemas-microsoft-com:vml" Requires="v">
                <p:oleObj spid="_x0000_s152755" name="文档" r:id="rId15" imgW="1111763" imgH="1175111" progId="Word.Document.12">
                  <p:embed/>
                </p:oleObj>
              </mc:Choice>
              <mc:Fallback>
                <p:oleObj name="文档" r:id="rId15" imgW="1111763" imgH="1175111" progId="Word.Document.12">
                  <p:embed/>
                  <p:pic>
                    <p:nvPicPr>
                      <p:cNvPr id="0" name=""/>
                      <p:cNvPicPr/>
                      <p:nvPr/>
                    </p:nvPicPr>
                    <p:blipFill>
                      <a:blip r:embed="rId16"/>
                      <a:stretch>
                        <a:fillRect/>
                      </a:stretch>
                    </p:blipFill>
                    <p:spPr>
                      <a:xfrm>
                        <a:off x="4676874" y="1720017"/>
                        <a:ext cx="1111250" cy="1173163"/>
                      </a:xfrm>
                      <a:prstGeom prst="rect">
                        <a:avLst/>
                      </a:prstGeom>
                    </p:spPr>
                  </p:pic>
                </p:oleObj>
              </mc:Fallback>
            </mc:AlternateContent>
          </a:graphicData>
        </a:graphic>
      </p:graphicFrame>
      <p:graphicFrame>
        <p:nvGraphicFramePr>
          <p:cNvPr id="27" name="对象 26"/>
          <p:cNvGraphicFramePr>
            <a:graphicFrameLocks noChangeAspect="1"/>
          </p:cNvGraphicFramePr>
          <p:nvPr>
            <p:extLst>
              <p:ext uri="{D42A27DB-BD31-4B8C-83A1-F6EECF244321}">
                <p14:modId xmlns:p14="http://schemas.microsoft.com/office/powerpoint/2010/main" val="2966024721"/>
              </p:ext>
            </p:extLst>
          </p:nvPr>
        </p:nvGraphicFramePr>
        <p:xfrm>
          <a:off x="790575" y="2650391"/>
          <a:ext cx="10544175" cy="1057275"/>
        </p:xfrm>
        <a:graphic>
          <a:graphicData uri="http://schemas.openxmlformats.org/presentationml/2006/ole">
            <mc:AlternateContent xmlns:mc="http://schemas.openxmlformats.org/markup-compatibility/2006">
              <mc:Choice xmlns:v="urn:schemas-microsoft-com:vml" Requires="v">
                <p:oleObj spid="_x0000_s152756" name="文档" r:id="rId17" imgW="10555614" imgH="1057095" progId="Word.Document.12">
                  <p:embed/>
                </p:oleObj>
              </mc:Choice>
              <mc:Fallback>
                <p:oleObj name="文档" r:id="rId17" imgW="10555614" imgH="1057095" progId="Word.Document.12">
                  <p:embed/>
                  <p:pic>
                    <p:nvPicPr>
                      <p:cNvPr id="0" name=""/>
                      <p:cNvPicPr/>
                      <p:nvPr/>
                    </p:nvPicPr>
                    <p:blipFill>
                      <a:blip r:embed="rId18"/>
                      <a:stretch>
                        <a:fillRect/>
                      </a:stretch>
                    </p:blipFill>
                    <p:spPr>
                      <a:xfrm>
                        <a:off x="790575" y="2650391"/>
                        <a:ext cx="10544175" cy="1057275"/>
                      </a:xfrm>
                      <a:prstGeom prst="rect">
                        <a:avLst/>
                      </a:prstGeom>
                    </p:spPr>
                  </p:pic>
                </p:oleObj>
              </mc:Fallback>
            </mc:AlternateContent>
          </a:graphicData>
        </a:graphic>
      </p:graphicFrame>
      <p:sp>
        <p:nvSpPr>
          <p:cNvPr id="30" name="矩形 29"/>
          <p:cNvSpPr/>
          <p:nvPr/>
        </p:nvSpPr>
        <p:spPr>
          <a:xfrm>
            <a:off x="690176" y="3575196"/>
            <a:ext cx="10810061" cy="656846"/>
          </a:xfrm>
          <a:prstGeom prst="rect">
            <a:avLst/>
          </a:prstGeom>
        </p:spPr>
        <p:txBody>
          <a:bodyPr wrap="square">
            <a:spAutoFit/>
          </a:bodyPr>
          <a:lstStyle/>
          <a:p>
            <a:pPr algn="just">
              <a:lnSpc>
                <a:spcPct val="150000"/>
              </a:lnSpc>
              <a:spcAft>
                <a:spcPts val="0"/>
              </a:spcAft>
              <a:tabLst>
                <a:tab pos="2250440" algn="l"/>
              </a:tabLst>
            </a:pPr>
            <a:r>
              <a:rPr lang="zh-CN" altLang="zh-CN" sz="2800" kern="100" dirty="0">
                <a:latin typeface="Times New Roman" panose="02020603050405020304" pitchFamily="18" charset="0"/>
                <a:ea typeface="楷体_GB2312" panose="02010609030101010101" pitchFamily="49" charset="-122"/>
                <a:cs typeface="Times New Roman" panose="02020603050405020304" pitchFamily="18" charset="0"/>
              </a:rPr>
              <a:t>联立解得</a:t>
            </a:r>
            <a:r>
              <a:rPr lang="en-US" altLang="zh-CN" sz="2800" i="1" kern="100" dirty="0">
                <a:latin typeface="Times New Roman" panose="02020603050405020304" pitchFamily="18" charset="0"/>
                <a:ea typeface="楷体_GB2312" panose="02010609030101010101" pitchFamily="49" charset="-122"/>
                <a:cs typeface="Courier New" panose="02070309020205020404" pitchFamily="49" charset="0"/>
              </a:rPr>
              <a:t>n</a:t>
            </a:r>
            <a:r>
              <a:rPr lang="zh-CN" altLang="zh-CN" sz="2800" kern="100" dirty="0">
                <a:latin typeface="Times New Roman" panose="02020603050405020304" pitchFamily="18" charset="0"/>
                <a:ea typeface="楷体_GB2312" panose="02010609030101010101" pitchFamily="49" charset="-122"/>
                <a:cs typeface="Times New Roman" panose="02020603050405020304" pitchFamily="18" charset="0"/>
              </a:rPr>
              <a:t>＝</a:t>
            </a:r>
            <a:r>
              <a:rPr lang="en-US" altLang="zh-CN" sz="2800" kern="100" dirty="0">
                <a:latin typeface="Times New Roman" panose="02020603050405020304" pitchFamily="18" charset="0"/>
                <a:ea typeface="楷体_GB2312" panose="02010609030101010101" pitchFamily="49" charset="-122"/>
                <a:cs typeface="Courier New" panose="02070309020205020404" pitchFamily="49" charset="0"/>
              </a:rPr>
              <a:t>1.2</a:t>
            </a:r>
            <a:r>
              <a:rPr lang="zh-CN" altLang="zh-CN" sz="2800" kern="100" dirty="0">
                <a:latin typeface="Times New Roman" panose="02020603050405020304" pitchFamily="18" charset="0"/>
                <a:ea typeface="楷体_GB2312" panose="02010609030101010101" pitchFamily="49" charset="-122"/>
                <a:cs typeface="Times New Roman" panose="02020603050405020304" pitchFamily="18" charset="0"/>
              </a:rPr>
              <a:t>，故</a:t>
            </a:r>
            <a:r>
              <a:rPr lang="en-US" altLang="zh-CN" sz="2800" kern="100" dirty="0">
                <a:latin typeface="Times New Roman" panose="02020603050405020304" pitchFamily="18" charset="0"/>
                <a:ea typeface="楷体_GB2312" panose="02010609030101010101" pitchFamily="49" charset="-122"/>
                <a:cs typeface="Courier New" panose="02070309020205020404" pitchFamily="49" charset="0"/>
              </a:rPr>
              <a:t>A</a:t>
            </a:r>
            <a:r>
              <a:rPr lang="zh-CN" altLang="zh-CN" sz="2800" kern="100" dirty="0">
                <a:latin typeface="Times New Roman" panose="02020603050405020304" pitchFamily="18" charset="0"/>
                <a:ea typeface="楷体_GB2312" panose="02010609030101010101" pitchFamily="49" charset="-122"/>
                <a:cs typeface="Times New Roman" panose="02020603050405020304" pitchFamily="18" charset="0"/>
              </a:rPr>
              <a:t>正确，</a:t>
            </a:r>
            <a:r>
              <a:rPr lang="en-US" altLang="zh-CN" sz="2800" kern="100" dirty="0">
                <a:latin typeface="Times New Roman" panose="02020603050405020304" pitchFamily="18" charset="0"/>
                <a:ea typeface="楷体_GB2312" panose="02010609030101010101" pitchFamily="49" charset="-122"/>
                <a:cs typeface="Courier New" panose="02070309020205020404" pitchFamily="49" charset="0"/>
              </a:rPr>
              <a:t>B</a:t>
            </a:r>
            <a:r>
              <a:rPr lang="zh-CN" altLang="zh-CN" sz="2800" kern="100" dirty="0">
                <a:latin typeface="Times New Roman" panose="02020603050405020304" pitchFamily="18" charset="0"/>
                <a:ea typeface="楷体_GB2312" panose="02010609030101010101" pitchFamily="49" charset="-122"/>
                <a:cs typeface="Times New Roman" panose="02020603050405020304" pitchFamily="18" charset="0"/>
              </a:rPr>
              <a:t>、</a:t>
            </a:r>
            <a:r>
              <a:rPr lang="en-US" altLang="zh-CN" sz="2800" kern="100" dirty="0">
                <a:latin typeface="Times New Roman" panose="02020603050405020304" pitchFamily="18" charset="0"/>
                <a:ea typeface="楷体_GB2312" panose="02010609030101010101" pitchFamily="49" charset="-122"/>
                <a:cs typeface="Courier New" panose="02070309020205020404" pitchFamily="49" charset="0"/>
              </a:rPr>
              <a:t>C</a:t>
            </a:r>
            <a:r>
              <a:rPr lang="zh-CN" altLang="zh-CN" sz="2800" kern="100" dirty="0">
                <a:latin typeface="Times New Roman" panose="02020603050405020304" pitchFamily="18" charset="0"/>
                <a:ea typeface="楷体_GB2312" panose="02010609030101010101" pitchFamily="49" charset="-122"/>
                <a:cs typeface="Times New Roman" panose="02020603050405020304" pitchFamily="18" charset="0"/>
              </a:rPr>
              <a:t>、</a:t>
            </a:r>
            <a:r>
              <a:rPr lang="en-US" altLang="zh-CN" sz="2800" kern="100" dirty="0">
                <a:latin typeface="Times New Roman" panose="02020603050405020304" pitchFamily="18" charset="0"/>
                <a:ea typeface="楷体_GB2312" panose="02010609030101010101" pitchFamily="49" charset="-122"/>
                <a:cs typeface="Courier New" panose="02070309020205020404" pitchFamily="49" charset="0"/>
              </a:rPr>
              <a:t>D</a:t>
            </a:r>
            <a:r>
              <a:rPr lang="zh-CN" altLang="zh-CN" sz="2800" kern="100" dirty="0">
                <a:latin typeface="Times New Roman" panose="02020603050405020304" pitchFamily="18" charset="0"/>
                <a:ea typeface="楷体_GB2312" panose="02010609030101010101" pitchFamily="49" charset="-122"/>
                <a:cs typeface="Times New Roman" panose="02020603050405020304" pitchFamily="18" charset="0"/>
              </a:rPr>
              <a:t>错误。</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pic>
        <p:nvPicPr>
          <p:cNvPr id="152750" name="Picture 174" descr="X73"/>
          <p:cNvPicPr>
            <a:picLocks noChangeAspect="1" noChangeArrowheads="1"/>
          </p:cNvPicPr>
          <p:nvPr/>
        </p:nvPicPr>
        <p:blipFill>
          <a:blip r:embed="rId19"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759502" y="2116552"/>
            <a:ext cx="2624338" cy="19613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978935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with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blinds(horizontal)">
                                      <p:cBhvr>
                                        <p:cTn id="7" dur="500"/>
                                        <p:tgtEl>
                                          <p:spTgt spid="23"/>
                                        </p:tgtEl>
                                      </p:cBhvr>
                                    </p:animEffect>
                                  </p:childTnLst>
                                </p:cTn>
                              </p:par>
                              <p:par>
                                <p:cTn id="8" presetID="3" presetClass="entr" presetSubtype="10" fill="hold" nodeType="withEffect">
                                  <p:stCondLst>
                                    <p:cond delay="0"/>
                                  </p:stCondLst>
                                  <p:childTnLst>
                                    <p:set>
                                      <p:cBhvr>
                                        <p:cTn id="9" dur="1" fill="hold">
                                          <p:stCondLst>
                                            <p:cond delay="0"/>
                                          </p:stCondLst>
                                        </p:cTn>
                                        <p:tgtEl>
                                          <p:spTgt spid="29">
                                            <p:txEl>
                                              <p:pRg st="0" end="0"/>
                                            </p:txEl>
                                          </p:spTgt>
                                        </p:tgtEl>
                                        <p:attrNameLst>
                                          <p:attrName>style.visibility</p:attrName>
                                        </p:attrNameLst>
                                      </p:cBhvr>
                                      <p:to>
                                        <p:strVal val="visible"/>
                                      </p:to>
                                    </p:set>
                                    <p:animEffect transition="in" filter="blinds(horizontal)">
                                      <p:cBhvr>
                                        <p:cTn id="10" dur="500"/>
                                        <p:tgtEl>
                                          <p:spTgt spid="29">
                                            <p:txEl>
                                              <p:pRg st="0" end="0"/>
                                            </p:txEl>
                                          </p:spTgt>
                                        </p:tgtEl>
                                      </p:cBhvr>
                                    </p:animEffect>
                                  </p:childTnLst>
                                </p:cTn>
                              </p:par>
                              <p:par>
                                <p:cTn id="11" presetID="3" presetClass="entr" presetSubtype="10" fill="hold" nodeType="with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blinds(horizontal)">
                                      <p:cBhvr>
                                        <p:cTn id="13" dur="500"/>
                                        <p:tgtEl>
                                          <p:spTgt spid="2"/>
                                        </p:tgtEl>
                                      </p:cBhvr>
                                    </p:animEffect>
                                  </p:childTnLst>
                                </p:cTn>
                              </p:par>
                              <p:par>
                                <p:cTn id="14" presetID="3" presetClass="entr" presetSubtype="10" fill="hold" nodeType="withEffect">
                                  <p:stCondLst>
                                    <p:cond delay="0"/>
                                  </p:stCondLst>
                                  <p:childTnLst>
                                    <p:set>
                                      <p:cBhvr>
                                        <p:cTn id="15" dur="1" fill="hold">
                                          <p:stCondLst>
                                            <p:cond delay="0"/>
                                          </p:stCondLst>
                                        </p:cTn>
                                        <p:tgtEl>
                                          <p:spTgt spid="27"/>
                                        </p:tgtEl>
                                        <p:attrNameLst>
                                          <p:attrName>style.visibility</p:attrName>
                                        </p:attrNameLst>
                                      </p:cBhvr>
                                      <p:to>
                                        <p:strVal val="visible"/>
                                      </p:to>
                                    </p:set>
                                    <p:animEffect transition="in" filter="blinds(horizontal)">
                                      <p:cBhvr>
                                        <p:cTn id="16" dur="500"/>
                                        <p:tgtEl>
                                          <p:spTgt spid="27"/>
                                        </p:tgtEl>
                                      </p:cBhvr>
                                    </p:animEffect>
                                  </p:childTnLst>
                                </p:cTn>
                              </p:par>
                              <p:par>
                                <p:cTn id="17" presetID="3" presetClass="entr" presetSubtype="10" fill="hold" nodeType="withEffect">
                                  <p:stCondLst>
                                    <p:cond delay="0"/>
                                  </p:stCondLst>
                                  <p:childTnLst>
                                    <p:set>
                                      <p:cBhvr>
                                        <p:cTn id="18" dur="1" fill="hold">
                                          <p:stCondLst>
                                            <p:cond delay="0"/>
                                          </p:stCondLst>
                                        </p:cTn>
                                        <p:tgtEl>
                                          <p:spTgt spid="30">
                                            <p:txEl>
                                              <p:pRg st="0" end="0"/>
                                            </p:txEl>
                                          </p:spTgt>
                                        </p:tgtEl>
                                        <p:attrNameLst>
                                          <p:attrName>style.visibility</p:attrName>
                                        </p:attrNameLst>
                                      </p:cBhvr>
                                      <p:to>
                                        <p:strVal val="visible"/>
                                      </p:to>
                                    </p:set>
                                    <p:animEffect transition="in" filter="blinds(horizontal)">
                                      <p:cBhvr>
                                        <p:cTn id="19" dur="500"/>
                                        <p:tgtEl>
                                          <p:spTgt spid="30">
                                            <p:txEl>
                                              <p:pRg st="0" end="0"/>
                                            </p:txEl>
                                          </p:spTgt>
                                        </p:tgtEl>
                                      </p:cBhvr>
                                    </p:animEffect>
                                  </p:childTnLst>
                                </p:cTn>
                              </p:par>
                              <p:par>
                                <p:cTn id="20" presetID="3" presetClass="entr" presetSubtype="10" fill="hold" nodeType="withEffect">
                                  <p:stCondLst>
                                    <p:cond delay="0"/>
                                  </p:stCondLst>
                                  <p:childTnLst>
                                    <p:set>
                                      <p:cBhvr>
                                        <p:cTn id="21" dur="1" fill="hold">
                                          <p:stCondLst>
                                            <p:cond delay="0"/>
                                          </p:stCondLst>
                                        </p:cTn>
                                        <p:tgtEl>
                                          <p:spTgt spid="152750"/>
                                        </p:tgtEl>
                                        <p:attrNameLst>
                                          <p:attrName>style.visibility</p:attrName>
                                        </p:attrNameLst>
                                      </p:cBhvr>
                                      <p:to>
                                        <p:strVal val="visible"/>
                                      </p:to>
                                    </p:set>
                                    <p:animEffect transition="in" filter="blinds(horizontal)">
                                      <p:cBhvr>
                                        <p:cTn id="22" dur="500"/>
                                        <p:tgtEl>
                                          <p:spTgt spid="1527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 name="矩形 14"/>
          <p:cNvSpPr/>
          <p:nvPr/>
        </p:nvSpPr>
        <p:spPr>
          <a:xfrm>
            <a:off x="389206" y="156173"/>
            <a:ext cx="11412000" cy="6092093"/>
          </a:xfrm>
          <a:prstGeom prst="rect">
            <a:avLst/>
          </a:prstGeom>
        </p:spPr>
        <p:txBody>
          <a:bodyPr wrap="square" lIns="121898" tIns="60948" rIns="121898" bIns="60948">
            <a:spAutoFit/>
          </a:bodyPr>
          <a:lstStyle/>
          <a:p>
            <a:pPr algn="just">
              <a:lnSpc>
                <a:spcPct val="140000"/>
              </a:lnSpc>
              <a:spcAft>
                <a:spcPts val="0"/>
              </a:spcAft>
              <a:tabLst>
                <a:tab pos="2250440" algn="l"/>
              </a:tabLst>
            </a:pP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4.</a:t>
            </a:r>
            <a:r>
              <a:rPr lang="en-US" altLang="zh-CN" sz="2800" kern="100" dirty="0">
                <a:latin typeface="Times New Roman" panose="02020603050405020304" pitchFamily="18" charset="0"/>
                <a:ea typeface="楷体_GB2312" panose="02010609030101010101" pitchFamily="49" charset="-122"/>
                <a:cs typeface="Courier New" panose="02070309020205020404" pitchFamily="49" charset="0"/>
              </a:rPr>
              <a:t>(2023·</a:t>
            </a:r>
            <a:r>
              <a:rPr lang="zh-CN" altLang="zh-CN" sz="2800" kern="100" dirty="0">
                <a:latin typeface="Times New Roman" panose="02020603050405020304" pitchFamily="18" charset="0"/>
                <a:ea typeface="楷体_GB2312" panose="02010609030101010101" pitchFamily="49" charset="-122"/>
                <a:cs typeface="Times New Roman" panose="02020603050405020304" pitchFamily="18" charset="0"/>
              </a:rPr>
              <a:t>临沂市高二期中</a:t>
            </a:r>
            <a:r>
              <a:rPr lang="en-US" altLang="zh-CN" sz="2800" kern="100" dirty="0">
                <a:latin typeface="Times New Roman" panose="02020603050405020304" pitchFamily="18" charset="0"/>
                <a:ea typeface="楷体_GB2312" panose="02010609030101010101" pitchFamily="49" charset="-122"/>
                <a:cs typeface="Courier New" panose="02070309020205020404" pitchFamily="49" charset="0"/>
              </a:rPr>
              <a:t>)</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为了研究某种透明新材料的光学性质，将其压制成半圆柱形，如图甲所示。一束激光由真空沿半圆柱体的径向与其底面过</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O</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的法线成</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θ</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角射入。</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CD</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为光学传感器，可以探测光的强度。从</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AB</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面反射回来的光强随入射角</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θ</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变化的情况如图乙所示，已知</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sin 53°</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0.8</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，则下列说法正确的是</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40000"/>
              </a:lnSpc>
              <a:spcAft>
                <a:spcPts val="0"/>
              </a:spcAft>
              <a:tabLst>
                <a:tab pos="2250440" algn="l"/>
              </a:tabLst>
            </a:pP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A.</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该新材料的折射率</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n</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&lt;1</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40000"/>
              </a:lnSpc>
              <a:spcAft>
                <a:spcPts val="0"/>
              </a:spcAft>
              <a:tabLst>
                <a:tab pos="2250440" algn="l"/>
              </a:tabLst>
            </a:pP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B.</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该新材料的折射率</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n</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1.25</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40000"/>
              </a:lnSpc>
              <a:spcAft>
                <a:spcPts val="0"/>
              </a:spcAft>
              <a:tabLst>
                <a:tab pos="2250440" algn="l"/>
              </a:tabLst>
            </a:pP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C.</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图甲中若减小入射角</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θ</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，则反射</a:t>
            </a:r>
            <a:r>
              <a:rPr lang="zh-CN" altLang="zh-CN" sz="2800" kern="100" dirty="0" smtClean="0">
                <a:latin typeface="Times New Roman" panose="02020603050405020304" pitchFamily="18" charset="0"/>
                <a:ea typeface="方正中等线简体" panose="03000509000000000000" pitchFamily="65" charset="-122"/>
                <a:cs typeface="Times New Roman" panose="02020603050405020304" pitchFamily="18" charset="0"/>
              </a:rPr>
              <a:t>光线</a:t>
            </a:r>
            <a:endParaRPr lang="en-US" altLang="zh-CN" sz="2800" kern="100" dirty="0" smtClean="0">
              <a:latin typeface="Times New Roman" panose="02020603050405020304" pitchFamily="18" charset="0"/>
              <a:ea typeface="方正中等线简体" panose="03000509000000000000" pitchFamily="65" charset="-122"/>
              <a:cs typeface="Times New Roman" panose="02020603050405020304" pitchFamily="18" charset="0"/>
            </a:endParaRPr>
          </a:p>
          <a:p>
            <a:pPr algn="just">
              <a:lnSpc>
                <a:spcPct val="140000"/>
              </a:lnSpc>
              <a:spcAft>
                <a:spcPts val="0"/>
              </a:spcAft>
              <a:tabLst>
                <a:tab pos="2250440" algn="l"/>
              </a:tabLst>
            </a:pPr>
            <a:r>
              <a:rPr lang="en-US"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 </a:t>
            </a:r>
            <a:r>
              <a:rPr lang="en-US" altLang="zh-CN" sz="2800" kern="100" dirty="0" smtClean="0">
                <a:latin typeface="Times New Roman" panose="02020603050405020304" pitchFamily="18" charset="0"/>
                <a:ea typeface="方正中等线简体" panose="03000509000000000000" pitchFamily="65" charset="-122"/>
                <a:cs typeface="Times New Roman" panose="02020603050405020304" pitchFamily="18" charset="0"/>
              </a:rPr>
              <a:t>   </a:t>
            </a:r>
            <a:r>
              <a:rPr lang="zh-CN" altLang="zh-CN" sz="2800" kern="100" dirty="0" smtClean="0">
                <a:latin typeface="Times New Roman" panose="02020603050405020304" pitchFamily="18" charset="0"/>
                <a:ea typeface="方正中等线简体" panose="03000509000000000000" pitchFamily="65" charset="-122"/>
                <a:cs typeface="Times New Roman" panose="02020603050405020304" pitchFamily="18" charset="0"/>
              </a:rPr>
              <a:t>和</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折射光线之间的夹角将减小</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40000"/>
              </a:lnSpc>
              <a:spcAft>
                <a:spcPts val="0"/>
              </a:spcAft>
              <a:tabLst>
                <a:tab pos="2250440" algn="l"/>
              </a:tabLst>
            </a:pP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D.</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图甲中若减小入射角</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θ</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到</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0°</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，则光线将全部从</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AB</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界面透射出去</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sp>
        <p:nvSpPr>
          <p:cNvPr id="16" name="圆角矩形 15">
            <a:hlinkClick r:id="rId2" action="ppaction://hlinksldjump"/>
          </p:cNvPr>
          <p:cNvSpPr/>
          <p:nvPr/>
        </p:nvSpPr>
        <p:spPr>
          <a:xfrm>
            <a:off x="2285535"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algn="ctr" defTabSz="914400"/>
            <a:r>
              <a:rPr kumimoji="1" lang="en-US" altLang="zh-CN" sz="1600" kern="0" dirty="0">
                <a:solidFill>
                  <a:prstClr val="white">
                    <a:lumMod val="50000"/>
                  </a:prstClr>
                </a:solidFill>
                <a:latin typeface="Arial" panose="020B0604020202020204"/>
                <a:ea typeface="微软雅黑" panose="020B0503020204020204" charset="-122"/>
              </a:rPr>
              <a:t>1</a:t>
            </a:r>
            <a:endParaRPr kumimoji="1" lang="zh-CN" altLang="en-US" sz="1600" kern="0" dirty="0">
              <a:solidFill>
                <a:prstClr val="white">
                  <a:lumMod val="50000"/>
                </a:prstClr>
              </a:solidFill>
              <a:latin typeface="Arial" panose="020B0604020202020204"/>
              <a:ea typeface="微软雅黑" panose="020B0503020204020204" charset="-122"/>
            </a:endParaRPr>
          </a:p>
        </p:txBody>
      </p:sp>
      <p:sp>
        <p:nvSpPr>
          <p:cNvPr id="17" name="圆角矩形 16">
            <a:hlinkClick r:id="rId3" action="ppaction://hlinksldjump"/>
          </p:cNvPr>
          <p:cNvSpPr/>
          <p:nvPr/>
        </p:nvSpPr>
        <p:spPr>
          <a:xfrm>
            <a:off x="2680387"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rPr>
              <a:t>2</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endParaRPr>
          </a:p>
        </p:txBody>
      </p:sp>
      <p:sp>
        <p:nvSpPr>
          <p:cNvPr id="18" name="圆角矩形 17">
            <a:hlinkClick r:id="rId4" action="ppaction://hlinksldjump"/>
          </p:cNvPr>
          <p:cNvSpPr/>
          <p:nvPr/>
        </p:nvSpPr>
        <p:spPr>
          <a:xfrm>
            <a:off x="3075239"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rPr>
              <a:t>3</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endParaRPr>
          </a:p>
        </p:txBody>
      </p:sp>
      <p:sp>
        <p:nvSpPr>
          <p:cNvPr id="21" name="圆角矩形 20">
            <a:hlinkClick r:id="rId5" action="ppaction://hlinksldjump"/>
          </p:cNvPr>
          <p:cNvSpPr/>
          <p:nvPr/>
        </p:nvSpPr>
        <p:spPr>
          <a:xfrm>
            <a:off x="3470091" y="6381328"/>
            <a:ext cx="288000" cy="288000"/>
          </a:xfrm>
          <a:prstGeom prst="round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r>
              <a:rPr kumimoji="1" lang="en-US" altLang="zh-CN" sz="1600" dirty="0">
                <a:solidFill>
                  <a:schemeClr val="bg1"/>
                </a:solidFill>
              </a:rPr>
              <a:t>4</a:t>
            </a:r>
            <a:endParaRPr kumimoji="1" lang="zh-CN" altLang="en-US" sz="1600" dirty="0">
              <a:solidFill>
                <a:schemeClr val="bg1"/>
              </a:solidFill>
            </a:endParaRPr>
          </a:p>
        </p:txBody>
      </p:sp>
      <p:sp>
        <p:nvSpPr>
          <p:cNvPr id="22" name="圆角矩形 21">
            <a:hlinkClick r:id="rId6" action="ppaction://hlinksldjump"/>
          </p:cNvPr>
          <p:cNvSpPr/>
          <p:nvPr/>
        </p:nvSpPr>
        <p:spPr>
          <a:xfrm>
            <a:off x="3864943"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rPr>
              <a:t>5</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endParaRPr>
          </a:p>
        </p:txBody>
      </p:sp>
      <p:sp>
        <p:nvSpPr>
          <p:cNvPr id="23" name="圆角矩形 22">
            <a:hlinkClick r:id="rId7" action="ppaction://hlinksldjump"/>
          </p:cNvPr>
          <p:cNvSpPr/>
          <p:nvPr/>
        </p:nvSpPr>
        <p:spPr>
          <a:xfrm>
            <a:off x="4259795"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rPr>
              <a:t>6</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endParaRPr>
          </a:p>
        </p:txBody>
      </p:sp>
      <p:sp>
        <p:nvSpPr>
          <p:cNvPr id="34" name="圆角矩形 33">
            <a:hlinkClick r:id="rId8" action="ppaction://hlinksldjump"/>
          </p:cNvPr>
          <p:cNvSpPr/>
          <p:nvPr/>
        </p:nvSpPr>
        <p:spPr>
          <a:xfrm>
            <a:off x="4654647"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rPr>
              <a:t>7</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endParaRPr>
          </a:p>
        </p:txBody>
      </p:sp>
      <p:sp>
        <p:nvSpPr>
          <p:cNvPr id="35" name="圆角矩形 34">
            <a:hlinkClick r:id="rId9" action="ppaction://hlinksldjump"/>
          </p:cNvPr>
          <p:cNvSpPr/>
          <p:nvPr/>
        </p:nvSpPr>
        <p:spPr>
          <a:xfrm>
            <a:off x="5049499"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rPr>
              <a:t>8</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endParaRPr>
          </a:p>
        </p:txBody>
      </p:sp>
      <p:sp>
        <p:nvSpPr>
          <p:cNvPr id="36" name="圆角矩形 35">
            <a:hlinkClick r:id="rId10" action="ppaction://hlinksldjump"/>
          </p:cNvPr>
          <p:cNvSpPr/>
          <p:nvPr/>
        </p:nvSpPr>
        <p:spPr>
          <a:xfrm>
            <a:off x="5444351"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rPr>
              <a:t>9</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endParaRPr>
          </a:p>
        </p:txBody>
      </p:sp>
      <p:sp>
        <p:nvSpPr>
          <p:cNvPr id="37" name="圆角矩形 36">
            <a:hlinkClick r:id="rId11" action="ppaction://hlinksldjump"/>
          </p:cNvPr>
          <p:cNvSpPr/>
          <p:nvPr/>
        </p:nvSpPr>
        <p:spPr>
          <a:xfrm>
            <a:off x="5839203" y="6381328"/>
            <a:ext cx="324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lIns="0" rIns="0"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rPr>
              <a:t>10</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endParaRPr>
          </a:p>
        </p:txBody>
      </p:sp>
      <p:sp>
        <p:nvSpPr>
          <p:cNvPr id="38" name="圆角矩形 37">
            <a:hlinkClick r:id="rId12" action="ppaction://hlinksldjump"/>
          </p:cNvPr>
          <p:cNvSpPr/>
          <p:nvPr/>
        </p:nvSpPr>
        <p:spPr>
          <a:xfrm>
            <a:off x="6270055" y="6381328"/>
            <a:ext cx="324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lIns="0" rIns="0"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rPr>
              <a:t>11</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endParaRPr>
          </a:p>
        </p:txBody>
      </p:sp>
      <p:sp>
        <p:nvSpPr>
          <p:cNvPr id="19" name="TextBox 14"/>
          <p:cNvSpPr txBox="1"/>
          <p:nvPr/>
        </p:nvSpPr>
        <p:spPr>
          <a:xfrm>
            <a:off x="252398" y="3764074"/>
            <a:ext cx="795807" cy="756000"/>
          </a:xfrm>
          <a:prstGeom prst="rect">
            <a:avLst/>
          </a:prstGeom>
          <a:noFill/>
        </p:spPr>
        <p:txBody>
          <a:bodyPr wrap="square" rtlCol="0">
            <a:spAutoFit/>
          </a:bodyPr>
          <a:lstStyle/>
          <a:p>
            <a:r>
              <a:rPr lang="zh-CN" altLang="en-US" sz="4500" b="1" dirty="0">
                <a:solidFill>
                  <a:srgbClr val="C00000"/>
                </a:solidFill>
                <a:latin typeface="华文细黑" panose="02010600040101010101" pitchFamily="2" charset="-122"/>
                <a:ea typeface="华文细黑" panose="02010600040101010101" pitchFamily="2" charset="-122"/>
              </a:rPr>
              <a:t>√</a:t>
            </a:r>
          </a:p>
        </p:txBody>
      </p:sp>
      <p:pic>
        <p:nvPicPr>
          <p:cNvPr id="165890" name="Picture 2" descr="X74"/>
          <p:cNvPicPr>
            <a:picLocks noChangeAspect="1" noChangeArrowheads="1"/>
          </p:cNvPicPr>
          <p:nvPr/>
        </p:nvPicPr>
        <p:blipFill>
          <a:blip r:embed="rId1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967014" y="2709714"/>
            <a:ext cx="4960840" cy="2387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blinds(horizontal)">
                                      <p:cBhvr>
                                        <p:cTn id="7"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圆角矩形 15">
            <a:hlinkClick r:id="rId3" action="ppaction://hlinksldjump"/>
          </p:cNvPr>
          <p:cNvSpPr/>
          <p:nvPr/>
        </p:nvSpPr>
        <p:spPr>
          <a:xfrm>
            <a:off x="2285535"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algn="ctr" defTabSz="914400"/>
            <a:r>
              <a:rPr kumimoji="1" lang="en-US" altLang="zh-CN" sz="1600" kern="0" dirty="0">
                <a:solidFill>
                  <a:prstClr val="white">
                    <a:lumMod val="50000"/>
                  </a:prstClr>
                </a:solidFill>
                <a:latin typeface="Arial" panose="020B0604020202020204"/>
                <a:ea typeface="微软雅黑" panose="020B0503020204020204" charset="-122"/>
              </a:rPr>
              <a:t>1</a:t>
            </a:r>
            <a:endParaRPr kumimoji="1" lang="zh-CN" altLang="en-US" sz="1600" kern="0" dirty="0">
              <a:solidFill>
                <a:prstClr val="white">
                  <a:lumMod val="50000"/>
                </a:prstClr>
              </a:solidFill>
              <a:latin typeface="Arial" panose="020B0604020202020204"/>
              <a:ea typeface="微软雅黑" panose="020B0503020204020204" charset="-122"/>
            </a:endParaRPr>
          </a:p>
        </p:txBody>
      </p:sp>
      <p:sp>
        <p:nvSpPr>
          <p:cNvPr id="17" name="圆角矩形 16">
            <a:hlinkClick r:id="rId4" action="ppaction://hlinksldjump"/>
          </p:cNvPr>
          <p:cNvSpPr/>
          <p:nvPr/>
        </p:nvSpPr>
        <p:spPr>
          <a:xfrm>
            <a:off x="2680387"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rPr>
              <a:t>2</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endParaRPr>
          </a:p>
        </p:txBody>
      </p:sp>
      <p:sp>
        <p:nvSpPr>
          <p:cNvPr id="18" name="圆角矩形 17">
            <a:hlinkClick r:id="rId5" action="ppaction://hlinksldjump"/>
          </p:cNvPr>
          <p:cNvSpPr/>
          <p:nvPr/>
        </p:nvSpPr>
        <p:spPr>
          <a:xfrm>
            <a:off x="3075239"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rPr>
              <a:t>3</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endParaRPr>
          </a:p>
        </p:txBody>
      </p:sp>
      <p:sp>
        <p:nvSpPr>
          <p:cNvPr id="21" name="圆角矩形 20">
            <a:hlinkClick r:id="rId6" action="ppaction://hlinksldjump"/>
          </p:cNvPr>
          <p:cNvSpPr/>
          <p:nvPr/>
        </p:nvSpPr>
        <p:spPr>
          <a:xfrm>
            <a:off x="3470091" y="6381328"/>
            <a:ext cx="288000" cy="288000"/>
          </a:xfrm>
          <a:prstGeom prst="round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r>
              <a:rPr kumimoji="1" lang="en-US" altLang="zh-CN" sz="1600" dirty="0">
                <a:solidFill>
                  <a:schemeClr val="bg1"/>
                </a:solidFill>
              </a:rPr>
              <a:t>4</a:t>
            </a:r>
            <a:endParaRPr kumimoji="1" lang="zh-CN" altLang="en-US" sz="1600" dirty="0">
              <a:solidFill>
                <a:schemeClr val="bg1"/>
              </a:solidFill>
            </a:endParaRPr>
          </a:p>
        </p:txBody>
      </p:sp>
      <p:sp>
        <p:nvSpPr>
          <p:cNvPr id="22" name="圆角矩形 21">
            <a:hlinkClick r:id="rId7" action="ppaction://hlinksldjump"/>
          </p:cNvPr>
          <p:cNvSpPr/>
          <p:nvPr/>
        </p:nvSpPr>
        <p:spPr>
          <a:xfrm>
            <a:off x="3864943"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rPr>
              <a:t>5</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endParaRPr>
          </a:p>
        </p:txBody>
      </p:sp>
      <p:sp>
        <p:nvSpPr>
          <p:cNvPr id="23" name="圆角矩形 22">
            <a:hlinkClick r:id="rId8" action="ppaction://hlinksldjump"/>
          </p:cNvPr>
          <p:cNvSpPr/>
          <p:nvPr/>
        </p:nvSpPr>
        <p:spPr>
          <a:xfrm>
            <a:off x="4259795"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rPr>
              <a:t>6</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endParaRPr>
          </a:p>
        </p:txBody>
      </p:sp>
      <p:sp>
        <p:nvSpPr>
          <p:cNvPr id="34" name="圆角矩形 33">
            <a:hlinkClick r:id="rId9" action="ppaction://hlinksldjump"/>
          </p:cNvPr>
          <p:cNvSpPr/>
          <p:nvPr/>
        </p:nvSpPr>
        <p:spPr>
          <a:xfrm>
            <a:off x="4654647"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rPr>
              <a:t>7</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endParaRPr>
          </a:p>
        </p:txBody>
      </p:sp>
      <p:sp>
        <p:nvSpPr>
          <p:cNvPr id="35" name="圆角矩形 34">
            <a:hlinkClick r:id="rId10" action="ppaction://hlinksldjump"/>
          </p:cNvPr>
          <p:cNvSpPr/>
          <p:nvPr/>
        </p:nvSpPr>
        <p:spPr>
          <a:xfrm>
            <a:off x="5049499"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rPr>
              <a:t>8</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endParaRPr>
          </a:p>
        </p:txBody>
      </p:sp>
      <p:sp>
        <p:nvSpPr>
          <p:cNvPr id="36" name="圆角矩形 35">
            <a:hlinkClick r:id="rId11" action="ppaction://hlinksldjump"/>
          </p:cNvPr>
          <p:cNvSpPr/>
          <p:nvPr/>
        </p:nvSpPr>
        <p:spPr>
          <a:xfrm>
            <a:off x="5444351"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rPr>
              <a:t>9</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endParaRPr>
          </a:p>
        </p:txBody>
      </p:sp>
      <p:sp>
        <p:nvSpPr>
          <p:cNvPr id="37" name="圆角矩形 36">
            <a:hlinkClick r:id="rId12" action="ppaction://hlinksldjump"/>
          </p:cNvPr>
          <p:cNvSpPr/>
          <p:nvPr/>
        </p:nvSpPr>
        <p:spPr>
          <a:xfrm>
            <a:off x="5839203" y="6381328"/>
            <a:ext cx="324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lIns="0" rIns="0"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rPr>
              <a:t>10</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endParaRPr>
          </a:p>
        </p:txBody>
      </p:sp>
      <p:sp>
        <p:nvSpPr>
          <p:cNvPr id="38" name="圆角矩形 37">
            <a:hlinkClick r:id="rId13" action="ppaction://hlinksldjump"/>
          </p:cNvPr>
          <p:cNvSpPr/>
          <p:nvPr/>
        </p:nvSpPr>
        <p:spPr>
          <a:xfrm>
            <a:off x="6270055" y="6381328"/>
            <a:ext cx="324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lIns="0" rIns="0"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rPr>
              <a:t>11</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endParaRPr>
          </a:p>
        </p:txBody>
      </p:sp>
      <p:grpSp>
        <p:nvGrpSpPr>
          <p:cNvPr id="20" name="组合 19"/>
          <p:cNvGrpSpPr/>
          <p:nvPr/>
        </p:nvGrpSpPr>
        <p:grpSpPr>
          <a:xfrm>
            <a:off x="471041" y="549474"/>
            <a:ext cx="11248331" cy="4968552"/>
            <a:chOff x="471835" y="934424"/>
            <a:chExt cx="11248331" cy="4968552"/>
          </a:xfrm>
        </p:grpSpPr>
        <p:sp>
          <p:nvSpPr>
            <p:cNvPr id="24" name="圆角矩形 23"/>
            <p:cNvSpPr/>
            <p:nvPr/>
          </p:nvSpPr>
          <p:spPr>
            <a:xfrm>
              <a:off x="471835" y="1094414"/>
              <a:ext cx="11248331" cy="4808562"/>
            </a:xfrm>
            <a:prstGeom prst="roundRect">
              <a:avLst>
                <a:gd name="adj" fmla="val 2667"/>
              </a:avLst>
            </a:prstGeom>
            <a:noFill/>
            <a:ln w="285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1" lang="zh-CN" altLang="en-US" sz="1800" b="0" i="0" u="none" strike="noStrike" kern="1200" cap="none" spc="0" normalizeH="0" baseline="0" noProof="0">
                <a:ln>
                  <a:noFill/>
                </a:ln>
                <a:solidFill>
                  <a:prstClr val="white"/>
                </a:solidFill>
                <a:effectLst/>
                <a:uLnTx/>
                <a:uFillTx/>
                <a:latin typeface="Arial" panose="020B0604020202020204"/>
                <a:ea typeface="微软雅黑" panose="020B0503020204020204" charset="-122"/>
                <a:cs typeface="+mn-cs"/>
              </a:endParaRPr>
            </a:p>
          </p:txBody>
        </p:sp>
        <p:pic>
          <p:nvPicPr>
            <p:cNvPr id="25" name="图片 24"/>
            <p:cNvPicPr>
              <a:picLocks noChangeAspect="1"/>
            </p:cNvPicPr>
            <p:nvPr/>
          </p:nvPicPr>
          <p:blipFill>
            <a:blip r:embed="rId14"/>
            <a:stretch>
              <a:fillRect/>
            </a:stretch>
          </p:blipFill>
          <p:spPr>
            <a:xfrm>
              <a:off x="850294" y="934424"/>
              <a:ext cx="695238" cy="314286"/>
            </a:xfrm>
            <a:prstGeom prst="rect">
              <a:avLst/>
            </a:prstGeom>
          </p:spPr>
        </p:pic>
        <p:sp>
          <p:nvSpPr>
            <p:cNvPr id="26" name="文本框 25"/>
            <p:cNvSpPr txBox="1"/>
            <p:nvPr/>
          </p:nvSpPr>
          <p:spPr>
            <a:xfrm>
              <a:off x="915584" y="992904"/>
              <a:ext cx="583768" cy="216027"/>
            </a:xfrm>
            <a:custGeom>
              <a:avLst/>
              <a:gdLst/>
              <a:ahLst/>
              <a:cxnLst/>
              <a:rect l="l" t="t" r="r" b="b"/>
              <a:pathLst>
                <a:path w="583768" h="216027">
                  <a:moveTo>
                    <a:pt x="96012" y="106756"/>
                  </a:moveTo>
                  <a:lnTo>
                    <a:pt x="91211" y="139217"/>
                  </a:lnTo>
                  <a:lnTo>
                    <a:pt x="107670" y="139217"/>
                  </a:lnTo>
                  <a:lnTo>
                    <a:pt x="112014" y="106756"/>
                  </a:lnTo>
                  <a:close/>
                  <a:moveTo>
                    <a:pt x="53264" y="106756"/>
                  </a:moveTo>
                  <a:lnTo>
                    <a:pt x="48692" y="139217"/>
                  </a:lnTo>
                  <a:lnTo>
                    <a:pt x="64922" y="139217"/>
                  </a:lnTo>
                  <a:lnTo>
                    <a:pt x="69494" y="106756"/>
                  </a:lnTo>
                  <a:close/>
                  <a:moveTo>
                    <a:pt x="213055" y="82524"/>
                  </a:moveTo>
                  <a:lnTo>
                    <a:pt x="249174" y="82524"/>
                  </a:lnTo>
                  <a:lnTo>
                    <a:pt x="248031" y="92811"/>
                  </a:lnTo>
                  <a:lnTo>
                    <a:pt x="279121" y="92811"/>
                  </a:lnTo>
                  <a:lnTo>
                    <a:pt x="277749" y="104927"/>
                  </a:lnTo>
                  <a:cubicBezTo>
                    <a:pt x="277292" y="107670"/>
                    <a:pt x="276149" y="110033"/>
                    <a:pt x="274320" y="112014"/>
                  </a:cubicBezTo>
                  <a:cubicBezTo>
                    <a:pt x="272644" y="113995"/>
                    <a:pt x="270662" y="114986"/>
                    <a:pt x="268376" y="114986"/>
                  </a:cubicBezTo>
                  <a:lnTo>
                    <a:pt x="244831" y="114986"/>
                  </a:lnTo>
                  <a:lnTo>
                    <a:pt x="239573" y="152019"/>
                  </a:lnTo>
                  <a:lnTo>
                    <a:pt x="272948" y="152019"/>
                  </a:lnTo>
                  <a:lnTo>
                    <a:pt x="271348" y="164592"/>
                  </a:lnTo>
                  <a:cubicBezTo>
                    <a:pt x="270891" y="167640"/>
                    <a:pt x="269519" y="170307"/>
                    <a:pt x="267233" y="172593"/>
                  </a:cubicBezTo>
                  <a:cubicBezTo>
                    <a:pt x="264947" y="174574"/>
                    <a:pt x="262357" y="175565"/>
                    <a:pt x="259461" y="175565"/>
                  </a:cubicBezTo>
                  <a:lnTo>
                    <a:pt x="236372" y="175565"/>
                  </a:lnTo>
                  <a:lnTo>
                    <a:pt x="231800" y="211683"/>
                  </a:lnTo>
                  <a:cubicBezTo>
                    <a:pt x="231648" y="212903"/>
                    <a:pt x="231191" y="213893"/>
                    <a:pt x="230429" y="214655"/>
                  </a:cubicBezTo>
                  <a:cubicBezTo>
                    <a:pt x="229667" y="215417"/>
                    <a:pt x="228752" y="215798"/>
                    <a:pt x="227685" y="215798"/>
                  </a:cubicBezTo>
                  <a:lnTo>
                    <a:pt x="192481" y="215798"/>
                  </a:lnTo>
                  <a:lnTo>
                    <a:pt x="197510" y="175565"/>
                  </a:lnTo>
                  <a:lnTo>
                    <a:pt x="147218" y="175565"/>
                  </a:lnTo>
                  <a:lnTo>
                    <a:pt x="149276" y="160706"/>
                  </a:lnTo>
                  <a:cubicBezTo>
                    <a:pt x="149580" y="158420"/>
                    <a:pt x="150647" y="156438"/>
                    <a:pt x="152476" y="154762"/>
                  </a:cubicBezTo>
                  <a:cubicBezTo>
                    <a:pt x="154305" y="152933"/>
                    <a:pt x="156286" y="152019"/>
                    <a:pt x="158420" y="152019"/>
                  </a:cubicBezTo>
                  <a:lnTo>
                    <a:pt x="200711" y="152019"/>
                  </a:lnTo>
                  <a:lnTo>
                    <a:pt x="205968" y="114986"/>
                  </a:lnTo>
                  <a:lnTo>
                    <a:pt x="190881" y="114986"/>
                  </a:lnTo>
                  <a:lnTo>
                    <a:pt x="190424" y="115671"/>
                  </a:lnTo>
                  <a:cubicBezTo>
                    <a:pt x="189052" y="120091"/>
                    <a:pt x="186690" y="123520"/>
                    <a:pt x="183337" y="125958"/>
                  </a:cubicBezTo>
                  <a:cubicBezTo>
                    <a:pt x="179375" y="128702"/>
                    <a:pt x="175184" y="130073"/>
                    <a:pt x="170764" y="130073"/>
                  </a:cubicBezTo>
                  <a:lnTo>
                    <a:pt x="151790" y="130073"/>
                  </a:lnTo>
                  <a:lnTo>
                    <a:pt x="164592" y="87325"/>
                  </a:lnTo>
                  <a:cubicBezTo>
                    <a:pt x="164897" y="86563"/>
                    <a:pt x="165354" y="85953"/>
                    <a:pt x="165963" y="85496"/>
                  </a:cubicBezTo>
                  <a:cubicBezTo>
                    <a:pt x="166573" y="85039"/>
                    <a:pt x="167259" y="84810"/>
                    <a:pt x="168021" y="84810"/>
                  </a:cubicBezTo>
                  <a:lnTo>
                    <a:pt x="199339" y="84810"/>
                  </a:lnTo>
                  <a:lnTo>
                    <a:pt x="196596" y="92811"/>
                  </a:lnTo>
                  <a:lnTo>
                    <a:pt x="208483" y="92811"/>
                  </a:lnTo>
                  <a:lnTo>
                    <a:pt x="209169" y="85496"/>
                  </a:lnTo>
                  <a:cubicBezTo>
                    <a:pt x="209169" y="84887"/>
                    <a:pt x="209283" y="84468"/>
                    <a:pt x="209512" y="84239"/>
                  </a:cubicBezTo>
                  <a:cubicBezTo>
                    <a:pt x="209740" y="84010"/>
                    <a:pt x="210083" y="83744"/>
                    <a:pt x="210540" y="83439"/>
                  </a:cubicBezTo>
                  <a:cubicBezTo>
                    <a:pt x="211302" y="82829"/>
                    <a:pt x="212141" y="82524"/>
                    <a:pt x="213055" y="82524"/>
                  </a:cubicBezTo>
                  <a:close/>
                  <a:moveTo>
                    <a:pt x="102641" y="59207"/>
                  </a:moveTo>
                  <a:lnTo>
                    <a:pt x="98298" y="88239"/>
                  </a:lnTo>
                  <a:lnTo>
                    <a:pt x="114757" y="88239"/>
                  </a:lnTo>
                  <a:lnTo>
                    <a:pt x="118643" y="59207"/>
                  </a:lnTo>
                  <a:close/>
                  <a:moveTo>
                    <a:pt x="400431" y="48692"/>
                  </a:moveTo>
                  <a:lnTo>
                    <a:pt x="419862" y="48692"/>
                  </a:lnTo>
                  <a:cubicBezTo>
                    <a:pt x="421538" y="48692"/>
                    <a:pt x="422872" y="49301"/>
                    <a:pt x="423862" y="50520"/>
                  </a:cubicBezTo>
                  <a:cubicBezTo>
                    <a:pt x="424853" y="51740"/>
                    <a:pt x="425272" y="53187"/>
                    <a:pt x="425120" y="54864"/>
                  </a:cubicBezTo>
                  <a:lnTo>
                    <a:pt x="406832" y="216027"/>
                  </a:lnTo>
                  <a:cubicBezTo>
                    <a:pt x="400126" y="216027"/>
                    <a:pt x="394564" y="213398"/>
                    <a:pt x="390144" y="208140"/>
                  </a:cubicBezTo>
                  <a:cubicBezTo>
                    <a:pt x="385724" y="202882"/>
                    <a:pt x="383819" y="196596"/>
                    <a:pt x="384429" y="189281"/>
                  </a:cubicBezTo>
                  <a:close/>
                  <a:moveTo>
                    <a:pt x="328879" y="48692"/>
                  </a:moveTo>
                  <a:lnTo>
                    <a:pt x="347624" y="48692"/>
                  </a:lnTo>
                  <a:lnTo>
                    <a:pt x="324764" y="197967"/>
                  </a:lnTo>
                  <a:cubicBezTo>
                    <a:pt x="323850" y="203301"/>
                    <a:pt x="321488" y="207645"/>
                    <a:pt x="317678" y="210998"/>
                  </a:cubicBezTo>
                  <a:cubicBezTo>
                    <a:pt x="313868" y="214350"/>
                    <a:pt x="309524" y="216027"/>
                    <a:pt x="304648" y="216027"/>
                  </a:cubicBezTo>
                  <a:lnTo>
                    <a:pt x="296418" y="216027"/>
                  </a:lnTo>
                  <a:lnTo>
                    <a:pt x="321107" y="55778"/>
                  </a:lnTo>
                  <a:cubicBezTo>
                    <a:pt x="321564" y="53645"/>
                    <a:pt x="322516" y="51930"/>
                    <a:pt x="323964" y="50635"/>
                  </a:cubicBezTo>
                  <a:cubicBezTo>
                    <a:pt x="325412" y="49339"/>
                    <a:pt x="327050" y="48692"/>
                    <a:pt x="328879" y="48692"/>
                  </a:cubicBezTo>
                  <a:close/>
                  <a:moveTo>
                    <a:pt x="499643" y="5943"/>
                  </a:moveTo>
                  <a:lnTo>
                    <a:pt x="583768" y="5943"/>
                  </a:lnTo>
                  <a:cubicBezTo>
                    <a:pt x="583006" y="10820"/>
                    <a:pt x="580911" y="14821"/>
                    <a:pt x="577482" y="17945"/>
                  </a:cubicBezTo>
                  <a:cubicBezTo>
                    <a:pt x="574053" y="21069"/>
                    <a:pt x="570052" y="22631"/>
                    <a:pt x="565480" y="22631"/>
                  </a:cubicBezTo>
                  <a:lnTo>
                    <a:pt x="497586" y="22631"/>
                  </a:lnTo>
                  <a:close/>
                  <a:moveTo>
                    <a:pt x="457581" y="5943"/>
                  </a:moveTo>
                  <a:lnTo>
                    <a:pt x="492785" y="5943"/>
                  </a:lnTo>
                  <a:lnTo>
                    <a:pt x="486156" y="56235"/>
                  </a:lnTo>
                  <a:lnTo>
                    <a:pt x="577139" y="56235"/>
                  </a:lnTo>
                  <a:lnTo>
                    <a:pt x="574624" y="74752"/>
                  </a:lnTo>
                  <a:lnTo>
                    <a:pt x="560680" y="74752"/>
                  </a:lnTo>
                  <a:lnTo>
                    <a:pt x="541934" y="216027"/>
                  </a:lnTo>
                  <a:lnTo>
                    <a:pt x="498272" y="216027"/>
                  </a:lnTo>
                  <a:lnTo>
                    <a:pt x="516788" y="74752"/>
                  </a:lnTo>
                  <a:lnTo>
                    <a:pt x="483641" y="74752"/>
                  </a:lnTo>
                  <a:lnTo>
                    <a:pt x="468325" y="191338"/>
                  </a:lnTo>
                  <a:cubicBezTo>
                    <a:pt x="467411" y="198196"/>
                    <a:pt x="464439" y="204063"/>
                    <a:pt x="459410" y="208940"/>
                  </a:cubicBezTo>
                  <a:cubicBezTo>
                    <a:pt x="454533" y="213665"/>
                    <a:pt x="448742" y="216027"/>
                    <a:pt x="442036" y="216027"/>
                  </a:cubicBezTo>
                  <a:lnTo>
                    <a:pt x="421234" y="216027"/>
                  </a:lnTo>
                  <a:lnTo>
                    <a:pt x="447751" y="15087"/>
                  </a:lnTo>
                  <a:cubicBezTo>
                    <a:pt x="448208" y="12344"/>
                    <a:pt x="449351" y="10134"/>
                    <a:pt x="451180" y="8458"/>
                  </a:cubicBezTo>
                  <a:cubicBezTo>
                    <a:pt x="453009" y="6782"/>
                    <a:pt x="455143" y="5943"/>
                    <a:pt x="457581" y="5943"/>
                  </a:cubicBezTo>
                  <a:close/>
                  <a:moveTo>
                    <a:pt x="173050" y="2514"/>
                  </a:moveTo>
                  <a:lnTo>
                    <a:pt x="284378" y="2514"/>
                  </a:lnTo>
                  <a:cubicBezTo>
                    <a:pt x="286055" y="2514"/>
                    <a:pt x="287426" y="2972"/>
                    <a:pt x="288493" y="3886"/>
                  </a:cubicBezTo>
                  <a:cubicBezTo>
                    <a:pt x="289560" y="5105"/>
                    <a:pt x="289941" y="6553"/>
                    <a:pt x="289636" y="8229"/>
                  </a:cubicBezTo>
                  <a:lnTo>
                    <a:pt x="284150" y="49835"/>
                  </a:lnTo>
                  <a:cubicBezTo>
                    <a:pt x="283083" y="56997"/>
                    <a:pt x="280340" y="62789"/>
                    <a:pt x="275920" y="67208"/>
                  </a:cubicBezTo>
                  <a:cubicBezTo>
                    <a:pt x="271501" y="71933"/>
                    <a:pt x="264719" y="74295"/>
                    <a:pt x="255575" y="74295"/>
                  </a:cubicBezTo>
                  <a:lnTo>
                    <a:pt x="222656" y="74295"/>
                  </a:lnTo>
                  <a:lnTo>
                    <a:pt x="224485" y="61265"/>
                  </a:lnTo>
                  <a:cubicBezTo>
                    <a:pt x="224637" y="59741"/>
                    <a:pt x="225323" y="58369"/>
                    <a:pt x="226542" y="57150"/>
                  </a:cubicBezTo>
                  <a:cubicBezTo>
                    <a:pt x="227762" y="56235"/>
                    <a:pt x="229133" y="55778"/>
                    <a:pt x="230657" y="55778"/>
                  </a:cubicBezTo>
                  <a:lnTo>
                    <a:pt x="238658" y="55778"/>
                  </a:lnTo>
                  <a:cubicBezTo>
                    <a:pt x="242316" y="55778"/>
                    <a:pt x="244450" y="54026"/>
                    <a:pt x="245059" y="50520"/>
                  </a:cubicBezTo>
                  <a:lnTo>
                    <a:pt x="249174" y="19888"/>
                  </a:lnTo>
                  <a:lnTo>
                    <a:pt x="220599" y="19888"/>
                  </a:lnTo>
                  <a:lnTo>
                    <a:pt x="212141" y="49377"/>
                  </a:lnTo>
                  <a:cubicBezTo>
                    <a:pt x="209397" y="57455"/>
                    <a:pt x="204749" y="63627"/>
                    <a:pt x="198196" y="67894"/>
                  </a:cubicBezTo>
                  <a:cubicBezTo>
                    <a:pt x="191643" y="72161"/>
                    <a:pt x="184785" y="74295"/>
                    <a:pt x="177622" y="74295"/>
                  </a:cubicBezTo>
                  <a:lnTo>
                    <a:pt x="162534" y="74295"/>
                  </a:lnTo>
                  <a:lnTo>
                    <a:pt x="181051" y="19888"/>
                  </a:lnTo>
                  <a:lnTo>
                    <a:pt x="166192" y="19888"/>
                  </a:lnTo>
                  <a:lnTo>
                    <a:pt x="168021" y="6401"/>
                  </a:lnTo>
                  <a:cubicBezTo>
                    <a:pt x="168173" y="5181"/>
                    <a:pt x="168707" y="4191"/>
                    <a:pt x="169621" y="3429"/>
                  </a:cubicBezTo>
                  <a:cubicBezTo>
                    <a:pt x="170688" y="2819"/>
                    <a:pt x="171831" y="2514"/>
                    <a:pt x="173050" y="2514"/>
                  </a:cubicBezTo>
                  <a:close/>
                  <a:moveTo>
                    <a:pt x="365455" y="228"/>
                  </a:moveTo>
                  <a:lnTo>
                    <a:pt x="400660" y="228"/>
                  </a:lnTo>
                  <a:lnTo>
                    <a:pt x="398374" y="18974"/>
                  </a:lnTo>
                  <a:lnTo>
                    <a:pt x="433349" y="18974"/>
                  </a:lnTo>
                  <a:lnTo>
                    <a:pt x="431749" y="30404"/>
                  </a:lnTo>
                  <a:cubicBezTo>
                    <a:pt x="431444" y="32537"/>
                    <a:pt x="430568" y="34252"/>
                    <a:pt x="429120" y="35547"/>
                  </a:cubicBezTo>
                  <a:cubicBezTo>
                    <a:pt x="427672" y="36843"/>
                    <a:pt x="426034" y="37490"/>
                    <a:pt x="424205" y="37490"/>
                  </a:cubicBezTo>
                  <a:lnTo>
                    <a:pt x="395859" y="37490"/>
                  </a:lnTo>
                  <a:lnTo>
                    <a:pt x="373456" y="206654"/>
                  </a:lnTo>
                  <a:cubicBezTo>
                    <a:pt x="372999" y="209397"/>
                    <a:pt x="371818" y="211645"/>
                    <a:pt x="369913" y="213398"/>
                  </a:cubicBezTo>
                  <a:cubicBezTo>
                    <a:pt x="368008" y="215151"/>
                    <a:pt x="365760" y="216027"/>
                    <a:pt x="363169" y="216027"/>
                  </a:cubicBezTo>
                  <a:lnTo>
                    <a:pt x="330251" y="216027"/>
                  </a:lnTo>
                  <a:lnTo>
                    <a:pt x="353797" y="37490"/>
                  </a:lnTo>
                  <a:lnTo>
                    <a:pt x="320650" y="37490"/>
                  </a:lnTo>
                  <a:lnTo>
                    <a:pt x="322250" y="25374"/>
                  </a:lnTo>
                  <a:cubicBezTo>
                    <a:pt x="322555" y="23393"/>
                    <a:pt x="323355" y="21831"/>
                    <a:pt x="324650" y="20688"/>
                  </a:cubicBezTo>
                  <a:cubicBezTo>
                    <a:pt x="325945" y="19545"/>
                    <a:pt x="327431" y="18974"/>
                    <a:pt x="329108" y="18974"/>
                  </a:cubicBezTo>
                  <a:lnTo>
                    <a:pt x="356311" y="18974"/>
                  </a:lnTo>
                  <a:lnTo>
                    <a:pt x="357911" y="7315"/>
                  </a:lnTo>
                  <a:cubicBezTo>
                    <a:pt x="358216" y="5334"/>
                    <a:pt x="359092" y="3657"/>
                    <a:pt x="360540" y="2286"/>
                  </a:cubicBezTo>
                  <a:cubicBezTo>
                    <a:pt x="361988" y="914"/>
                    <a:pt x="363626" y="228"/>
                    <a:pt x="365455" y="228"/>
                  </a:cubicBezTo>
                  <a:close/>
                  <a:moveTo>
                    <a:pt x="42062" y="0"/>
                  </a:moveTo>
                  <a:lnTo>
                    <a:pt x="86639" y="0"/>
                  </a:lnTo>
                  <a:lnTo>
                    <a:pt x="83896" y="3657"/>
                  </a:lnTo>
                  <a:lnTo>
                    <a:pt x="155905" y="3657"/>
                  </a:lnTo>
                  <a:cubicBezTo>
                    <a:pt x="157429" y="3657"/>
                    <a:pt x="158572" y="4267"/>
                    <a:pt x="159334" y="5486"/>
                  </a:cubicBezTo>
                  <a:cubicBezTo>
                    <a:pt x="160096" y="6705"/>
                    <a:pt x="160172" y="8077"/>
                    <a:pt x="159563" y="9601"/>
                  </a:cubicBezTo>
                  <a:lnTo>
                    <a:pt x="145161" y="41834"/>
                  </a:lnTo>
                  <a:lnTo>
                    <a:pt x="157962" y="41834"/>
                  </a:lnTo>
                  <a:lnTo>
                    <a:pt x="135788" y="198882"/>
                  </a:lnTo>
                  <a:cubicBezTo>
                    <a:pt x="135179" y="203606"/>
                    <a:pt x="133274" y="207645"/>
                    <a:pt x="130073" y="210998"/>
                  </a:cubicBezTo>
                  <a:cubicBezTo>
                    <a:pt x="126873" y="214198"/>
                    <a:pt x="123215" y="215798"/>
                    <a:pt x="119100" y="215798"/>
                  </a:cubicBezTo>
                  <a:lnTo>
                    <a:pt x="96698" y="215798"/>
                  </a:lnTo>
                  <a:lnTo>
                    <a:pt x="104927" y="156591"/>
                  </a:lnTo>
                  <a:lnTo>
                    <a:pt x="88925" y="156591"/>
                  </a:lnTo>
                  <a:lnTo>
                    <a:pt x="80924" y="212369"/>
                  </a:lnTo>
                  <a:lnTo>
                    <a:pt x="54635" y="212369"/>
                  </a:lnTo>
                  <a:lnTo>
                    <a:pt x="62408" y="156591"/>
                  </a:lnTo>
                  <a:lnTo>
                    <a:pt x="46177" y="156591"/>
                  </a:lnTo>
                  <a:lnTo>
                    <a:pt x="40233" y="198425"/>
                  </a:lnTo>
                  <a:cubicBezTo>
                    <a:pt x="39624" y="203301"/>
                    <a:pt x="37643" y="207492"/>
                    <a:pt x="34290" y="210998"/>
                  </a:cubicBezTo>
                  <a:cubicBezTo>
                    <a:pt x="30785" y="214198"/>
                    <a:pt x="26975" y="215798"/>
                    <a:pt x="22860" y="215798"/>
                  </a:cubicBezTo>
                  <a:lnTo>
                    <a:pt x="0" y="215798"/>
                  </a:lnTo>
                  <a:lnTo>
                    <a:pt x="24689" y="41834"/>
                  </a:lnTo>
                  <a:lnTo>
                    <a:pt x="62636" y="41834"/>
                  </a:lnTo>
                  <a:lnTo>
                    <a:pt x="55778" y="88239"/>
                  </a:lnTo>
                  <a:lnTo>
                    <a:pt x="72009" y="88239"/>
                  </a:lnTo>
                  <a:lnTo>
                    <a:pt x="76124" y="59207"/>
                  </a:lnTo>
                  <a:lnTo>
                    <a:pt x="64694" y="59207"/>
                  </a:lnTo>
                  <a:lnTo>
                    <a:pt x="67437" y="41834"/>
                  </a:lnTo>
                  <a:lnTo>
                    <a:pt x="103098" y="41834"/>
                  </a:lnTo>
                  <a:lnTo>
                    <a:pt x="111785" y="21031"/>
                  </a:lnTo>
                  <a:lnTo>
                    <a:pt x="74981" y="21031"/>
                  </a:lnTo>
                  <a:cubicBezTo>
                    <a:pt x="69189" y="31089"/>
                    <a:pt x="61722" y="36119"/>
                    <a:pt x="52578" y="36119"/>
                  </a:cubicBezTo>
                  <a:lnTo>
                    <a:pt x="21031" y="36119"/>
                  </a:lnTo>
                  <a:lnTo>
                    <a:pt x="36804" y="3200"/>
                  </a:lnTo>
                  <a:cubicBezTo>
                    <a:pt x="38328" y="1067"/>
                    <a:pt x="40081" y="0"/>
                    <a:pt x="42062" y="0"/>
                  </a:cubicBezTo>
                  <a:close/>
                </a:path>
              </a:pathLst>
            </a:custGeom>
            <a:solidFill>
              <a:schemeClr val="bg1">
                <a:lumMod val="50000"/>
              </a:schemeClr>
            </a:solidFill>
            <a:ln>
              <a:noFill/>
            </a:ln>
            <a:effectLst/>
          </p:spPr>
          <p:txBody>
            <a:bodyPr rot="0" spcFirstLastPara="0" vertOverflow="overflow" horzOverflow="overflow" vert="horz" wrap="square" lIns="91440" tIns="45720" rIns="91440" bIns="45720" numCol="1" spcCol="0" rtlCol="0" fromWordArt="0" anchor="t" anchorCtr="0" forceAA="0" compatLnSpc="1">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white"/>
                </a:solidFill>
                <a:effectLst/>
                <a:uLnTx/>
                <a:uFillTx/>
                <a:latin typeface="DOUYU Font" pitchFamily="2" charset="-122"/>
                <a:ea typeface="DOUYU Font" pitchFamily="2" charset="-122"/>
                <a:cs typeface="+mn-cs"/>
              </a:endParaRPr>
            </a:p>
          </p:txBody>
        </p:sp>
      </p:grpSp>
      <p:sp>
        <p:nvSpPr>
          <p:cNvPr id="27" name="矩形 26"/>
          <p:cNvSpPr/>
          <p:nvPr/>
        </p:nvSpPr>
        <p:spPr>
          <a:xfrm>
            <a:off x="685846" y="755973"/>
            <a:ext cx="5892467" cy="2893100"/>
          </a:xfrm>
          <a:prstGeom prst="rect">
            <a:avLst/>
          </a:prstGeom>
        </p:spPr>
        <p:txBody>
          <a:bodyPr wrap="square">
            <a:spAutoFit/>
          </a:bodyPr>
          <a:lstStyle/>
          <a:p>
            <a:pPr algn="just">
              <a:lnSpc>
                <a:spcPct val="150000"/>
              </a:lnSpc>
              <a:spcAft>
                <a:spcPts val="0"/>
              </a:spcAft>
              <a:tabLst>
                <a:tab pos="2250440" algn="l"/>
              </a:tabLst>
            </a:pPr>
            <a:r>
              <a:rPr lang="zh-CN" altLang="zh-CN" sz="2800" kern="100" dirty="0">
                <a:latin typeface="Times New Roman" panose="02020603050405020304" pitchFamily="18" charset="0"/>
                <a:ea typeface="楷体_GB2312" panose="02010609030101010101" pitchFamily="49" charset="-122"/>
                <a:cs typeface="Times New Roman" panose="02020603050405020304" pitchFamily="18" charset="0"/>
              </a:rPr>
              <a:t>根据题图甲、乙可知，当</a:t>
            </a:r>
            <a:r>
              <a:rPr lang="en-US" altLang="zh-CN" sz="2800" i="1" kern="100" dirty="0">
                <a:latin typeface="Times New Roman" panose="02020603050405020304" pitchFamily="18" charset="0"/>
                <a:ea typeface="楷体_GB2312" panose="02010609030101010101" pitchFamily="49" charset="-122"/>
                <a:cs typeface="Courier New" panose="02070309020205020404" pitchFamily="49" charset="0"/>
              </a:rPr>
              <a:t>θ</a:t>
            </a:r>
            <a:r>
              <a:rPr lang="zh-CN" altLang="zh-CN" sz="2800" kern="100" dirty="0">
                <a:latin typeface="Times New Roman" panose="02020603050405020304" pitchFamily="18" charset="0"/>
                <a:ea typeface="楷体_GB2312" panose="02010609030101010101" pitchFamily="49" charset="-122"/>
                <a:cs typeface="Times New Roman" panose="02020603050405020304" pitchFamily="18" charset="0"/>
              </a:rPr>
              <a:t>大于</a:t>
            </a:r>
            <a:r>
              <a:rPr lang="en-US" altLang="zh-CN" sz="2800" kern="100" dirty="0">
                <a:latin typeface="Times New Roman" panose="02020603050405020304" pitchFamily="18" charset="0"/>
                <a:ea typeface="楷体_GB2312" panose="02010609030101010101" pitchFamily="49" charset="-122"/>
                <a:cs typeface="Courier New" panose="02070309020205020404" pitchFamily="49" charset="0"/>
              </a:rPr>
              <a:t>53°</a:t>
            </a:r>
            <a:r>
              <a:rPr lang="zh-CN" altLang="zh-CN" sz="2800" kern="100" dirty="0">
                <a:latin typeface="Times New Roman" panose="02020603050405020304" pitchFamily="18" charset="0"/>
                <a:ea typeface="楷体_GB2312" panose="02010609030101010101" pitchFamily="49" charset="-122"/>
                <a:cs typeface="Times New Roman" panose="02020603050405020304" pitchFamily="18" charset="0"/>
              </a:rPr>
              <a:t>时，反射光强度没有发生变化，</a:t>
            </a:r>
            <a:r>
              <a:rPr lang="zh-CN" altLang="zh-CN" sz="2800" kern="100" dirty="0" smtClean="0">
                <a:latin typeface="Times New Roman" panose="02020603050405020304" pitchFamily="18" charset="0"/>
                <a:ea typeface="楷体_GB2312" panose="02010609030101010101" pitchFamily="49" charset="-122"/>
                <a:cs typeface="Times New Roman" panose="02020603050405020304" pitchFamily="18" charset="0"/>
              </a:rPr>
              <a:t>可知</a:t>
            </a:r>
            <a:endParaRPr lang="en-US" altLang="zh-CN" sz="2800" kern="100" dirty="0" smtClean="0">
              <a:latin typeface="Times New Roman" panose="02020603050405020304" pitchFamily="18" charset="0"/>
              <a:ea typeface="楷体_GB2312" panose="02010609030101010101" pitchFamily="49" charset="-122"/>
              <a:cs typeface="Times New Roman" panose="02020603050405020304" pitchFamily="18" charset="0"/>
            </a:endParaRPr>
          </a:p>
          <a:p>
            <a:pPr algn="just">
              <a:lnSpc>
                <a:spcPct val="200000"/>
              </a:lnSpc>
              <a:spcAft>
                <a:spcPts val="0"/>
              </a:spcAft>
              <a:tabLst>
                <a:tab pos="2250440" algn="l"/>
              </a:tabLst>
            </a:pPr>
            <a:r>
              <a:rPr lang="zh-CN" altLang="zh-CN" sz="2800" kern="100" dirty="0" smtClean="0">
                <a:latin typeface="Times New Roman" panose="02020603050405020304" pitchFamily="18" charset="0"/>
                <a:ea typeface="楷体_GB2312" panose="02010609030101010101" pitchFamily="49" charset="-122"/>
                <a:cs typeface="Times New Roman" panose="02020603050405020304" pitchFamily="18" charset="0"/>
              </a:rPr>
              <a:t>临界角</a:t>
            </a:r>
            <a:r>
              <a:rPr lang="zh-CN" altLang="zh-CN" sz="2800" kern="100" dirty="0">
                <a:latin typeface="Times New Roman" panose="02020603050405020304" pitchFamily="18" charset="0"/>
                <a:ea typeface="楷体_GB2312" panose="02010609030101010101" pitchFamily="49" charset="-122"/>
                <a:cs typeface="Times New Roman" panose="02020603050405020304" pitchFamily="18" charset="0"/>
              </a:rPr>
              <a:t>为</a:t>
            </a:r>
            <a:r>
              <a:rPr lang="en-US" altLang="zh-CN" sz="2800" kern="100" dirty="0">
                <a:latin typeface="Times New Roman" panose="02020603050405020304" pitchFamily="18" charset="0"/>
                <a:ea typeface="楷体_GB2312" panose="02010609030101010101" pitchFamily="49" charset="-122"/>
                <a:cs typeface="Courier New" panose="02070309020205020404" pitchFamily="49" charset="0"/>
              </a:rPr>
              <a:t>53°</a:t>
            </a:r>
            <a:r>
              <a:rPr lang="zh-CN" altLang="zh-CN" sz="2800" kern="100" dirty="0">
                <a:latin typeface="Times New Roman" panose="02020603050405020304" pitchFamily="18" charset="0"/>
                <a:ea typeface="楷体_GB2312" panose="02010609030101010101" pitchFamily="49" charset="-122"/>
                <a:cs typeface="Times New Roman" panose="02020603050405020304" pitchFamily="18" charset="0"/>
              </a:rPr>
              <a:t>，</a:t>
            </a:r>
            <a:r>
              <a:rPr lang="zh-CN" altLang="zh-CN" sz="2800" kern="100" dirty="0" smtClean="0">
                <a:latin typeface="Times New Roman" panose="02020603050405020304" pitchFamily="18" charset="0"/>
                <a:ea typeface="楷体_GB2312" panose="02010609030101010101" pitchFamily="49" charset="-122"/>
                <a:cs typeface="Times New Roman" panose="02020603050405020304" pitchFamily="18" charset="0"/>
              </a:rPr>
              <a:t>根据</a:t>
            </a:r>
            <a:r>
              <a:rPr lang="en-US" altLang="zh-CN" sz="2800" kern="100" dirty="0" smtClean="0">
                <a:latin typeface="Times New Roman" panose="02020603050405020304" pitchFamily="18" charset="0"/>
                <a:ea typeface="楷体_GB2312" panose="02010609030101010101" pitchFamily="49" charset="-122"/>
                <a:cs typeface="Times New Roman" panose="02020603050405020304" pitchFamily="18" charset="0"/>
              </a:rPr>
              <a:t>             </a:t>
            </a:r>
            <a:r>
              <a:rPr lang="en-US" altLang="zh-CN" sz="2800" kern="100" dirty="0" smtClean="0">
                <a:latin typeface="Times New Roman" panose="02020603050405020304" pitchFamily="18" charset="0"/>
                <a:ea typeface="楷体_GB2312" panose="02010609030101010101" pitchFamily="49" charset="-122"/>
                <a:cs typeface="Courier New" panose="02070309020205020404" pitchFamily="49" charset="0"/>
              </a:rPr>
              <a:t>     </a:t>
            </a:r>
            <a:r>
              <a:rPr lang="zh-CN" altLang="zh-CN" sz="2800" kern="100" dirty="0">
                <a:latin typeface="Times New Roman" panose="02020603050405020304" pitchFamily="18" charset="0"/>
                <a:ea typeface="楷体_GB2312" panose="02010609030101010101" pitchFamily="49" charset="-122"/>
                <a:cs typeface="Times New Roman" panose="02020603050405020304" pitchFamily="18" charset="0"/>
              </a:rPr>
              <a:t>解得</a:t>
            </a:r>
            <a:r>
              <a:rPr lang="en-US" altLang="zh-CN" sz="2800" i="1" kern="100" dirty="0" smtClean="0">
                <a:latin typeface="Times New Roman" panose="02020603050405020304" pitchFamily="18" charset="0"/>
                <a:ea typeface="楷体_GB2312" panose="02010609030101010101" pitchFamily="49" charset="-122"/>
                <a:cs typeface="Courier New" panose="02070309020205020404" pitchFamily="49" charset="0"/>
              </a:rPr>
              <a:t>n</a:t>
            </a:r>
          </a:p>
          <a:p>
            <a:pPr algn="just">
              <a:lnSpc>
                <a:spcPct val="150000"/>
              </a:lnSpc>
              <a:spcAft>
                <a:spcPts val="0"/>
              </a:spcAft>
              <a:tabLst>
                <a:tab pos="2250440" algn="l"/>
              </a:tabLst>
            </a:pPr>
            <a:r>
              <a:rPr lang="zh-CN" altLang="zh-CN" sz="2800" kern="100" dirty="0" smtClean="0">
                <a:latin typeface="Times New Roman" panose="02020603050405020304" pitchFamily="18" charset="0"/>
                <a:ea typeface="楷体_GB2312" panose="02010609030101010101" pitchFamily="49" charset="-122"/>
                <a:cs typeface="Times New Roman" panose="02020603050405020304" pitchFamily="18" charset="0"/>
              </a:rPr>
              <a:t>＝</a:t>
            </a:r>
            <a:r>
              <a:rPr lang="en-US" altLang="zh-CN" sz="2800" kern="100" dirty="0">
                <a:latin typeface="Times New Roman" panose="02020603050405020304" pitchFamily="18" charset="0"/>
                <a:ea typeface="楷体_GB2312" panose="02010609030101010101" pitchFamily="49" charset="-122"/>
                <a:cs typeface="Courier New" panose="02070309020205020404" pitchFamily="49" charset="0"/>
              </a:rPr>
              <a:t>1.25</a:t>
            </a:r>
            <a:r>
              <a:rPr lang="zh-CN" altLang="zh-CN" sz="2800" kern="100" dirty="0">
                <a:latin typeface="Times New Roman" panose="02020603050405020304" pitchFamily="18" charset="0"/>
                <a:ea typeface="楷体_GB2312" panose="02010609030101010101" pitchFamily="49" charset="-122"/>
                <a:cs typeface="Times New Roman" panose="02020603050405020304" pitchFamily="18" charset="0"/>
              </a:rPr>
              <a:t>，故</a:t>
            </a:r>
            <a:r>
              <a:rPr lang="en-US" altLang="zh-CN" sz="2800" kern="100" dirty="0">
                <a:latin typeface="Times New Roman" panose="02020603050405020304" pitchFamily="18" charset="0"/>
                <a:ea typeface="楷体_GB2312" panose="02010609030101010101" pitchFamily="49" charset="-122"/>
                <a:cs typeface="Courier New" panose="02070309020205020404" pitchFamily="49" charset="0"/>
              </a:rPr>
              <a:t>A</a:t>
            </a:r>
            <a:r>
              <a:rPr lang="zh-CN" altLang="zh-CN" sz="2800" kern="100" dirty="0">
                <a:latin typeface="Times New Roman" panose="02020603050405020304" pitchFamily="18" charset="0"/>
                <a:ea typeface="楷体_GB2312" panose="02010609030101010101" pitchFamily="49" charset="-122"/>
                <a:cs typeface="Times New Roman" panose="02020603050405020304" pitchFamily="18" charset="0"/>
              </a:rPr>
              <a:t>错误，</a:t>
            </a:r>
            <a:r>
              <a:rPr lang="en-US" altLang="zh-CN" sz="2800" kern="100" dirty="0">
                <a:latin typeface="Times New Roman" panose="02020603050405020304" pitchFamily="18" charset="0"/>
                <a:ea typeface="楷体_GB2312" panose="02010609030101010101" pitchFamily="49" charset="-122"/>
                <a:cs typeface="Courier New" panose="02070309020205020404" pitchFamily="49" charset="0"/>
              </a:rPr>
              <a:t>B</a:t>
            </a:r>
            <a:r>
              <a:rPr lang="zh-CN" altLang="zh-CN" sz="2800" kern="100" dirty="0">
                <a:latin typeface="Times New Roman" panose="02020603050405020304" pitchFamily="18" charset="0"/>
                <a:ea typeface="楷体_GB2312" panose="02010609030101010101" pitchFamily="49" charset="-122"/>
                <a:cs typeface="Times New Roman" panose="02020603050405020304" pitchFamily="18" charset="0"/>
              </a:rPr>
              <a:t>正确</a:t>
            </a:r>
            <a:r>
              <a:rPr lang="zh-CN" altLang="zh-CN" sz="2800" kern="100" dirty="0" smtClean="0">
                <a:latin typeface="Times New Roman" panose="02020603050405020304" pitchFamily="18" charset="0"/>
                <a:ea typeface="楷体_GB2312" panose="02010609030101010101" pitchFamily="49" charset="-122"/>
                <a:cs typeface="Times New Roman" panose="02020603050405020304" pitchFamily="18" charset="0"/>
              </a:rPr>
              <a:t>；</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p:txBody>
      </p:sp>
      <p:sp>
        <p:nvSpPr>
          <p:cNvPr id="29" name="矩形 28"/>
          <p:cNvSpPr/>
          <p:nvPr/>
        </p:nvSpPr>
        <p:spPr>
          <a:xfrm>
            <a:off x="685846" y="3486350"/>
            <a:ext cx="10818721" cy="1949508"/>
          </a:xfrm>
          <a:prstGeom prst="rect">
            <a:avLst/>
          </a:prstGeom>
        </p:spPr>
        <p:txBody>
          <a:bodyPr wrap="square">
            <a:spAutoFit/>
          </a:bodyPr>
          <a:lstStyle/>
          <a:p>
            <a:pPr algn="just">
              <a:lnSpc>
                <a:spcPct val="150000"/>
              </a:lnSpc>
              <a:spcAft>
                <a:spcPts val="0"/>
              </a:spcAft>
              <a:tabLst>
                <a:tab pos="2250440" algn="l"/>
              </a:tabLst>
            </a:pPr>
            <a:r>
              <a:rPr lang="zh-CN" altLang="zh-CN" sz="2800" kern="100" dirty="0">
                <a:latin typeface="Times New Roman" panose="02020603050405020304" pitchFamily="18" charset="0"/>
                <a:ea typeface="楷体_GB2312" panose="02010609030101010101" pitchFamily="49" charset="-122"/>
                <a:cs typeface="Times New Roman" panose="02020603050405020304" pitchFamily="18" charset="0"/>
              </a:rPr>
              <a:t>根据折射率的定义式可知，题图甲中若减小入射角</a:t>
            </a:r>
            <a:r>
              <a:rPr lang="en-US" altLang="zh-CN" sz="2800" i="1" kern="100" dirty="0">
                <a:latin typeface="Times New Roman" panose="02020603050405020304" pitchFamily="18" charset="0"/>
                <a:ea typeface="楷体_GB2312" panose="02010609030101010101" pitchFamily="49" charset="-122"/>
                <a:cs typeface="Courier New" panose="02070309020205020404" pitchFamily="49" charset="0"/>
              </a:rPr>
              <a:t>θ</a:t>
            </a:r>
            <a:r>
              <a:rPr lang="zh-CN" altLang="zh-CN" sz="2800" kern="100" dirty="0">
                <a:latin typeface="Times New Roman" panose="02020603050405020304" pitchFamily="18" charset="0"/>
                <a:ea typeface="楷体_GB2312" panose="02010609030101010101" pitchFamily="49" charset="-122"/>
                <a:cs typeface="Times New Roman" panose="02020603050405020304" pitchFamily="18" charset="0"/>
              </a:rPr>
              <a:t>，则折射角也减小，而反射角等于入射角，可知反射光线和折射光线之间的夹角将增大，故</a:t>
            </a:r>
            <a:r>
              <a:rPr lang="en-US" altLang="zh-CN" sz="2800" kern="100" dirty="0">
                <a:latin typeface="Times New Roman" panose="02020603050405020304" pitchFamily="18" charset="0"/>
                <a:ea typeface="楷体_GB2312" panose="02010609030101010101" pitchFamily="49" charset="-122"/>
                <a:cs typeface="Courier New" panose="02070309020205020404" pitchFamily="49" charset="0"/>
              </a:rPr>
              <a:t>C</a:t>
            </a:r>
            <a:r>
              <a:rPr lang="zh-CN" altLang="zh-CN" sz="2800" kern="100" dirty="0">
                <a:latin typeface="Times New Roman" panose="02020603050405020304" pitchFamily="18" charset="0"/>
                <a:ea typeface="楷体_GB2312" panose="02010609030101010101" pitchFamily="49" charset="-122"/>
                <a:cs typeface="Times New Roman" panose="02020603050405020304" pitchFamily="18" charset="0"/>
              </a:rPr>
              <a:t>错误；</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p:txBody>
      </p:sp>
      <p:graphicFrame>
        <p:nvGraphicFramePr>
          <p:cNvPr id="2" name="对象 1"/>
          <p:cNvGraphicFramePr>
            <a:graphicFrameLocks noChangeAspect="1"/>
          </p:cNvGraphicFramePr>
          <p:nvPr>
            <p:extLst>
              <p:ext uri="{D42A27DB-BD31-4B8C-83A1-F6EECF244321}">
                <p14:modId xmlns:p14="http://schemas.microsoft.com/office/powerpoint/2010/main" val="3625585848"/>
              </p:ext>
            </p:extLst>
          </p:nvPr>
        </p:nvGraphicFramePr>
        <p:xfrm>
          <a:off x="4059932" y="2072739"/>
          <a:ext cx="2206625" cy="1058863"/>
        </p:xfrm>
        <a:graphic>
          <a:graphicData uri="http://schemas.openxmlformats.org/presentationml/2006/ole">
            <mc:AlternateContent xmlns:mc="http://schemas.openxmlformats.org/markup-compatibility/2006">
              <mc:Choice xmlns:v="urn:schemas-microsoft-com:vml" Requires="v">
                <p:oleObj spid="_x0000_s154705" name="文档" r:id="rId15" imgW="2206610" imgH="1060449" progId="Word.Document.12">
                  <p:embed/>
                </p:oleObj>
              </mc:Choice>
              <mc:Fallback>
                <p:oleObj name="文档" r:id="rId15" imgW="2206610" imgH="1060449" progId="Word.Document.12">
                  <p:embed/>
                  <p:pic>
                    <p:nvPicPr>
                      <p:cNvPr id="0" name=""/>
                      <p:cNvPicPr/>
                      <p:nvPr/>
                    </p:nvPicPr>
                    <p:blipFill>
                      <a:blip r:embed="rId16"/>
                      <a:stretch>
                        <a:fillRect/>
                      </a:stretch>
                    </p:blipFill>
                    <p:spPr>
                      <a:xfrm>
                        <a:off x="4059932" y="2072739"/>
                        <a:ext cx="2206625" cy="1058863"/>
                      </a:xfrm>
                      <a:prstGeom prst="rect">
                        <a:avLst/>
                      </a:prstGeom>
                    </p:spPr>
                  </p:pic>
                </p:oleObj>
              </mc:Fallback>
            </mc:AlternateContent>
          </a:graphicData>
        </a:graphic>
      </p:graphicFrame>
      <p:pic>
        <p:nvPicPr>
          <p:cNvPr id="30" name="Picture 2" descr="X74"/>
          <p:cNvPicPr>
            <a:picLocks noChangeAspect="1" noChangeArrowheads="1"/>
          </p:cNvPicPr>
          <p:nvPr/>
        </p:nvPicPr>
        <p:blipFill>
          <a:blip r:embed="rId17"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862353" y="917838"/>
            <a:ext cx="4720069" cy="22713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139233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with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blinds(horizontal)">
                                      <p:cBhvr>
                                        <p:cTn id="7" dur="500"/>
                                        <p:tgtEl>
                                          <p:spTgt spid="20"/>
                                        </p:tgtEl>
                                      </p:cBhvr>
                                    </p:animEffect>
                                  </p:childTnLst>
                                </p:cTn>
                              </p:par>
                              <p:par>
                                <p:cTn id="8" presetID="3" presetClass="entr" presetSubtype="10" fill="hold" nodeType="withEffect">
                                  <p:stCondLst>
                                    <p:cond delay="0"/>
                                  </p:stCondLst>
                                  <p:childTnLst>
                                    <p:set>
                                      <p:cBhvr>
                                        <p:cTn id="9" dur="1" fill="hold">
                                          <p:stCondLst>
                                            <p:cond delay="0"/>
                                          </p:stCondLst>
                                        </p:cTn>
                                        <p:tgtEl>
                                          <p:spTgt spid="27">
                                            <p:txEl>
                                              <p:pRg st="0" end="0"/>
                                            </p:txEl>
                                          </p:spTgt>
                                        </p:tgtEl>
                                        <p:attrNameLst>
                                          <p:attrName>style.visibility</p:attrName>
                                        </p:attrNameLst>
                                      </p:cBhvr>
                                      <p:to>
                                        <p:strVal val="visible"/>
                                      </p:to>
                                    </p:set>
                                    <p:animEffect transition="in" filter="blinds(horizontal)">
                                      <p:cBhvr>
                                        <p:cTn id="10" dur="500"/>
                                        <p:tgtEl>
                                          <p:spTgt spid="27">
                                            <p:txEl>
                                              <p:pRg st="0" end="0"/>
                                            </p:txEl>
                                          </p:spTgt>
                                        </p:tgtEl>
                                      </p:cBhvr>
                                    </p:animEffect>
                                  </p:childTnLst>
                                </p:cTn>
                              </p:par>
                              <p:par>
                                <p:cTn id="11" presetID="3" presetClass="entr" presetSubtype="10" fill="hold" nodeType="withEffect">
                                  <p:stCondLst>
                                    <p:cond delay="0"/>
                                  </p:stCondLst>
                                  <p:childTnLst>
                                    <p:set>
                                      <p:cBhvr>
                                        <p:cTn id="12" dur="1" fill="hold">
                                          <p:stCondLst>
                                            <p:cond delay="0"/>
                                          </p:stCondLst>
                                        </p:cTn>
                                        <p:tgtEl>
                                          <p:spTgt spid="27">
                                            <p:txEl>
                                              <p:pRg st="1" end="1"/>
                                            </p:txEl>
                                          </p:spTgt>
                                        </p:tgtEl>
                                        <p:attrNameLst>
                                          <p:attrName>style.visibility</p:attrName>
                                        </p:attrNameLst>
                                      </p:cBhvr>
                                      <p:to>
                                        <p:strVal val="visible"/>
                                      </p:to>
                                    </p:set>
                                    <p:animEffect transition="in" filter="blinds(horizontal)">
                                      <p:cBhvr>
                                        <p:cTn id="13" dur="500"/>
                                        <p:tgtEl>
                                          <p:spTgt spid="27">
                                            <p:txEl>
                                              <p:pRg st="1" end="1"/>
                                            </p:txEl>
                                          </p:spTgt>
                                        </p:tgtEl>
                                      </p:cBhvr>
                                    </p:animEffect>
                                  </p:childTnLst>
                                </p:cTn>
                              </p:par>
                              <p:par>
                                <p:cTn id="14" presetID="3" presetClass="entr" presetSubtype="10" fill="hold" nodeType="withEffect">
                                  <p:stCondLst>
                                    <p:cond delay="0"/>
                                  </p:stCondLst>
                                  <p:childTnLst>
                                    <p:set>
                                      <p:cBhvr>
                                        <p:cTn id="15" dur="1" fill="hold">
                                          <p:stCondLst>
                                            <p:cond delay="0"/>
                                          </p:stCondLst>
                                        </p:cTn>
                                        <p:tgtEl>
                                          <p:spTgt spid="27">
                                            <p:txEl>
                                              <p:pRg st="2" end="2"/>
                                            </p:txEl>
                                          </p:spTgt>
                                        </p:tgtEl>
                                        <p:attrNameLst>
                                          <p:attrName>style.visibility</p:attrName>
                                        </p:attrNameLst>
                                      </p:cBhvr>
                                      <p:to>
                                        <p:strVal val="visible"/>
                                      </p:to>
                                    </p:set>
                                    <p:animEffect transition="in" filter="blinds(horizontal)">
                                      <p:cBhvr>
                                        <p:cTn id="16" dur="500"/>
                                        <p:tgtEl>
                                          <p:spTgt spid="27">
                                            <p:txEl>
                                              <p:pRg st="2" end="2"/>
                                            </p:txEl>
                                          </p:spTgt>
                                        </p:tgtEl>
                                      </p:cBhvr>
                                    </p:animEffect>
                                  </p:childTnLst>
                                </p:cTn>
                              </p:par>
                              <p:par>
                                <p:cTn id="17" presetID="3" presetClass="entr" presetSubtype="10" fill="hold" nodeType="withEffect">
                                  <p:stCondLst>
                                    <p:cond delay="0"/>
                                  </p:stCondLst>
                                  <p:childTnLst>
                                    <p:set>
                                      <p:cBhvr>
                                        <p:cTn id="18" dur="1" fill="hold">
                                          <p:stCondLst>
                                            <p:cond delay="0"/>
                                          </p:stCondLst>
                                        </p:cTn>
                                        <p:tgtEl>
                                          <p:spTgt spid="29">
                                            <p:txEl>
                                              <p:pRg st="0" end="0"/>
                                            </p:txEl>
                                          </p:spTgt>
                                        </p:tgtEl>
                                        <p:attrNameLst>
                                          <p:attrName>style.visibility</p:attrName>
                                        </p:attrNameLst>
                                      </p:cBhvr>
                                      <p:to>
                                        <p:strVal val="visible"/>
                                      </p:to>
                                    </p:set>
                                    <p:animEffect transition="in" filter="blinds(horizontal)">
                                      <p:cBhvr>
                                        <p:cTn id="19" dur="500"/>
                                        <p:tgtEl>
                                          <p:spTgt spid="29">
                                            <p:txEl>
                                              <p:pRg st="0" end="0"/>
                                            </p:txEl>
                                          </p:spTgt>
                                        </p:tgtEl>
                                      </p:cBhvr>
                                    </p:animEffect>
                                  </p:childTnLst>
                                </p:cTn>
                              </p:par>
                              <p:par>
                                <p:cTn id="20" presetID="3" presetClass="entr" presetSubtype="10" fill="hold" nodeType="withEffect">
                                  <p:stCondLst>
                                    <p:cond delay="0"/>
                                  </p:stCondLst>
                                  <p:childTnLst>
                                    <p:set>
                                      <p:cBhvr>
                                        <p:cTn id="21" dur="1" fill="hold">
                                          <p:stCondLst>
                                            <p:cond delay="0"/>
                                          </p:stCondLst>
                                        </p:cTn>
                                        <p:tgtEl>
                                          <p:spTgt spid="2"/>
                                        </p:tgtEl>
                                        <p:attrNameLst>
                                          <p:attrName>style.visibility</p:attrName>
                                        </p:attrNameLst>
                                      </p:cBhvr>
                                      <p:to>
                                        <p:strVal val="visible"/>
                                      </p:to>
                                    </p:set>
                                    <p:animEffect transition="in" filter="blinds(horizontal)">
                                      <p:cBhvr>
                                        <p:cTn id="22" dur="500"/>
                                        <p:tgtEl>
                                          <p:spTgt spid="2"/>
                                        </p:tgtEl>
                                      </p:cBhvr>
                                    </p:animEffect>
                                  </p:childTnLst>
                                </p:cTn>
                              </p:par>
                              <p:par>
                                <p:cTn id="23" presetID="3" presetClass="entr" presetSubtype="10" fill="hold" nodeType="withEffect">
                                  <p:stCondLst>
                                    <p:cond delay="0"/>
                                  </p:stCondLst>
                                  <p:childTnLst>
                                    <p:set>
                                      <p:cBhvr>
                                        <p:cTn id="24" dur="1" fill="hold">
                                          <p:stCondLst>
                                            <p:cond delay="0"/>
                                          </p:stCondLst>
                                        </p:cTn>
                                        <p:tgtEl>
                                          <p:spTgt spid="30"/>
                                        </p:tgtEl>
                                        <p:attrNameLst>
                                          <p:attrName>style.visibility</p:attrName>
                                        </p:attrNameLst>
                                      </p:cBhvr>
                                      <p:to>
                                        <p:strVal val="visible"/>
                                      </p:to>
                                    </p:set>
                                    <p:animEffect transition="in" filter="blinds(horizontal)">
                                      <p:cBhvr>
                                        <p:cTn id="25"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圆角矩形 15">
            <a:hlinkClick r:id="rId2" action="ppaction://hlinksldjump"/>
          </p:cNvPr>
          <p:cNvSpPr/>
          <p:nvPr/>
        </p:nvSpPr>
        <p:spPr>
          <a:xfrm>
            <a:off x="2285535"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algn="ctr" defTabSz="914400"/>
            <a:r>
              <a:rPr kumimoji="1" lang="en-US" altLang="zh-CN" sz="1600" kern="0" dirty="0">
                <a:solidFill>
                  <a:prstClr val="white">
                    <a:lumMod val="50000"/>
                  </a:prstClr>
                </a:solidFill>
                <a:latin typeface="Arial" panose="020B0604020202020204"/>
                <a:ea typeface="微软雅黑" panose="020B0503020204020204" charset="-122"/>
              </a:rPr>
              <a:t>1</a:t>
            </a:r>
            <a:endParaRPr kumimoji="1" lang="zh-CN" altLang="en-US" sz="1600" kern="0" dirty="0">
              <a:solidFill>
                <a:prstClr val="white">
                  <a:lumMod val="50000"/>
                </a:prstClr>
              </a:solidFill>
              <a:latin typeface="Arial" panose="020B0604020202020204"/>
              <a:ea typeface="微软雅黑" panose="020B0503020204020204" charset="-122"/>
            </a:endParaRPr>
          </a:p>
        </p:txBody>
      </p:sp>
      <p:sp>
        <p:nvSpPr>
          <p:cNvPr id="17" name="圆角矩形 16">
            <a:hlinkClick r:id="rId3" action="ppaction://hlinksldjump"/>
          </p:cNvPr>
          <p:cNvSpPr/>
          <p:nvPr/>
        </p:nvSpPr>
        <p:spPr>
          <a:xfrm>
            <a:off x="2680387"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rPr>
              <a:t>2</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endParaRPr>
          </a:p>
        </p:txBody>
      </p:sp>
      <p:sp>
        <p:nvSpPr>
          <p:cNvPr id="18" name="圆角矩形 17">
            <a:hlinkClick r:id="rId4" action="ppaction://hlinksldjump"/>
          </p:cNvPr>
          <p:cNvSpPr/>
          <p:nvPr/>
        </p:nvSpPr>
        <p:spPr>
          <a:xfrm>
            <a:off x="3075239"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rPr>
              <a:t>3</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endParaRPr>
          </a:p>
        </p:txBody>
      </p:sp>
      <p:sp>
        <p:nvSpPr>
          <p:cNvPr id="21" name="圆角矩形 20">
            <a:hlinkClick r:id="rId5" action="ppaction://hlinksldjump"/>
          </p:cNvPr>
          <p:cNvSpPr/>
          <p:nvPr/>
        </p:nvSpPr>
        <p:spPr>
          <a:xfrm>
            <a:off x="3470091" y="6381328"/>
            <a:ext cx="288000" cy="288000"/>
          </a:xfrm>
          <a:prstGeom prst="round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r>
              <a:rPr kumimoji="1" lang="en-US" altLang="zh-CN" sz="1600" dirty="0">
                <a:solidFill>
                  <a:schemeClr val="bg1"/>
                </a:solidFill>
              </a:rPr>
              <a:t>4</a:t>
            </a:r>
            <a:endParaRPr kumimoji="1" lang="zh-CN" altLang="en-US" sz="1600" dirty="0">
              <a:solidFill>
                <a:schemeClr val="bg1"/>
              </a:solidFill>
            </a:endParaRPr>
          </a:p>
        </p:txBody>
      </p:sp>
      <p:sp>
        <p:nvSpPr>
          <p:cNvPr id="22" name="圆角矩形 21">
            <a:hlinkClick r:id="rId6" action="ppaction://hlinksldjump"/>
          </p:cNvPr>
          <p:cNvSpPr/>
          <p:nvPr/>
        </p:nvSpPr>
        <p:spPr>
          <a:xfrm>
            <a:off x="3864943"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rPr>
              <a:t>5</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endParaRPr>
          </a:p>
        </p:txBody>
      </p:sp>
      <p:sp>
        <p:nvSpPr>
          <p:cNvPr id="23" name="圆角矩形 22">
            <a:hlinkClick r:id="rId7" action="ppaction://hlinksldjump"/>
          </p:cNvPr>
          <p:cNvSpPr/>
          <p:nvPr/>
        </p:nvSpPr>
        <p:spPr>
          <a:xfrm>
            <a:off x="4259795"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rPr>
              <a:t>6</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endParaRPr>
          </a:p>
        </p:txBody>
      </p:sp>
      <p:sp>
        <p:nvSpPr>
          <p:cNvPr id="34" name="圆角矩形 33">
            <a:hlinkClick r:id="rId8" action="ppaction://hlinksldjump"/>
          </p:cNvPr>
          <p:cNvSpPr/>
          <p:nvPr/>
        </p:nvSpPr>
        <p:spPr>
          <a:xfrm>
            <a:off x="4654647"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rPr>
              <a:t>7</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endParaRPr>
          </a:p>
        </p:txBody>
      </p:sp>
      <p:sp>
        <p:nvSpPr>
          <p:cNvPr id="35" name="圆角矩形 34">
            <a:hlinkClick r:id="rId9" action="ppaction://hlinksldjump"/>
          </p:cNvPr>
          <p:cNvSpPr/>
          <p:nvPr/>
        </p:nvSpPr>
        <p:spPr>
          <a:xfrm>
            <a:off x="5049499"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rPr>
              <a:t>8</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endParaRPr>
          </a:p>
        </p:txBody>
      </p:sp>
      <p:sp>
        <p:nvSpPr>
          <p:cNvPr id="36" name="圆角矩形 35">
            <a:hlinkClick r:id="rId10" action="ppaction://hlinksldjump"/>
          </p:cNvPr>
          <p:cNvSpPr/>
          <p:nvPr/>
        </p:nvSpPr>
        <p:spPr>
          <a:xfrm>
            <a:off x="5444351"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rPr>
              <a:t>9</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endParaRPr>
          </a:p>
        </p:txBody>
      </p:sp>
      <p:sp>
        <p:nvSpPr>
          <p:cNvPr id="37" name="圆角矩形 36">
            <a:hlinkClick r:id="rId11" action="ppaction://hlinksldjump"/>
          </p:cNvPr>
          <p:cNvSpPr/>
          <p:nvPr/>
        </p:nvSpPr>
        <p:spPr>
          <a:xfrm>
            <a:off x="5839203" y="6381328"/>
            <a:ext cx="324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lIns="0" rIns="0"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rPr>
              <a:t>10</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endParaRPr>
          </a:p>
        </p:txBody>
      </p:sp>
      <p:sp>
        <p:nvSpPr>
          <p:cNvPr id="38" name="圆角矩形 37">
            <a:hlinkClick r:id="rId12" action="ppaction://hlinksldjump"/>
          </p:cNvPr>
          <p:cNvSpPr/>
          <p:nvPr/>
        </p:nvSpPr>
        <p:spPr>
          <a:xfrm>
            <a:off x="6270055" y="6381328"/>
            <a:ext cx="324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lIns="0" rIns="0"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rPr>
              <a:t>11</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endParaRPr>
          </a:p>
        </p:txBody>
      </p:sp>
      <p:grpSp>
        <p:nvGrpSpPr>
          <p:cNvPr id="20" name="组合 19"/>
          <p:cNvGrpSpPr/>
          <p:nvPr/>
        </p:nvGrpSpPr>
        <p:grpSpPr>
          <a:xfrm>
            <a:off x="471041" y="765498"/>
            <a:ext cx="11248331" cy="3672408"/>
            <a:chOff x="471835" y="934424"/>
            <a:chExt cx="11248331" cy="3672408"/>
          </a:xfrm>
        </p:grpSpPr>
        <p:sp>
          <p:nvSpPr>
            <p:cNvPr id="24" name="圆角矩形 23"/>
            <p:cNvSpPr/>
            <p:nvPr/>
          </p:nvSpPr>
          <p:spPr>
            <a:xfrm>
              <a:off x="471835" y="1094414"/>
              <a:ext cx="11248331" cy="3512418"/>
            </a:xfrm>
            <a:prstGeom prst="roundRect">
              <a:avLst>
                <a:gd name="adj" fmla="val 2667"/>
              </a:avLst>
            </a:prstGeom>
            <a:noFill/>
            <a:ln w="285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1" lang="zh-CN" altLang="en-US" sz="1800" b="0" i="0" u="none" strike="noStrike" kern="1200" cap="none" spc="0" normalizeH="0" baseline="0" noProof="0">
                <a:ln>
                  <a:noFill/>
                </a:ln>
                <a:solidFill>
                  <a:prstClr val="white"/>
                </a:solidFill>
                <a:effectLst/>
                <a:uLnTx/>
                <a:uFillTx/>
                <a:latin typeface="Arial" panose="020B0604020202020204"/>
                <a:ea typeface="微软雅黑" panose="020B0503020204020204" charset="-122"/>
                <a:cs typeface="+mn-cs"/>
              </a:endParaRPr>
            </a:p>
          </p:txBody>
        </p:sp>
        <p:pic>
          <p:nvPicPr>
            <p:cNvPr id="25" name="图片 24"/>
            <p:cNvPicPr>
              <a:picLocks noChangeAspect="1"/>
            </p:cNvPicPr>
            <p:nvPr/>
          </p:nvPicPr>
          <p:blipFill>
            <a:blip r:embed="rId13"/>
            <a:stretch>
              <a:fillRect/>
            </a:stretch>
          </p:blipFill>
          <p:spPr>
            <a:xfrm>
              <a:off x="850294" y="934424"/>
              <a:ext cx="695238" cy="314286"/>
            </a:xfrm>
            <a:prstGeom prst="rect">
              <a:avLst/>
            </a:prstGeom>
          </p:spPr>
        </p:pic>
        <p:sp>
          <p:nvSpPr>
            <p:cNvPr id="26" name="文本框 25"/>
            <p:cNvSpPr txBox="1"/>
            <p:nvPr/>
          </p:nvSpPr>
          <p:spPr>
            <a:xfrm>
              <a:off x="915584" y="992904"/>
              <a:ext cx="583768" cy="216027"/>
            </a:xfrm>
            <a:custGeom>
              <a:avLst/>
              <a:gdLst/>
              <a:ahLst/>
              <a:cxnLst/>
              <a:rect l="l" t="t" r="r" b="b"/>
              <a:pathLst>
                <a:path w="583768" h="216027">
                  <a:moveTo>
                    <a:pt x="96012" y="106756"/>
                  </a:moveTo>
                  <a:lnTo>
                    <a:pt x="91211" y="139217"/>
                  </a:lnTo>
                  <a:lnTo>
                    <a:pt x="107670" y="139217"/>
                  </a:lnTo>
                  <a:lnTo>
                    <a:pt x="112014" y="106756"/>
                  </a:lnTo>
                  <a:close/>
                  <a:moveTo>
                    <a:pt x="53264" y="106756"/>
                  </a:moveTo>
                  <a:lnTo>
                    <a:pt x="48692" y="139217"/>
                  </a:lnTo>
                  <a:lnTo>
                    <a:pt x="64922" y="139217"/>
                  </a:lnTo>
                  <a:lnTo>
                    <a:pt x="69494" y="106756"/>
                  </a:lnTo>
                  <a:close/>
                  <a:moveTo>
                    <a:pt x="213055" y="82524"/>
                  </a:moveTo>
                  <a:lnTo>
                    <a:pt x="249174" y="82524"/>
                  </a:lnTo>
                  <a:lnTo>
                    <a:pt x="248031" y="92811"/>
                  </a:lnTo>
                  <a:lnTo>
                    <a:pt x="279121" y="92811"/>
                  </a:lnTo>
                  <a:lnTo>
                    <a:pt x="277749" y="104927"/>
                  </a:lnTo>
                  <a:cubicBezTo>
                    <a:pt x="277292" y="107670"/>
                    <a:pt x="276149" y="110033"/>
                    <a:pt x="274320" y="112014"/>
                  </a:cubicBezTo>
                  <a:cubicBezTo>
                    <a:pt x="272644" y="113995"/>
                    <a:pt x="270662" y="114986"/>
                    <a:pt x="268376" y="114986"/>
                  </a:cubicBezTo>
                  <a:lnTo>
                    <a:pt x="244831" y="114986"/>
                  </a:lnTo>
                  <a:lnTo>
                    <a:pt x="239573" y="152019"/>
                  </a:lnTo>
                  <a:lnTo>
                    <a:pt x="272948" y="152019"/>
                  </a:lnTo>
                  <a:lnTo>
                    <a:pt x="271348" y="164592"/>
                  </a:lnTo>
                  <a:cubicBezTo>
                    <a:pt x="270891" y="167640"/>
                    <a:pt x="269519" y="170307"/>
                    <a:pt x="267233" y="172593"/>
                  </a:cubicBezTo>
                  <a:cubicBezTo>
                    <a:pt x="264947" y="174574"/>
                    <a:pt x="262357" y="175565"/>
                    <a:pt x="259461" y="175565"/>
                  </a:cubicBezTo>
                  <a:lnTo>
                    <a:pt x="236372" y="175565"/>
                  </a:lnTo>
                  <a:lnTo>
                    <a:pt x="231800" y="211683"/>
                  </a:lnTo>
                  <a:cubicBezTo>
                    <a:pt x="231648" y="212903"/>
                    <a:pt x="231191" y="213893"/>
                    <a:pt x="230429" y="214655"/>
                  </a:cubicBezTo>
                  <a:cubicBezTo>
                    <a:pt x="229667" y="215417"/>
                    <a:pt x="228752" y="215798"/>
                    <a:pt x="227685" y="215798"/>
                  </a:cubicBezTo>
                  <a:lnTo>
                    <a:pt x="192481" y="215798"/>
                  </a:lnTo>
                  <a:lnTo>
                    <a:pt x="197510" y="175565"/>
                  </a:lnTo>
                  <a:lnTo>
                    <a:pt x="147218" y="175565"/>
                  </a:lnTo>
                  <a:lnTo>
                    <a:pt x="149276" y="160706"/>
                  </a:lnTo>
                  <a:cubicBezTo>
                    <a:pt x="149580" y="158420"/>
                    <a:pt x="150647" y="156438"/>
                    <a:pt x="152476" y="154762"/>
                  </a:cubicBezTo>
                  <a:cubicBezTo>
                    <a:pt x="154305" y="152933"/>
                    <a:pt x="156286" y="152019"/>
                    <a:pt x="158420" y="152019"/>
                  </a:cubicBezTo>
                  <a:lnTo>
                    <a:pt x="200711" y="152019"/>
                  </a:lnTo>
                  <a:lnTo>
                    <a:pt x="205968" y="114986"/>
                  </a:lnTo>
                  <a:lnTo>
                    <a:pt x="190881" y="114986"/>
                  </a:lnTo>
                  <a:lnTo>
                    <a:pt x="190424" y="115671"/>
                  </a:lnTo>
                  <a:cubicBezTo>
                    <a:pt x="189052" y="120091"/>
                    <a:pt x="186690" y="123520"/>
                    <a:pt x="183337" y="125958"/>
                  </a:cubicBezTo>
                  <a:cubicBezTo>
                    <a:pt x="179375" y="128702"/>
                    <a:pt x="175184" y="130073"/>
                    <a:pt x="170764" y="130073"/>
                  </a:cubicBezTo>
                  <a:lnTo>
                    <a:pt x="151790" y="130073"/>
                  </a:lnTo>
                  <a:lnTo>
                    <a:pt x="164592" y="87325"/>
                  </a:lnTo>
                  <a:cubicBezTo>
                    <a:pt x="164897" y="86563"/>
                    <a:pt x="165354" y="85953"/>
                    <a:pt x="165963" y="85496"/>
                  </a:cubicBezTo>
                  <a:cubicBezTo>
                    <a:pt x="166573" y="85039"/>
                    <a:pt x="167259" y="84810"/>
                    <a:pt x="168021" y="84810"/>
                  </a:cubicBezTo>
                  <a:lnTo>
                    <a:pt x="199339" y="84810"/>
                  </a:lnTo>
                  <a:lnTo>
                    <a:pt x="196596" y="92811"/>
                  </a:lnTo>
                  <a:lnTo>
                    <a:pt x="208483" y="92811"/>
                  </a:lnTo>
                  <a:lnTo>
                    <a:pt x="209169" y="85496"/>
                  </a:lnTo>
                  <a:cubicBezTo>
                    <a:pt x="209169" y="84887"/>
                    <a:pt x="209283" y="84468"/>
                    <a:pt x="209512" y="84239"/>
                  </a:cubicBezTo>
                  <a:cubicBezTo>
                    <a:pt x="209740" y="84010"/>
                    <a:pt x="210083" y="83744"/>
                    <a:pt x="210540" y="83439"/>
                  </a:cubicBezTo>
                  <a:cubicBezTo>
                    <a:pt x="211302" y="82829"/>
                    <a:pt x="212141" y="82524"/>
                    <a:pt x="213055" y="82524"/>
                  </a:cubicBezTo>
                  <a:close/>
                  <a:moveTo>
                    <a:pt x="102641" y="59207"/>
                  </a:moveTo>
                  <a:lnTo>
                    <a:pt x="98298" y="88239"/>
                  </a:lnTo>
                  <a:lnTo>
                    <a:pt x="114757" y="88239"/>
                  </a:lnTo>
                  <a:lnTo>
                    <a:pt x="118643" y="59207"/>
                  </a:lnTo>
                  <a:close/>
                  <a:moveTo>
                    <a:pt x="400431" y="48692"/>
                  </a:moveTo>
                  <a:lnTo>
                    <a:pt x="419862" y="48692"/>
                  </a:lnTo>
                  <a:cubicBezTo>
                    <a:pt x="421538" y="48692"/>
                    <a:pt x="422872" y="49301"/>
                    <a:pt x="423862" y="50520"/>
                  </a:cubicBezTo>
                  <a:cubicBezTo>
                    <a:pt x="424853" y="51740"/>
                    <a:pt x="425272" y="53187"/>
                    <a:pt x="425120" y="54864"/>
                  </a:cubicBezTo>
                  <a:lnTo>
                    <a:pt x="406832" y="216027"/>
                  </a:lnTo>
                  <a:cubicBezTo>
                    <a:pt x="400126" y="216027"/>
                    <a:pt x="394564" y="213398"/>
                    <a:pt x="390144" y="208140"/>
                  </a:cubicBezTo>
                  <a:cubicBezTo>
                    <a:pt x="385724" y="202882"/>
                    <a:pt x="383819" y="196596"/>
                    <a:pt x="384429" y="189281"/>
                  </a:cubicBezTo>
                  <a:close/>
                  <a:moveTo>
                    <a:pt x="328879" y="48692"/>
                  </a:moveTo>
                  <a:lnTo>
                    <a:pt x="347624" y="48692"/>
                  </a:lnTo>
                  <a:lnTo>
                    <a:pt x="324764" y="197967"/>
                  </a:lnTo>
                  <a:cubicBezTo>
                    <a:pt x="323850" y="203301"/>
                    <a:pt x="321488" y="207645"/>
                    <a:pt x="317678" y="210998"/>
                  </a:cubicBezTo>
                  <a:cubicBezTo>
                    <a:pt x="313868" y="214350"/>
                    <a:pt x="309524" y="216027"/>
                    <a:pt x="304648" y="216027"/>
                  </a:cubicBezTo>
                  <a:lnTo>
                    <a:pt x="296418" y="216027"/>
                  </a:lnTo>
                  <a:lnTo>
                    <a:pt x="321107" y="55778"/>
                  </a:lnTo>
                  <a:cubicBezTo>
                    <a:pt x="321564" y="53645"/>
                    <a:pt x="322516" y="51930"/>
                    <a:pt x="323964" y="50635"/>
                  </a:cubicBezTo>
                  <a:cubicBezTo>
                    <a:pt x="325412" y="49339"/>
                    <a:pt x="327050" y="48692"/>
                    <a:pt x="328879" y="48692"/>
                  </a:cubicBezTo>
                  <a:close/>
                  <a:moveTo>
                    <a:pt x="499643" y="5943"/>
                  </a:moveTo>
                  <a:lnTo>
                    <a:pt x="583768" y="5943"/>
                  </a:lnTo>
                  <a:cubicBezTo>
                    <a:pt x="583006" y="10820"/>
                    <a:pt x="580911" y="14821"/>
                    <a:pt x="577482" y="17945"/>
                  </a:cubicBezTo>
                  <a:cubicBezTo>
                    <a:pt x="574053" y="21069"/>
                    <a:pt x="570052" y="22631"/>
                    <a:pt x="565480" y="22631"/>
                  </a:cubicBezTo>
                  <a:lnTo>
                    <a:pt x="497586" y="22631"/>
                  </a:lnTo>
                  <a:close/>
                  <a:moveTo>
                    <a:pt x="457581" y="5943"/>
                  </a:moveTo>
                  <a:lnTo>
                    <a:pt x="492785" y="5943"/>
                  </a:lnTo>
                  <a:lnTo>
                    <a:pt x="486156" y="56235"/>
                  </a:lnTo>
                  <a:lnTo>
                    <a:pt x="577139" y="56235"/>
                  </a:lnTo>
                  <a:lnTo>
                    <a:pt x="574624" y="74752"/>
                  </a:lnTo>
                  <a:lnTo>
                    <a:pt x="560680" y="74752"/>
                  </a:lnTo>
                  <a:lnTo>
                    <a:pt x="541934" y="216027"/>
                  </a:lnTo>
                  <a:lnTo>
                    <a:pt x="498272" y="216027"/>
                  </a:lnTo>
                  <a:lnTo>
                    <a:pt x="516788" y="74752"/>
                  </a:lnTo>
                  <a:lnTo>
                    <a:pt x="483641" y="74752"/>
                  </a:lnTo>
                  <a:lnTo>
                    <a:pt x="468325" y="191338"/>
                  </a:lnTo>
                  <a:cubicBezTo>
                    <a:pt x="467411" y="198196"/>
                    <a:pt x="464439" y="204063"/>
                    <a:pt x="459410" y="208940"/>
                  </a:cubicBezTo>
                  <a:cubicBezTo>
                    <a:pt x="454533" y="213665"/>
                    <a:pt x="448742" y="216027"/>
                    <a:pt x="442036" y="216027"/>
                  </a:cubicBezTo>
                  <a:lnTo>
                    <a:pt x="421234" y="216027"/>
                  </a:lnTo>
                  <a:lnTo>
                    <a:pt x="447751" y="15087"/>
                  </a:lnTo>
                  <a:cubicBezTo>
                    <a:pt x="448208" y="12344"/>
                    <a:pt x="449351" y="10134"/>
                    <a:pt x="451180" y="8458"/>
                  </a:cubicBezTo>
                  <a:cubicBezTo>
                    <a:pt x="453009" y="6782"/>
                    <a:pt x="455143" y="5943"/>
                    <a:pt x="457581" y="5943"/>
                  </a:cubicBezTo>
                  <a:close/>
                  <a:moveTo>
                    <a:pt x="173050" y="2514"/>
                  </a:moveTo>
                  <a:lnTo>
                    <a:pt x="284378" y="2514"/>
                  </a:lnTo>
                  <a:cubicBezTo>
                    <a:pt x="286055" y="2514"/>
                    <a:pt x="287426" y="2972"/>
                    <a:pt x="288493" y="3886"/>
                  </a:cubicBezTo>
                  <a:cubicBezTo>
                    <a:pt x="289560" y="5105"/>
                    <a:pt x="289941" y="6553"/>
                    <a:pt x="289636" y="8229"/>
                  </a:cubicBezTo>
                  <a:lnTo>
                    <a:pt x="284150" y="49835"/>
                  </a:lnTo>
                  <a:cubicBezTo>
                    <a:pt x="283083" y="56997"/>
                    <a:pt x="280340" y="62789"/>
                    <a:pt x="275920" y="67208"/>
                  </a:cubicBezTo>
                  <a:cubicBezTo>
                    <a:pt x="271501" y="71933"/>
                    <a:pt x="264719" y="74295"/>
                    <a:pt x="255575" y="74295"/>
                  </a:cubicBezTo>
                  <a:lnTo>
                    <a:pt x="222656" y="74295"/>
                  </a:lnTo>
                  <a:lnTo>
                    <a:pt x="224485" y="61265"/>
                  </a:lnTo>
                  <a:cubicBezTo>
                    <a:pt x="224637" y="59741"/>
                    <a:pt x="225323" y="58369"/>
                    <a:pt x="226542" y="57150"/>
                  </a:cubicBezTo>
                  <a:cubicBezTo>
                    <a:pt x="227762" y="56235"/>
                    <a:pt x="229133" y="55778"/>
                    <a:pt x="230657" y="55778"/>
                  </a:cubicBezTo>
                  <a:lnTo>
                    <a:pt x="238658" y="55778"/>
                  </a:lnTo>
                  <a:cubicBezTo>
                    <a:pt x="242316" y="55778"/>
                    <a:pt x="244450" y="54026"/>
                    <a:pt x="245059" y="50520"/>
                  </a:cubicBezTo>
                  <a:lnTo>
                    <a:pt x="249174" y="19888"/>
                  </a:lnTo>
                  <a:lnTo>
                    <a:pt x="220599" y="19888"/>
                  </a:lnTo>
                  <a:lnTo>
                    <a:pt x="212141" y="49377"/>
                  </a:lnTo>
                  <a:cubicBezTo>
                    <a:pt x="209397" y="57455"/>
                    <a:pt x="204749" y="63627"/>
                    <a:pt x="198196" y="67894"/>
                  </a:cubicBezTo>
                  <a:cubicBezTo>
                    <a:pt x="191643" y="72161"/>
                    <a:pt x="184785" y="74295"/>
                    <a:pt x="177622" y="74295"/>
                  </a:cubicBezTo>
                  <a:lnTo>
                    <a:pt x="162534" y="74295"/>
                  </a:lnTo>
                  <a:lnTo>
                    <a:pt x="181051" y="19888"/>
                  </a:lnTo>
                  <a:lnTo>
                    <a:pt x="166192" y="19888"/>
                  </a:lnTo>
                  <a:lnTo>
                    <a:pt x="168021" y="6401"/>
                  </a:lnTo>
                  <a:cubicBezTo>
                    <a:pt x="168173" y="5181"/>
                    <a:pt x="168707" y="4191"/>
                    <a:pt x="169621" y="3429"/>
                  </a:cubicBezTo>
                  <a:cubicBezTo>
                    <a:pt x="170688" y="2819"/>
                    <a:pt x="171831" y="2514"/>
                    <a:pt x="173050" y="2514"/>
                  </a:cubicBezTo>
                  <a:close/>
                  <a:moveTo>
                    <a:pt x="365455" y="228"/>
                  </a:moveTo>
                  <a:lnTo>
                    <a:pt x="400660" y="228"/>
                  </a:lnTo>
                  <a:lnTo>
                    <a:pt x="398374" y="18974"/>
                  </a:lnTo>
                  <a:lnTo>
                    <a:pt x="433349" y="18974"/>
                  </a:lnTo>
                  <a:lnTo>
                    <a:pt x="431749" y="30404"/>
                  </a:lnTo>
                  <a:cubicBezTo>
                    <a:pt x="431444" y="32537"/>
                    <a:pt x="430568" y="34252"/>
                    <a:pt x="429120" y="35547"/>
                  </a:cubicBezTo>
                  <a:cubicBezTo>
                    <a:pt x="427672" y="36843"/>
                    <a:pt x="426034" y="37490"/>
                    <a:pt x="424205" y="37490"/>
                  </a:cubicBezTo>
                  <a:lnTo>
                    <a:pt x="395859" y="37490"/>
                  </a:lnTo>
                  <a:lnTo>
                    <a:pt x="373456" y="206654"/>
                  </a:lnTo>
                  <a:cubicBezTo>
                    <a:pt x="372999" y="209397"/>
                    <a:pt x="371818" y="211645"/>
                    <a:pt x="369913" y="213398"/>
                  </a:cubicBezTo>
                  <a:cubicBezTo>
                    <a:pt x="368008" y="215151"/>
                    <a:pt x="365760" y="216027"/>
                    <a:pt x="363169" y="216027"/>
                  </a:cubicBezTo>
                  <a:lnTo>
                    <a:pt x="330251" y="216027"/>
                  </a:lnTo>
                  <a:lnTo>
                    <a:pt x="353797" y="37490"/>
                  </a:lnTo>
                  <a:lnTo>
                    <a:pt x="320650" y="37490"/>
                  </a:lnTo>
                  <a:lnTo>
                    <a:pt x="322250" y="25374"/>
                  </a:lnTo>
                  <a:cubicBezTo>
                    <a:pt x="322555" y="23393"/>
                    <a:pt x="323355" y="21831"/>
                    <a:pt x="324650" y="20688"/>
                  </a:cubicBezTo>
                  <a:cubicBezTo>
                    <a:pt x="325945" y="19545"/>
                    <a:pt x="327431" y="18974"/>
                    <a:pt x="329108" y="18974"/>
                  </a:cubicBezTo>
                  <a:lnTo>
                    <a:pt x="356311" y="18974"/>
                  </a:lnTo>
                  <a:lnTo>
                    <a:pt x="357911" y="7315"/>
                  </a:lnTo>
                  <a:cubicBezTo>
                    <a:pt x="358216" y="5334"/>
                    <a:pt x="359092" y="3657"/>
                    <a:pt x="360540" y="2286"/>
                  </a:cubicBezTo>
                  <a:cubicBezTo>
                    <a:pt x="361988" y="914"/>
                    <a:pt x="363626" y="228"/>
                    <a:pt x="365455" y="228"/>
                  </a:cubicBezTo>
                  <a:close/>
                  <a:moveTo>
                    <a:pt x="42062" y="0"/>
                  </a:moveTo>
                  <a:lnTo>
                    <a:pt x="86639" y="0"/>
                  </a:lnTo>
                  <a:lnTo>
                    <a:pt x="83896" y="3657"/>
                  </a:lnTo>
                  <a:lnTo>
                    <a:pt x="155905" y="3657"/>
                  </a:lnTo>
                  <a:cubicBezTo>
                    <a:pt x="157429" y="3657"/>
                    <a:pt x="158572" y="4267"/>
                    <a:pt x="159334" y="5486"/>
                  </a:cubicBezTo>
                  <a:cubicBezTo>
                    <a:pt x="160096" y="6705"/>
                    <a:pt x="160172" y="8077"/>
                    <a:pt x="159563" y="9601"/>
                  </a:cubicBezTo>
                  <a:lnTo>
                    <a:pt x="145161" y="41834"/>
                  </a:lnTo>
                  <a:lnTo>
                    <a:pt x="157962" y="41834"/>
                  </a:lnTo>
                  <a:lnTo>
                    <a:pt x="135788" y="198882"/>
                  </a:lnTo>
                  <a:cubicBezTo>
                    <a:pt x="135179" y="203606"/>
                    <a:pt x="133274" y="207645"/>
                    <a:pt x="130073" y="210998"/>
                  </a:cubicBezTo>
                  <a:cubicBezTo>
                    <a:pt x="126873" y="214198"/>
                    <a:pt x="123215" y="215798"/>
                    <a:pt x="119100" y="215798"/>
                  </a:cubicBezTo>
                  <a:lnTo>
                    <a:pt x="96698" y="215798"/>
                  </a:lnTo>
                  <a:lnTo>
                    <a:pt x="104927" y="156591"/>
                  </a:lnTo>
                  <a:lnTo>
                    <a:pt x="88925" y="156591"/>
                  </a:lnTo>
                  <a:lnTo>
                    <a:pt x="80924" y="212369"/>
                  </a:lnTo>
                  <a:lnTo>
                    <a:pt x="54635" y="212369"/>
                  </a:lnTo>
                  <a:lnTo>
                    <a:pt x="62408" y="156591"/>
                  </a:lnTo>
                  <a:lnTo>
                    <a:pt x="46177" y="156591"/>
                  </a:lnTo>
                  <a:lnTo>
                    <a:pt x="40233" y="198425"/>
                  </a:lnTo>
                  <a:cubicBezTo>
                    <a:pt x="39624" y="203301"/>
                    <a:pt x="37643" y="207492"/>
                    <a:pt x="34290" y="210998"/>
                  </a:cubicBezTo>
                  <a:cubicBezTo>
                    <a:pt x="30785" y="214198"/>
                    <a:pt x="26975" y="215798"/>
                    <a:pt x="22860" y="215798"/>
                  </a:cubicBezTo>
                  <a:lnTo>
                    <a:pt x="0" y="215798"/>
                  </a:lnTo>
                  <a:lnTo>
                    <a:pt x="24689" y="41834"/>
                  </a:lnTo>
                  <a:lnTo>
                    <a:pt x="62636" y="41834"/>
                  </a:lnTo>
                  <a:lnTo>
                    <a:pt x="55778" y="88239"/>
                  </a:lnTo>
                  <a:lnTo>
                    <a:pt x="72009" y="88239"/>
                  </a:lnTo>
                  <a:lnTo>
                    <a:pt x="76124" y="59207"/>
                  </a:lnTo>
                  <a:lnTo>
                    <a:pt x="64694" y="59207"/>
                  </a:lnTo>
                  <a:lnTo>
                    <a:pt x="67437" y="41834"/>
                  </a:lnTo>
                  <a:lnTo>
                    <a:pt x="103098" y="41834"/>
                  </a:lnTo>
                  <a:lnTo>
                    <a:pt x="111785" y="21031"/>
                  </a:lnTo>
                  <a:lnTo>
                    <a:pt x="74981" y="21031"/>
                  </a:lnTo>
                  <a:cubicBezTo>
                    <a:pt x="69189" y="31089"/>
                    <a:pt x="61722" y="36119"/>
                    <a:pt x="52578" y="36119"/>
                  </a:cubicBezTo>
                  <a:lnTo>
                    <a:pt x="21031" y="36119"/>
                  </a:lnTo>
                  <a:lnTo>
                    <a:pt x="36804" y="3200"/>
                  </a:lnTo>
                  <a:cubicBezTo>
                    <a:pt x="38328" y="1067"/>
                    <a:pt x="40081" y="0"/>
                    <a:pt x="42062" y="0"/>
                  </a:cubicBezTo>
                  <a:close/>
                </a:path>
              </a:pathLst>
            </a:custGeom>
            <a:solidFill>
              <a:schemeClr val="bg1">
                <a:lumMod val="50000"/>
              </a:schemeClr>
            </a:solidFill>
            <a:ln>
              <a:noFill/>
            </a:ln>
            <a:effectLst/>
          </p:spPr>
          <p:txBody>
            <a:bodyPr rot="0" spcFirstLastPara="0" vertOverflow="overflow" horzOverflow="overflow" vert="horz" wrap="square" lIns="91440" tIns="45720" rIns="91440" bIns="45720" numCol="1" spcCol="0" rtlCol="0" fromWordArt="0" anchor="t" anchorCtr="0" forceAA="0" compatLnSpc="1">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white"/>
                </a:solidFill>
                <a:effectLst/>
                <a:uLnTx/>
                <a:uFillTx/>
                <a:latin typeface="DOUYU Font" pitchFamily="2" charset="-122"/>
                <a:ea typeface="DOUYU Font" pitchFamily="2" charset="-122"/>
                <a:cs typeface="+mn-cs"/>
              </a:endParaRPr>
            </a:p>
          </p:txBody>
        </p:sp>
      </p:grpSp>
      <p:sp>
        <p:nvSpPr>
          <p:cNvPr id="27" name="矩形 26"/>
          <p:cNvSpPr/>
          <p:nvPr/>
        </p:nvSpPr>
        <p:spPr>
          <a:xfrm>
            <a:off x="685846" y="971997"/>
            <a:ext cx="5892467" cy="3242170"/>
          </a:xfrm>
          <a:prstGeom prst="rect">
            <a:avLst/>
          </a:prstGeom>
        </p:spPr>
        <p:txBody>
          <a:bodyPr wrap="square">
            <a:spAutoFit/>
          </a:bodyPr>
          <a:lstStyle/>
          <a:p>
            <a:pPr algn="just">
              <a:lnSpc>
                <a:spcPct val="150000"/>
              </a:lnSpc>
              <a:spcAft>
                <a:spcPts val="0"/>
              </a:spcAft>
              <a:tabLst>
                <a:tab pos="2250440" algn="l"/>
              </a:tabLst>
            </a:pPr>
            <a:r>
              <a:rPr lang="zh-CN" altLang="zh-CN" sz="2800" kern="100" dirty="0">
                <a:latin typeface="Times New Roman" panose="02020603050405020304" pitchFamily="18" charset="0"/>
                <a:ea typeface="楷体_GB2312" panose="02010609030101010101" pitchFamily="49" charset="-122"/>
                <a:cs typeface="Times New Roman" panose="02020603050405020304" pitchFamily="18" charset="0"/>
              </a:rPr>
              <a:t>根据题图乙可知，当入射角</a:t>
            </a:r>
            <a:r>
              <a:rPr lang="en-US" altLang="zh-CN" sz="2800" i="1" kern="100" dirty="0">
                <a:latin typeface="Times New Roman" panose="02020603050405020304" pitchFamily="18" charset="0"/>
                <a:ea typeface="楷体_GB2312" panose="02010609030101010101" pitchFamily="49" charset="-122"/>
                <a:cs typeface="Courier New" panose="02070309020205020404" pitchFamily="49" charset="0"/>
              </a:rPr>
              <a:t>θ</a:t>
            </a:r>
            <a:r>
              <a:rPr lang="zh-CN" altLang="zh-CN" sz="2800" kern="100" dirty="0">
                <a:latin typeface="Times New Roman" panose="02020603050405020304" pitchFamily="18" charset="0"/>
                <a:ea typeface="楷体_GB2312" panose="02010609030101010101" pitchFamily="49" charset="-122"/>
                <a:cs typeface="Times New Roman" panose="02020603050405020304" pitchFamily="18" charset="0"/>
              </a:rPr>
              <a:t>为</a:t>
            </a:r>
            <a:r>
              <a:rPr lang="en-US" altLang="zh-CN" sz="2800" kern="100" dirty="0">
                <a:latin typeface="Times New Roman" panose="02020603050405020304" pitchFamily="18" charset="0"/>
                <a:ea typeface="楷体_GB2312" panose="02010609030101010101" pitchFamily="49" charset="-122"/>
                <a:cs typeface="Courier New" panose="02070309020205020404" pitchFamily="49" charset="0"/>
              </a:rPr>
              <a:t>0°</a:t>
            </a:r>
            <a:r>
              <a:rPr lang="zh-CN" altLang="zh-CN" sz="2800" kern="100" dirty="0">
                <a:latin typeface="Times New Roman" panose="02020603050405020304" pitchFamily="18" charset="0"/>
                <a:ea typeface="楷体_GB2312" panose="02010609030101010101" pitchFamily="49" charset="-122"/>
                <a:cs typeface="Times New Roman" panose="02020603050405020304" pitchFamily="18" charset="0"/>
              </a:rPr>
              <a:t>时，反射光强度不为</a:t>
            </a:r>
            <a:r>
              <a:rPr lang="en-US" altLang="zh-CN" sz="2800" kern="100" dirty="0">
                <a:latin typeface="Times New Roman" panose="02020603050405020304" pitchFamily="18" charset="0"/>
                <a:ea typeface="楷体_GB2312" panose="02010609030101010101" pitchFamily="49" charset="-122"/>
                <a:cs typeface="Courier New" panose="02070309020205020404" pitchFamily="49" charset="0"/>
              </a:rPr>
              <a:t>0</a:t>
            </a:r>
            <a:r>
              <a:rPr lang="zh-CN" altLang="zh-CN" sz="2800" kern="100" dirty="0">
                <a:latin typeface="Times New Roman" panose="02020603050405020304" pitchFamily="18" charset="0"/>
                <a:ea typeface="楷体_GB2312" panose="02010609030101010101" pitchFamily="49" charset="-122"/>
                <a:cs typeface="Times New Roman" panose="02020603050405020304" pitchFamily="18" charset="0"/>
              </a:rPr>
              <a:t>，可知，题图甲中若减小入射角</a:t>
            </a:r>
            <a:r>
              <a:rPr lang="en-US" altLang="zh-CN" sz="2800" i="1" kern="100" dirty="0">
                <a:latin typeface="Times New Roman" panose="02020603050405020304" pitchFamily="18" charset="0"/>
                <a:ea typeface="楷体_GB2312" panose="02010609030101010101" pitchFamily="49" charset="-122"/>
                <a:cs typeface="Courier New" panose="02070309020205020404" pitchFamily="49" charset="0"/>
              </a:rPr>
              <a:t>θ</a:t>
            </a:r>
            <a:r>
              <a:rPr lang="zh-CN" altLang="zh-CN" sz="2800" kern="100" dirty="0">
                <a:latin typeface="Times New Roman" panose="02020603050405020304" pitchFamily="18" charset="0"/>
                <a:ea typeface="楷体_GB2312" panose="02010609030101010101" pitchFamily="49" charset="-122"/>
                <a:cs typeface="Times New Roman" panose="02020603050405020304" pitchFamily="18" charset="0"/>
              </a:rPr>
              <a:t>到</a:t>
            </a:r>
            <a:r>
              <a:rPr lang="en-US" altLang="zh-CN" sz="2800" kern="100" dirty="0">
                <a:latin typeface="Times New Roman" panose="02020603050405020304" pitchFamily="18" charset="0"/>
                <a:ea typeface="楷体_GB2312" panose="02010609030101010101" pitchFamily="49" charset="-122"/>
                <a:cs typeface="Courier New" panose="02070309020205020404" pitchFamily="49" charset="0"/>
              </a:rPr>
              <a:t>0°</a:t>
            </a:r>
            <a:r>
              <a:rPr lang="zh-CN" altLang="zh-CN" sz="2800" kern="100" dirty="0">
                <a:latin typeface="Times New Roman" panose="02020603050405020304" pitchFamily="18" charset="0"/>
                <a:ea typeface="楷体_GB2312" panose="02010609030101010101" pitchFamily="49" charset="-122"/>
                <a:cs typeface="Times New Roman" panose="02020603050405020304" pitchFamily="18" charset="0"/>
              </a:rPr>
              <a:t>，则光线并没有全部从</a:t>
            </a:r>
            <a:r>
              <a:rPr lang="en-US" altLang="zh-CN" sz="2800" i="1" kern="100" dirty="0">
                <a:latin typeface="Times New Roman" panose="02020603050405020304" pitchFamily="18" charset="0"/>
                <a:ea typeface="楷体_GB2312" panose="02010609030101010101" pitchFamily="49" charset="-122"/>
                <a:cs typeface="Courier New" panose="02070309020205020404" pitchFamily="49" charset="0"/>
              </a:rPr>
              <a:t>AB</a:t>
            </a:r>
            <a:r>
              <a:rPr lang="zh-CN" altLang="zh-CN" sz="2800" kern="100" dirty="0">
                <a:latin typeface="Times New Roman" panose="02020603050405020304" pitchFamily="18" charset="0"/>
                <a:ea typeface="楷体_GB2312" panose="02010609030101010101" pitchFamily="49" charset="-122"/>
                <a:cs typeface="Times New Roman" panose="02020603050405020304" pitchFamily="18" charset="0"/>
              </a:rPr>
              <a:t>界面透射出去，仍然有一部分发生了反射，故</a:t>
            </a:r>
            <a:r>
              <a:rPr lang="en-US" altLang="zh-CN" sz="2800" kern="100" dirty="0">
                <a:latin typeface="Times New Roman" panose="02020603050405020304" pitchFamily="18" charset="0"/>
                <a:ea typeface="楷体_GB2312" panose="02010609030101010101" pitchFamily="49" charset="-122"/>
                <a:cs typeface="Courier New" panose="02070309020205020404" pitchFamily="49" charset="0"/>
              </a:rPr>
              <a:t>D</a:t>
            </a:r>
            <a:r>
              <a:rPr lang="zh-CN" altLang="zh-CN" sz="2800" kern="100" dirty="0">
                <a:latin typeface="Times New Roman" panose="02020603050405020304" pitchFamily="18" charset="0"/>
                <a:ea typeface="楷体_GB2312" panose="02010609030101010101" pitchFamily="49" charset="-122"/>
                <a:cs typeface="Times New Roman" panose="02020603050405020304" pitchFamily="18" charset="0"/>
              </a:rPr>
              <a:t>错误。</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pic>
        <p:nvPicPr>
          <p:cNvPr id="19" name="Picture 2" descr="X74"/>
          <p:cNvPicPr>
            <a:picLocks noChangeAspect="1" noChangeArrowheads="1"/>
          </p:cNvPicPr>
          <p:nvPr/>
        </p:nvPicPr>
        <p:blipFill>
          <a:blip r:embed="rId14"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811206" y="1197546"/>
            <a:ext cx="4720069" cy="22713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648818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with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blinds(horizontal)">
                                      <p:cBhvr>
                                        <p:cTn id="7" dur="500"/>
                                        <p:tgtEl>
                                          <p:spTgt spid="20"/>
                                        </p:tgtEl>
                                      </p:cBhvr>
                                    </p:animEffect>
                                  </p:childTnLst>
                                </p:cTn>
                              </p:par>
                              <p:par>
                                <p:cTn id="8" presetID="3" presetClass="entr" presetSubtype="10" fill="hold" nodeType="withEffect">
                                  <p:stCondLst>
                                    <p:cond delay="0"/>
                                  </p:stCondLst>
                                  <p:childTnLst>
                                    <p:set>
                                      <p:cBhvr>
                                        <p:cTn id="9" dur="1" fill="hold">
                                          <p:stCondLst>
                                            <p:cond delay="0"/>
                                          </p:stCondLst>
                                        </p:cTn>
                                        <p:tgtEl>
                                          <p:spTgt spid="27">
                                            <p:txEl>
                                              <p:pRg st="0" end="0"/>
                                            </p:txEl>
                                          </p:spTgt>
                                        </p:tgtEl>
                                        <p:attrNameLst>
                                          <p:attrName>style.visibility</p:attrName>
                                        </p:attrNameLst>
                                      </p:cBhvr>
                                      <p:to>
                                        <p:strVal val="visible"/>
                                      </p:to>
                                    </p:set>
                                    <p:animEffect transition="in" filter="blinds(horizontal)">
                                      <p:cBhvr>
                                        <p:cTn id="10" dur="500"/>
                                        <p:tgtEl>
                                          <p:spTgt spid="27">
                                            <p:txEl>
                                              <p:pRg st="0" end="0"/>
                                            </p:txEl>
                                          </p:spTgt>
                                        </p:tgtEl>
                                      </p:cBhvr>
                                    </p:animEffect>
                                  </p:childTnLst>
                                </p:cTn>
                              </p:par>
                              <p:par>
                                <p:cTn id="11" presetID="3" presetClass="entr" presetSubtype="10" fill="hold" nodeType="withEffect">
                                  <p:stCondLst>
                                    <p:cond delay="0"/>
                                  </p:stCondLst>
                                  <p:childTnLst>
                                    <p:set>
                                      <p:cBhvr>
                                        <p:cTn id="12" dur="1" fill="hold">
                                          <p:stCondLst>
                                            <p:cond delay="0"/>
                                          </p:stCondLst>
                                        </p:cTn>
                                        <p:tgtEl>
                                          <p:spTgt spid="19"/>
                                        </p:tgtEl>
                                        <p:attrNameLst>
                                          <p:attrName>style.visibility</p:attrName>
                                        </p:attrNameLst>
                                      </p:cBhvr>
                                      <p:to>
                                        <p:strVal val="visible"/>
                                      </p:to>
                                    </p:set>
                                    <p:animEffect transition="in" filter="blinds(horizontal)">
                                      <p:cBhvr>
                                        <p:cTn id="13"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 name="矩形 14"/>
          <p:cNvSpPr/>
          <p:nvPr/>
        </p:nvSpPr>
        <p:spPr>
          <a:xfrm>
            <a:off x="389206" y="353501"/>
            <a:ext cx="11412000" cy="5524565"/>
          </a:xfrm>
          <a:prstGeom prst="rect">
            <a:avLst/>
          </a:prstGeom>
        </p:spPr>
        <p:txBody>
          <a:bodyPr wrap="square" lIns="121898" tIns="60948" rIns="121898" bIns="60948">
            <a:spAutoFit/>
          </a:bodyPr>
          <a:lstStyle/>
          <a:p>
            <a:pPr algn="just">
              <a:lnSpc>
                <a:spcPct val="150000"/>
              </a:lnSpc>
              <a:spcAft>
                <a:spcPts val="0"/>
              </a:spcAft>
              <a:tabLst>
                <a:tab pos="2250440" algn="l"/>
              </a:tabLst>
            </a:pPr>
            <a:r>
              <a:rPr lang="zh-CN" altLang="zh-CN" sz="2600" b="1" kern="100" dirty="0">
                <a:latin typeface="Times New Roman" panose="02020603050405020304" pitchFamily="18" charset="0"/>
                <a:ea typeface="方正中等线简体" panose="03000509000000000000" pitchFamily="65" charset="-122"/>
                <a:cs typeface="Times New Roman" panose="02020603050405020304" pitchFamily="18" charset="0"/>
              </a:rPr>
              <a:t>考点二　全反射棱镜和光导纤维</a:t>
            </a:r>
            <a:endParaRPr lang="zh-CN" altLang="zh-CN" sz="2600" b="1"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tabLst>
                <a:tab pos="2250440" algn="l"/>
              </a:tabLst>
            </a:pPr>
            <a:r>
              <a:rPr lang="en-US" altLang="zh-CN" sz="2600" kern="100" dirty="0">
                <a:latin typeface="Times New Roman" panose="02020603050405020304" pitchFamily="18" charset="0"/>
                <a:ea typeface="方正中等线简体" panose="03000509000000000000" pitchFamily="65" charset="-122"/>
                <a:cs typeface="Courier New" panose="02070309020205020404" pitchFamily="49" charset="0"/>
              </a:rPr>
              <a:t>5.(</a:t>
            </a:r>
            <a:r>
              <a:rPr lang="zh-CN" altLang="zh-CN" sz="2600" kern="100" dirty="0">
                <a:latin typeface="Times New Roman" panose="02020603050405020304" pitchFamily="18" charset="0"/>
                <a:ea typeface="方正中等线简体" panose="03000509000000000000" pitchFamily="65" charset="-122"/>
                <a:cs typeface="Times New Roman" panose="02020603050405020304" pitchFamily="18" charset="0"/>
              </a:rPr>
              <a:t>多选</a:t>
            </a:r>
            <a:r>
              <a:rPr lang="en-US" altLang="zh-CN" sz="2600" kern="100" dirty="0">
                <a:latin typeface="Times New Roman" panose="02020603050405020304" pitchFamily="18" charset="0"/>
                <a:ea typeface="方正中等线简体" panose="03000509000000000000" pitchFamily="65" charset="-122"/>
                <a:cs typeface="Courier New" panose="02070309020205020404" pitchFamily="49" charset="0"/>
              </a:rPr>
              <a:t>)</a:t>
            </a:r>
            <a:r>
              <a:rPr lang="en-US" altLang="zh-CN" sz="2600" kern="100" dirty="0">
                <a:latin typeface="Times New Roman" panose="02020603050405020304" pitchFamily="18" charset="0"/>
                <a:ea typeface="楷体_GB2312" panose="02010609030101010101" pitchFamily="49" charset="-122"/>
                <a:cs typeface="Courier New" panose="02070309020205020404" pitchFamily="49" charset="0"/>
              </a:rPr>
              <a:t>(2023·</a:t>
            </a:r>
            <a:r>
              <a:rPr lang="zh-CN" altLang="zh-CN" sz="2600" kern="100" dirty="0">
                <a:latin typeface="Times New Roman" panose="02020603050405020304" pitchFamily="18" charset="0"/>
                <a:ea typeface="楷体_GB2312" panose="02010609030101010101" pitchFamily="49" charset="-122"/>
                <a:cs typeface="Times New Roman" panose="02020603050405020304" pitchFamily="18" charset="0"/>
              </a:rPr>
              <a:t>重庆一中高二期末</a:t>
            </a:r>
            <a:r>
              <a:rPr lang="en-US" altLang="zh-CN" sz="2600" kern="100" dirty="0">
                <a:latin typeface="Times New Roman" panose="02020603050405020304" pitchFamily="18" charset="0"/>
                <a:ea typeface="楷体_GB2312" panose="02010609030101010101" pitchFamily="49" charset="-122"/>
                <a:cs typeface="Courier New" panose="02070309020205020404" pitchFamily="49" charset="0"/>
              </a:rPr>
              <a:t>)</a:t>
            </a:r>
            <a:r>
              <a:rPr lang="zh-CN" altLang="zh-CN" sz="2600" kern="100" dirty="0">
                <a:latin typeface="Times New Roman" panose="02020603050405020304" pitchFamily="18" charset="0"/>
                <a:ea typeface="方正中等线简体" panose="03000509000000000000" pitchFamily="65" charset="-122"/>
                <a:cs typeface="Times New Roman" panose="02020603050405020304" pitchFamily="18" charset="0"/>
              </a:rPr>
              <a:t>光纤通信中信号传播的主要载体是光导纤维，它的结构如图所示，其内芯和外套材料不同，光在内芯中传播。下列关于光导纤维的说法中正确的是</a:t>
            </a:r>
            <a:endParaRPr lang="zh-CN" altLang="zh-CN" sz="260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tabLst>
                <a:tab pos="2250440" algn="l"/>
              </a:tabLst>
            </a:pPr>
            <a:r>
              <a:rPr lang="en-US" altLang="zh-CN" sz="2600" kern="100" dirty="0">
                <a:latin typeface="Times New Roman" panose="02020603050405020304" pitchFamily="18" charset="0"/>
                <a:ea typeface="方正中等线简体" panose="03000509000000000000" pitchFamily="65" charset="-122"/>
                <a:cs typeface="Courier New" panose="02070309020205020404" pitchFamily="49" charset="0"/>
              </a:rPr>
              <a:t>A.</a:t>
            </a:r>
            <a:r>
              <a:rPr lang="zh-CN" altLang="zh-CN" sz="2600" kern="100" dirty="0">
                <a:latin typeface="Times New Roman" panose="02020603050405020304" pitchFamily="18" charset="0"/>
                <a:ea typeface="方正中等线简体" panose="03000509000000000000" pitchFamily="65" charset="-122"/>
                <a:cs typeface="Times New Roman" panose="02020603050405020304" pitchFamily="18" charset="0"/>
              </a:rPr>
              <a:t>内芯的折射率比外套的大，光传播时在内芯与</a:t>
            </a:r>
            <a:r>
              <a:rPr lang="zh-CN" altLang="zh-CN" sz="2600" kern="100" dirty="0" smtClean="0">
                <a:latin typeface="Times New Roman" panose="02020603050405020304" pitchFamily="18" charset="0"/>
                <a:ea typeface="方正中等线简体" panose="03000509000000000000" pitchFamily="65" charset="-122"/>
                <a:cs typeface="Times New Roman" panose="02020603050405020304" pitchFamily="18" charset="0"/>
              </a:rPr>
              <a:t>外套</a:t>
            </a:r>
            <a:endParaRPr lang="en-US" altLang="zh-CN" sz="2600" kern="100" dirty="0" smtClean="0">
              <a:latin typeface="Times New Roman" panose="02020603050405020304" pitchFamily="18" charset="0"/>
              <a:ea typeface="方正中等线简体" panose="03000509000000000000" pitchFamily="65" charset="-122"/>
              <a:cs typeface="Times New Roman" panose="02020603050405020304" pitchFamily="18" charset="0"/>
            </a:endParaRPr>
          </a:p>
          <a:p>
            <a:pPr algn="just">
              <a:lnSpc>
                <a:spcPct val="150000"/>
              </a:lnSpc>
              <a:spcAft>
                <a:spcPts val="0"/>
              </a:spcAft>
              <a:tabLst>
                <a:tab pos="2250440" algn="l"/>
              </a:tabLst>
            </a:pPr>
            <a:r>
              <a:rPr lang="en-US" altLang="zh-CN" sz="2600" kern="100" dirty="0">
                <a:latin typeface="Times New Roman" panose="02020603050405020304" pitchFamily="18" charset="0"/>
                <a:ea typeface="方正中等线简体" panose="03000509000000000000" pitchFamily="65" charset="-122"/>
                <a:cs typeface="Times New Roman" panose="02020603050405020304" pitchFamily="18" charset="0"/>
              </a:rPr>
              <a:t> </a:t>
            </a:r>
            <a:r>
              <a:rPr lang="en-US" altLang="zh-CN" sz="2600" kern="100" dirty="0" smtClean="0">
                <a:latin typeface="Times New Roman" panose="02020603050405020304" pitchFamily="18" charset="0"/>
                <a:ea typeface="方正中等线简体" panose="03000509000000000000" pitchFamily="65" charset="-122"/>
                <a:cs typeface="Times New Roman" panose="02020603050405020304" pitchFamily="18" charset="0"/>
              </a:rPr>
              <a:t>   </a:t>
            </a:r>
            <a:r>
              <a:rPr lang="zh-CN" altLang="zh-CN" sz="2600" kern="100" dirty="0" smtClean="0">
                <a:latin typeface="Times New Roman" panose="02020603050405020304" pitchFamily="18" charset="0"/>
                <a:ea typeface="方正中等线简体" panose="03000509000000000000" pitchFamily="65" charset="-122"/>
                <a:cs typeface="Times New Roman" panose="02020603050405020304" pitchFamily="18" charset="0"/>
              </a:rPr>
              <a:t>的</a:t>
            </a:r>
            <a:r>
              <a:rPr lang="zh-CN" altLang="zh-CN" sz="2600" kern="100" dirty="0">
                <a:latin typeface="Times New Roman" panose="02020603050405020304" pitchFamily="18" charset="0"/>
                <a:ea typeface="方正中等线简体" panose="03000509000000000000" pitchFamily="65" charset="-122"/>
                <a:cs typeface="Times New Roman" panose="02020603050405020304" pitchFamily="18" charset="0"/>
              </a:rPr>
              <a:t>界面上发生全反射</a:t>
            </a:r>
            <a:endParaRPr lang="zh-CN" altLang="zh-CN" sz="260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tabLst>
                <a:tab pos="2250440" algn="l"/>
              </a:tabLst>
            </a:pPr>
            <a:r>
              <a:rPr lang="en-US" altLang="zh-CN" sz="2600" kern="100" dirty="0">
                <a:latin typeface="Times New Roman" panose="02020603050405020304" pitchFamily="18" charset="0"/>
                <a:ea typeface="方正中等线简体" panose="03000509000000000000" pitchFamily="65" charset="-122"/>
                <a:cs typeface="Courier New" panose="02070309020205020404" pitchFamily="49" charset="0"/>
              </a:rPr>
              <a:t>B.</a:t>
            </a:r>
            <a:r>
              <a:rPr lang="zh-CN" altLang="zh-CN" sz="2600" kern="100" dirty="0">
                <a:latin typeface="Times New Roman" panose="02020603050405020304" pitchFamily="18" charset="0"/>
                <a:ea typeface="方正中等线简体" panose="03000509000000000000" pitchFamily="65" charset="-122"/>
                <a:cs typeface="Times New Roman" panose="02020603050405020304" pitchFamily="18" charset="0"/>
              </a:rPr>
              <a:t>内芯的折射率比外套的小，光传播时在内芯与外套的界面上发生全反射</a:t>
            </a:r>
            <a:endParaRPr lang="zh-CN" altLang="zh-CN" sz="260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tabLst>
                <a:tab pos="2250440" algn="l"/>
              </a:tabLst>
            </a:pPr>
            <a:r>
              <a:rPr lang="en-US" altLang="zh-CN" sz="2600" kern="100" dirty="0">
                <a:latin typeface="Times New Roman" panose="02020603050405020304" pitchFamily="18" charset="0"/>
                <a:ea typeface="方正中等线简体" panose="03000509000000000000" pitchFamily="65" charset="-122"/>
                <a:cs typeface="Courier New" panose="02070309020205020404" pitchFamily="49" charset="0"/>
              </a:rPr>
              <a:t>C.</a:t>
            </a:r>
            <a:r>
              <a:rPr lang="zh-CN" altLang="zh-CN" sz="2600" kern="100" dirty="0">
                <a:latin typeface="Times New Roman" panose="02020603050405020304" pitchFamily="18" charset="0"/>
                <a:ea typeface="方正中等线简体" panose="03000509000000000000" pitchFamily="65" charset="-122"/>
                <a:cs typeface="Times New Roman" panose="02020603050405020304" pitchFamily="18" charset="0"/>
              </a:rPr>
              <a:t>光纤通信有传输容量大、衰减小、抗干扰性及保密性强等多方面优点</a:t>
            </a:r>
            <a:endParaRPr lang="zh-CN" altLang="zh-CN" sz="260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tabLst>
                <a:tab pos="2250440" algn="l"/>
              </a:tabLst>
            </a:pPr>
            <a:r>
              <a:rPr lang="en-US" altLang="zh-CN" sz="2600" kern="100" dirty="0">
                <a:latin typeface="Times New Roman" panose="02020603050405020304" pitchFamily="18" charset="0"/>
                <a:ea typeface="方正中等线简体" panose="03000509000000000000" pitchFamily="65" charset="-122"/>
                <a:cs typeface="Courier New" panose="02070309020205020404" pitchFamily="49" charset="0"/>
              </a:rPr>
              <a:t>D.</a:t>
            </a:r>
            <a:r>
              <a:rPr lang="zh-CN" altLang="zh-CN" sz="2600" kern="100" dirty="0">
                <a:latin typeface="Times New Roman" panose="02020603050405020304" pitchFamily="18" charset="0"/>
                <a:ea typeface="方正中等线简体" panose="03000509000000000000" pitchFamily="65" charset="-122"/>
                <a:cs typeface="Times New Roman" panose="02020603050405020304" pitchFamily="18" charset="0"/>
              </a:rPr>
              <a:t>医学上利用光导纤维制成内窥镜，来检查人体胃肠、气管等脏器的内部</a:t>
            </a:r>
            <a:endParaRPr lang="zh-CN" altLang="zh-CN" sz="2600" kern="100" dirty="0">
              <a:effectLst/>
              <a:latin typeface="宋体" panose="02010600030101010101" pitchFamily="2" charset="-122"/>
              <a:ea typeface="宋体" panose="02010600030101010101" pitchFamily="2" charset="-122"/>
              <a:cs typeface="Courier New" panose="02070309020205020404" pitchFamily="49" charset="0"/>
            </a:endParaRPr>
          </a:p>
        </p:txBody>
      </p:sp>
      <p:sp>
        <p:nvSpPr>
          <p:cNvPr id="16" name="圆角矩形 15">
            <a:hlinkClick r:id="rId2" action="ppaction://hlinksldjump"/>
          </p:cNvPr>
          <p:cNvSpPr/>
          <p:nvPr/>
        </p:nvSpPr>
        <p:spPr>
          <a:xfrm>
            <a:off x="2285535"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algn="ctr" defTabSz="914400"/>
            <a:r>
              <a:rPr kumimoji="1" lang="en-US" altLang="zh-CN" sz="1600" kern="0" dirty="0">
                <a:solidFill>
                  <a:prstClr val="white">
                    <a:lumMod val="50000"/>
                  </a:prstClr>
                </a:solidFill>
                <a:latin typeface="Arial" panose="020B0604020202020204"/>
                <a:ea typeface="微软雅黑" panose="020B0503020204020204" charset="-122"/>
              </a:rPr>
              <a:t>1</a:t>
            </a:r>
            <a:endParaRPr kumimoji="1" lang="zh-CN" altLang="en-US" sz="1600" kern="0" dirty="0">
              <a:solidFill>
                <a:prstClr val="white">
                  <a:lumMod val="50000"/>
                </a:prstClr>
              </a:solidFill>
              <a:latin typeface="Arial" panose="020B0604020202020204"/>
              <a:ea typeface="微软雅黑" panose="020B0503020204020204" charset="-122"/>
            </a:endParaRPr>
          </a:p>
        </p:txBody>
      </p:sp>
      <p:sp>
        <p:nvSpPr>
          <p:cNvPr id="17" name="圆角矩形 16">
            <a:hlinkClick r:id="rId3" action="ppaction://hlinksldjump"/>
          </p:cNvPr>
          <p:cNvSpPr/>
          <p:nvPr/>
        </p:nvSpPr>
        <p:spPr>
          <a:xfrm>
            <a:off x="2680387"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rPr>
              <a:t>2</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endParaRPr>
          </a:p>
        </p:txBody>
      </p:sp>
      <p:sp>
        <p:nvSpPr>
          <p:cNvPr id="18" name="圆角矩形 17">
            <a:hlinkClick r:id="rId4" action="ppaction://hlinksldjump"/>
          </p:cNvPr>
          <p:cNvSpPr/>
          <p:nvPr/>
        </p:nvSpPr>
        <p:spPr>
          <a:xfrm>
            <a:off x="3075239"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rPr>
              <a:t>3</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endParaRPr>
          </a:p>
        </p:txBody>
      </p:sp>
      <p:sp>
        <p:nvSpPr>
          <p:cNvPr id="19" name="圆角矩形 18">
            <a:hlinkClick r:id="rId5" action="ppaction://hlinksldjump"/>
          </p:cNvPr>
          <p:cNvSpPr/>
          <p:nvPr/>
        </p:nvSpPr>
        <p:spPr>
          <a:xfrm>
            <a:off x="3470091"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rPr>
              <a:t>4</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endParaRPr>
          </a:p>
        </p:txBody>
      </p:sp>
      <p:sp>
        <p:nvSpPr>
          <p:cNvPr id="20" name="圆角矩形 19">
            <a:hlinkClick r:id="rId6" action="ppaction://hlinksldjump"/>
          </p:cNvPr>
          <p:cNvSpPr/>
          <p:nvPr/>
        </p:nvSpPr>
        <p:spPr>
          <a:xfrm>
            <a:off x="3864943" y="6381328"/>
            <a:ext cx="288000" cy="288000"/>
          </a:xfrm>
          <a:prstGeom prst="round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r>
              <a:rPr kumimoji="1" lang="en-US" altLang="zh-CN" sz="1600" dirty="0">
                <a:solidFill>
                  <a:schemeClr val="bg1"/>
                </a:solidFill>
              </a:rPr>
              <a:t>5</a:t>
            </a:r>
            <a:endParaRPr kumimoji="1" lang="zh-CN" altLang="en-US" sz="1600" dirty="0">
              <a:solidFill>
                <a:schemeClr val="bg1"/>
              </a:solidFill>
            </a:endParaRPr>
          </a:p>
        </p:txBody>
      </p:sp>
      <p:sp>
        <p:nvSpPr>
          <p:cNvPr id="21" name="圆角矩形 20">
            <a:hlinkClick r:id="rId7" action="ppaction://hlinksldjump"/>
          </p:cNvPr>
          <p:cNvSpPr/>
          <p:nvPr/>
        </p:nvSpPr>
        <p:spPr>
          <a:xfrm>
            <a:off x="4259795"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rPr>
              <a:t>6</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endParaRPr>
          </a:p>
        </p:txBody>
      </p:sp>
      <p:sp>
        <p:nvSpPr>
          <p:cNvPr id="22" name="圆角矩形 21">
            <a:hlinkClick r:id="rId8" action="ppaction://hlinksldjump"/>
          </p:cNvPr>
          <p:cNvSpPr/>
          <p:nvPr/>
        </p:nvSpPr>
        <p:spPr>
          <a:xfrm>
            <a:off x="4654647"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rPr>
              <a:t>7</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endParaRPr>
          </a:p>
        </p:txBody>
      </p:sp>
      <p:sp>
        <p:nvSpPr>
          <p:cNvPr id="24" name="圆角矩形 23">
            <a:hlinkClick r:id="rId9" action="ppaction://hlinksldjump"/>
          </p:cNvPr>
          <p:cNvSpPr/>
          <p:nvPr/>
        </p:nvSpPr>
        <p:spPr>
          <a:xfrm>
            <a:off x="5049499"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rPr>
              <a:t>8</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endParaRPr>
          </a:p>
        </p:txBody>
      </p:sp>
      <p:sp>
        <p:nvSpPr>
          <p:cNvPr id="25" name="圆角矩形 24">
            <a:hlinkClick r:id="rId10" action="ppaction://hlinksldjump"/>
          </p:cNvPr>
          <p:cNvSpPr/>
          <p:nvPr/>
        </p:nvSpPr>
        <p:spPr>
          <a:xfrm>
            <a:off x="5444351"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rPr>
              <a:t>9</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endParaRPr>
          </a:p>
        </p:txBody>
      </p:sp>
      <p:sp>
        <p:nvSpPr>
          <p:cNvPr id="26" name="圆角矩形 25">
            <a:hlinkClick r:id="rId11" action="ppaction://hlinksldjump"/>
          </p:cNvPr>
          <p:cNvSpPr/>
          <p:nvPr/>
        </p:nvSpPr>
        <p:spPr>
          <a:xfrm>
            <a:off x="5839203" y="6381328"/>
            <a:ext cx="324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lIns="0" rIns="0"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rPr>
              <a:t>10</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endParaRPr>
          </a:p>
        </p:txBody>
      </p:sp>
      <p:sp>
        <p:nvSpPr>
          <p:cNvPr id="35" name="圆角矩形 34">
            <a:hlinkClick r:id="rId12" action="ppaction://hlinksldjump"/>
          </p:cNvPr>
          <p:cNvSpPr/>
          <p:nvPr/>
        </p:nvSpPr>
        <p:spPr>
          <a:xfrm>
            <a:off x="6270055" y="6381328"/>
            <a:ext cx="324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lIns="0" rIns="0"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rPr>
              <a:t>11</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endParaRPr>
          </a:p>
        </p:txBody>
      </p:sp>
      <p:sp>
        <p:nvSpPr>
          <p:cNvPr id="23" name="TextBox 14"/>
          <p:cNvSpPr txBox="1"/>
          <p:nvPr/>
        </p:nvSpPr>
        <p:spPr>
          <a:xfrm>
            <a:off x="262558" y="2766122"/>
            <a:ext cx="795807" cy="756000"/>
          </a:xfrm>
          <a:prstGeom prst="rect">
            <a:avLst/>
          </a:prstGeom>
          <a:noFill/>
        </p:spPr>
        <p:txBody>
          <a:bodyPr wrap="square" rtlCol="0">
            <a:spAutoFit/>
          </a:bodyPr>
          <a:lstStyle/>
          <a:p>
            <a:r>
              <a:rPr lang="zh-CN" altLang="en-US" sz="4500" b="1" dirty="0">
                <a:solidFill>
                  <a:srgbClr val="C00000"/>
                </a:solidFill>
                <a:latin typeface="华文细黑" panose="02010600040101010101" pitchFamily="2" charset="-122"/>
                <a:ea typeface="华文细黑" panose="02010600040101010101" pitchFamily="2" charset="-122"/>
              </a:rPr>
              <a:t>√</a:t>
            </a:r>
          </a:p>
        </p:txBody>
      </p:sp>
      <p:sp>
        <p:nvSpPr>
          <p:cNvPr id="28" name="TextBox 14"/>
          <p:cNvSpPr txBox="1"/>
          <p:nvPr/>
        </p:nvSpPr>
        <p:spPr>
          <a:xfrm>
            <a:off x="272083" y="4499754"/>
            <a:ext cx="795807" cy="756000"/>
          </a:xfrm>
          <a:prstGeom prst="rect">
            <a:avLst/>
          </a:prstGeom>
          <a:noFill/>
        </p:spPr>
        <p:txBody>
          <a:bodyPr wrap="square" rtlCol="0">
            <a:spAutoFit/>
          </a:bodyPr>
          <a:lstStyle/>
          <a:p>
            <a:r>
              <a:rPr lang="zh-CN" altLang="en-US" sz="4500" b="1" dirty="0">
                <a:solidFill>
                  <a:srgbClr val="C00000"/>
                </a:solidFill>
                <a:latin typeface="华文细黑" panose="02010600040101010101" pitchFamily="2" charset="-122"/>
                <a:ea typeface="华文细黑" panose="02010600040101010101" pitchFamily="2" charset="-122"/>
              </a:rPr>
              <a:t>√</a:t>
            </a:r>
          </a:p>
        </p:txBody>
      </p:sp>
      <p:sp>
        <p:nvSpPr>
          <p:cNvPr id="29" name="TextBox 14"/>
          <p:cNvSpPr txBox="1"/>
          <p:nvPr/>
        </p:nvSpPr>
        <p:spPr>
          <a:xfrm>
            <a:off x="262558" y="5147826"/>
            <a:ext cx="795807" cy="756000"/>
          </a:xfrm>
          <a:prstGeom prst="rect">
            <a:avLst/>
          </a:prstGeom>
          <a:noFill/>
        </p:spPr>
        <p:txBody>
          <a:bodyPr wrap="square" rtlCol="0">
            <a:spAutoFit/>
          </a:bodyPr>
          <a:lstStyle/>
          <a:p>
            <a:r>
              <a:rPr lang="zh-CN" altLang="en-US" sz="4500" b="1" dirty="0">
                <a:solidFill>
                  <a:srgbClr val="C00000"/>
                </a:solidFill>
                <a:latin typeface="华文细黑" panose="02010600040101010101" pitchFamily="2" charset="-122"/>
                <a:ea typeface="华文细黑" panose="02010600040101010101" pitchFamily="2" charset="-122"/>
              </a:rPr>
              <a:t>√</a:t>
            </a:r>
          </a:p>
        </p:txBody>
      </p:sp>
      <p:pic>
        <p:nvPicPr>
          <p:cNvPr id="166914" name="Picture 2" descr="X75"/>
          <p:cNvPicPr>
            <a:picLocks noChangeAspect="1" noChangeArrowheads="1"/>
          </p:cNvPicPr>
          <p:nvPr/>
        </p:nvPicPr>
        <p:blipFill>
          <a:blip r:embed="rId1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399462" y="2284778"/>
            <a:ext cx="3157149" cy="15605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blinds(horizontal)">
                                      <p:cBhvr>
                                        <p:cTn id="7" dur="500"/>
                                        <p:tgtEl>
                                          <p:spTgt spid="23"/>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28"/>
                                        </p:tgtEl>
                                        <p:attrNameLst>
                                          <p:attrName>style.visibility</p:attrName>
                                        </p:attrNameLst>
                                      </p:cBhvr>
                                      <p:to>
                                        <p:strVal val="visible"/>
                                      </p:to>
                                    </p:set>
                                    <p:animEffect transition="in" filter="blinds(horizontal)">
                                      <p:cBhvr>
                                        <p:cTn id="10" dur="500"/>
                                        <p:tgtEl>
                                          <p:spTgt spid="28"/>
                                        </p:tgtEl>
                                      </p:cBhvr>
                                    </p:animEffect>
                                  </p:childTnLst>
                                </p:cTn>
                              </p:par>
                              <p:par>
                                <p:cTn id="11" presetID="3" presetClass="entr" presetSubtype="10" fill="hold" grpId="0" nodeType="withEffect">
                                  <p:stCondLst>
                                    <p:cond delay="0"/>
                                  </p:stCondLst>
                                  <p:childTnLst>
                                    <p:set>
                                      <p:cBhvr>
                                        <p:cTn id="12" dur="1" fill="hold">
                                          <p:stCondLst>
                                            <p:cond delay="0"/>
                                          </p:stCondLst>
                                        </p:cTn>
                                        <p:tgtEl>
                                          <p:spTgt spid="29"/>
                                        </p:tgtEl>
                                        <p:attrNameLst>
                                          <p:attrName>style.visibility</p:attrName>
                                        </p:attrNameLst>
                                      </p:cBhvr>
                                      <p:to>
                                        <p:strVal val="visible"/>
                                      </p:to>
                                    </p:set>
                                    <p:animEffect transition="in" filter="blinds(horizontal)">
                                      <p:cBhvr>
                                        <p:cTn id="13"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28" grpId="0"/>
      <p:bldP spid="29"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3" name="矩形 32"/>
          <p:cNvSpPr/>
          <p:nvPr/>
        </p:nvSpPr>
        <p:spPr>
          <a:xfrm>
            <a:off x="685846" y="621482"/>
            <a:ext cx="10818721" cy="5262979"/>
          </a:xfrm>
          <a:prstGeom prst="rect">
            <a:avLst/>
          </a:prstGeom>
        </p:spPr>
        <p:txBody>
          <a:bodyPr wrap="square">
            <a:spAutoFit/>
          </a:bodyPr>
          <a:lstStyle/>
          <a:p>
            <a:pPr algn="just">
              <a:lnSpc>
                <a:spcPct val="150000"/>
              </a:lnSpc>
              <a:spcAft>
                <a:spcPts val="0"/>
              </a:spcAft>
              <a:tabLst>
                <a:tab pos="2250440" algn="l"/>
              </a:tabLst>
            </a:pPr>
            <a:r>
              <a:rPr lang="zh-CN" altLang="zh-CN" sz="2800" kern="100" dirty="0">
                <a:latin typeface="Times New Roman" panose="02020603050405020304" pitchFamily="18" charset="0"/>
                <a:ea typeface="楷体_GB2312" panose="02010609030101010101" pitchFamily="49" charset="-122"/>
                <a:cs typeface="Times New Roman" panose="02020603050405020304" pitchFamily="18" charset="0"/>
              </a:rPr>
              <a:t>根据光纤通信原理可知，光从内芯向</a:t>
            </a:r>
            <a:r>
              <a:rPr lang="zh-CN" altLang="zh-CN" sz="2800" kern="100" dirty="0" smtClean="0">
                <a:latin typeface="Times New Roman" panose="02020603050405020304" pitchFamily="18" charset="0"/>
                <a:ea typeface="楷体_GB2312" panose="02010609030101010101" pitchFamily="49" charset="-122"/>
                <a:cs typeface="Times New Roman" panose="02020603050405020304" pitchFamily="18" charset="0"/>
              </a:rPr>
              <a:t>外套</a:t>
            </a:r>
            <a:endParaRPr lang="en-US" altLang="zh-CN" sz="2800" kern="100" dirty="0" smtClean="0">
              <a:latin typeface="Times New Roman" panose="02020603050405020304" pitchFamily="18" charset="0"/>
              <a:ea typeface="楷体_GB2312" panose="02010609030101010101" pitchFamily="49" charset="-122"/>
              <a:cs typeface="Times New Roman" panose="02020603050405020304" pitchFamily="18" charset="0"/>
            </a:endParaRPr>
          </a:p>
          <a:p>
            <a:pPr algn="just">
              <a:lnSpc>
                <a:spcPct val="150000"/>
              </a:lnSpc>
              <a:spcAft>
                <a:spcPts val="0"/>
              </a:spcAft>
              <a:tabLst>
                <a:tab pos="2250440" algn="l"/>
              </a:tabLst>
            </a:pPr>
            <a:r>
              <a:rPr lang="zh-CN" altLang="zh-CN" sz="2800" kern="100" dirty="0" smtClean="0">
                <a:latin typeface="Times New Roman" panose="02020603050405020304" pitchFamily="18" charset="0"/>
                <a:ea typeface="楷体_GB2312" panose="02010609030101010101" pitchFamily="49" charset="-122"/>
                <a:cs typeface="Times New Roman" panose="02020603050405020304" pitchFamily="18" charset="0"/>
              </a:rPr>
              <a:t>传播</a:t>
            </a:r>
            <a:r>
              <a:rPr lang="zh-CN" altLang="zh-CN" sz="2800" kern="100" dirty="0">
                <a:latin typeface="Times New Roman" panose="02020603050405020304" pitchFamily="18" charset="0"/>
                <a:ea typeface="楷体_GB2312" panose="02010609030101010101" pitchFamily="49" charset="-122"/>
                <a:cs typeface="Times New Roman" panose="02020603050405020304" pitchFamily="18" charset="0"/>
              </a:rPr>
              <a:t>时发生全反射，则根据全反射的</a:t>
            </a:r>
            <a:r>
              <a:rPr lang="zh-CN" altLang="zh-CN" sz="2800" kern="100" dirty="0" smtClean="0">
                <a:latin typeface="Times New Roman" panose="02020603050405020304" pitchFamily="18" charset="0"/>
                <a:ea typeface="楷体_GB2312" panose="02010609030101010101" pitchFamily="49" charset="-122"/>
                <a:cs typeface="Times New Roman" panose="02020603050405020304" pitchFamily="18" charset="0"/>
              </a:rPr>
              <a:t>条件</a:t>
            </a:r>
            <a:endParaRPr lang="en-US" altLang="zh-CN" sz="2800" kern="100" dirty="0" smtClean="0">
              <a:latin typeface="Times New Roman" panose="02020603050405020304" pitchFamily="18" charset="0"/>
              <a:ea typeface="楷体_GB2312" panose="02010609030101010101" pitchFamily="49" charset="-122"/>
              <a:cs typeface="Times New Roman" panose="02020603050405020304" pitchFamily="18" charset="0"/>
            </a:endParaRPr>
          </a:p>
          <a:p>
            <a:pPr algn="just">
              <a:lnSpc>
                <a:spcPct val="150000"/>
              </a:lnSpc>
              <a:spcAft>
                <a:spcPts val="0"/>
              </a:spcAft>
              <a:tabLst>
                <a:tab pos="2250440" algn="l"/>
              </a:tabLst>
            </a:pPr>
            <a:r>
              <a:rPr lang="zh-CN" altLang="zh-CN" sz="2800" kern="100" dirty="0" smtClean="0">
                <a:latin typeface="Times New Roman" panose="02020603050405020304" pitchFamily="18" charset="0"/>
                <a:ea typeface="楷体_GB2312" panose="02010609030101010101" pitchFamily="49" charset="-122"/>
                <a:cs typeface="Times New Roman" panose="02020603050405020304" pitchFamily="18" charset="0"/>
              </a:rPr>
              <a:t>可知</a:t>
            </a:r>
            <a:r>
              <a:rPr lang="zh-CN" altLang="zh-CN" sz="2800" kern="100" dirty="0">
                <a:latin typeface="Times New Roman" panose="02020603050405020304" pitchFamily="18" charset="0"/>
                <a:ea typeface="楷体_GB2312" panose="02010609030101010101" pitchFamily="49" charset="-122"/>
                <a:cs typeface="Times New Roman" panose="02020603050405020304" pitchFamily="18" charset="0"/>
              </a:rPr>
              <a:t>，内芯的折射率要比外套的大，故</a:t>
            </a:r>
            <a:r>
              <a:rPr lang="en-US" altLang="zh-CN" sz="2800" kern="100" dirty="0" smtClean="0">
                <a:latin typeface="Times New Roman" panose="02020603050405020304" pitchFamily="18" charset="0"/>
                <a:ea typeface="楷体_GB2312" panose="02010609030101010101" pitchFamily="49" charset="-122"/>
                <a:cs typeface="Courier New" panose="02070309020205020404" pitchFamily="49" charset="0"/>
              </a:rPr>
              <a:t>A</a:t>
            </a:r>
          </a:p>
          <a:p>
            <a:pPr algn="just">
              <a:lnSpc>
                <a:spcPct val="150000"/>
              </a:lnSpc>
              <a:spcAft>
                <a:spcPts val="0"/>
              </a:spcAft>
              <a:tabLst>
                <a:tab pos="2250440" algn="l"/>
              </a:tabLst>
            </a:pPr>
            <a:r>
              <a:rPr lang="zh-CN" altLang="zh-CN" sz="2800" kern="100" dirty="0" smtClean="0">
                <a:latin typeface="Times New Roman" panose="02020603050405020304" pitchFamily="18" charset="0"/>
                <a:ea typeface="楷体_GB2312" panose="02010609030101010101" pitchFamily="49" charset="-122"/>
                <a:cs typeface="Times New Roman" panose="02020603050405020304" pitchFamily="18" charset="0"/>
              </a:rPr>
              <a:t>正确</a:t>
            </a:r>
            <a:r>
              <a:rPr lang="zh-CN" altLang="zh-CN" sz="2800" kern="100" dirty="0">
                <a:latin typeface="Times New Roman" panose="02020603050405020304" pitchFamily="18" charset="0"/>
                <a:ea typeface="楷体_GB2312" panose="02010609030101010101" pitchFamily="49" charset="-122"/>
                <a:cs typeface="Times New Roman" panose="02020603050405020304" pitchFamily="18" charset="0"/>
              </a:rPr>
              <a:t>，</a:t>
            </a:r>
            <a:r>
              <a:rPr lang="en-US" altLang="zh-CN" sz="2800" kern="100" dirty="0">
                <a:latin typeface="Times New Roman" panose="02020603050405020304" pitchFamily="18" charset="0"/>
                <a:ea typeface="楷体_GB2312" panose="02010609030101010101" pitchFamily="49" charset="-122"/>
                <a:cs typeface="Courier New" panose="02070309020205020404" pitchFamily="49" charset="0"/>
              </a:rPr>
              <a:t>B</a:t>
            </a:r>
            <a:r>
              <a:rPr lang="zh-CN" altLang="zh-CN" sz="2800" kern="100" dirty="0">
                <a:latin typeface="Times New Roman" panose="02020603050405020304" pitchFamily="18" charset="0"/>
                <a:ea typeface="楷体_GB2312" panose="02010609030101010101" pitchFamily="49" charset="-122"/>
                <a:cs typeface="Times New Roman" panose="02020603050405020304" pitchFamily="18" charset="0"/>
              </a:rPr>
              <a:t>错误</a:t>
            </a:r>
            <a:r>
              <a:rPr lang="zh-CN" altLang="zh-CN" sz="2800" kern="100" dirty="0" smtClean="0">
                <a:latin typeface="Times New Roman" panose="02020603050405020304" pitchFamily="18" charset="0"/>
                <a:ea typeface="楷体_GB2312" panose="02010609030101010101" pitchFamily="49" charset="-122"/>
                <a:cs typeface="Times New Roman" panose="02020603050405020304" pitchFamily="18" charset="0"/>
              </a:rPr>
              <a:t>；</a:t>
            </a:r>
            <a:endParaRPr lang="en-US" altLang="zh-CN" sz="2800" kern="100" dirty="0" smtClean="0">
              <a:latin typeface="Times New Roman" panose="02020603050405020304" pitchFamily="18" charset="0"/>
              <a:ea typeface="楷体_GB2312" panose="02010609030101010101" pitchFamily="49" charset="-122"/>
              <a:cs typeface="Times New Roman" panose="02020603050405020304" pitchFamily="18" charset="0"/>
            </a:endParaRPr>
          </a:p>
          <a:p>
            <a:pPr algn="just">
              <a:lnSpc>
                <a:spcPct val="150000"/>
              </a:lnSpc>
              <a:spcAft>
                <a:spcPts val="0"/>
              </a:spcAft>
              <a:tabLst>
                <a:tab pos="2250440" algn="l"/>
              </a:tabLst>
            </a:pPr>
            <a:r>
              <a:rPr lang="zh-CN" altLang="zh-CN" sz="2800" kern="100" dirty="0" smtClean="0">
                <a:latin typeface="Times New Roman" panose="02020603050405020304" pitchFamily="18" charset="0"/>
                <a:ea typeface="楷体_GB2312" panose="02010609030101010101" pitchFamily="49" charset="-122"/>
                <a:cs typeface="Times New Roman" panose="02020603050405020304" pitchFamily="18" charset="0"/>
              </a:rPr>
              <a:t>光纤通信</a:t>
            </a:r>
            <a:r>
              <a:rPr lang="zh-CN" altLang="zh-CN" sz="2800" kern="100" dirty="0">
                <a:latin typeface="Times New Roman" panose="02020603050405020304" pitchFamily="18" charset="0"/>
                <a:ea typeface="楷体_GB2312" panose="02010609030101010101" pitchFamily="49" charset="-122"/>
                <a:cs typeface="Times New Roman" panose="02020603050405020304" pitchFamily="18" charset="0"/>
              </a:rPr>
              <a:t>具有传输容量大、衰减小、抗干扰性及保密性强等优点，故</a:t>
            </a:r>
            <a:r>
              <a:rPr lang="en-US" altLang="zh-CN" sz="2800" kern="100" dirty="0">
                <a:latin typeface="Times New Roman" panose="02020603050405020304" pitchFamily="18" charset="0"/>
                <a:ea typeface="楷体_GB2312" panose="02010609030101010101" pitchFamily="49" charset="-122"/>
                <a:cs typeface="Courier New" panose="02070309020205020404" pitchFamily="49" charset="0"/>
              </a:rPr>
              <a:t>C</a:t>
            </a:r>
            <a:r>
              <a:rPr lang="zh-CN" altLang="zh-CN" sz="2800" kern="100" dirty="0">
                <a:latin typeface="Times New Roman" panose="02020603050405020304" pitchFamily="18" charset="0"/>
                <a:ea typeface="楷体_GB2312" panose="02010609030101010101" pitchFamily="49" charset="-122"/>
                <a:cs typeface="Times New Roman" panose="02020603050405020304" pitchFamily="18" charset="0"/>
              </a:rPr>
              <a:t>正确</a:t>
            </a:r>
            <a:r>
              <a:rPr lang="zh-CN" altLang="zh-CN" sz="2800" kern="100" dirty="0" smtClean="0">
                <a:latin typeface="Times New Roman" panose="02020603050405020304" pitchFamily="18" charset="0"/>
                <a:ea typeface="楷体_GB2312" panose="02010609030101010101" pitchFamily="49" charset="-122"/>
                <a:cs typeface="Times New Roman" panose="02020603050405020304" pitchFamily="18" charset="0"/>
              </a:rPr>
              <a:t>；</a:t>
            </a:r>
            <a:endParaRPr lang="en-US" altLang="zh-CN" sz="2800" kern="100" dirty="0" smtClean="0">
              <a:latin typeface="Times New Roman" panose="02020603050405020304" pitchFamily="18" charset="0"/>
              <a:ea typeface="楷体_GB2312" panose="02010609030101010101" pitchFamily="49" charset="-122"/>
              <a:cs typeface="Times New Roman" panose="02020603050405020304" pitchFamily="18" charset="0"/>
            </a:endParaRPr>
          </a:p>
          <a:p>
            <a:pPr algn="just">
              <a:lnSpc>
                <a:spcPct val="150000"/>
              </a:lnSpc>
              <a:spcAft>
                <a:spcPts val="0"/>
              </a:spcAft>
              <a:tabLst>
                <a:tab pos="2250440" algn="l"/>
              </a:tabLst>
            </a:pPr>
            <a:r>
              <a:rPr lang="zh-CN" altLang="zh-CN" sz="2800" kern="100" dirty="0" smtClean="0">
                <a:latin typeface="Times New Roman" panose="02020603050405020304" pitchFamily="18" charset="0"/>
                <a:ea typeface="楷体_GB2312" panose="02010609030101010101" pitchFamily="49" charset="-122"/>
                <a:cs typeface="Times New Roman" panose="02020603050405020304" pitchFamily="18" charset="0"/>
              </a:rPr>
              <a:t>医学</a:t>
            </a:r>
            <a:r>
              <a:rPr lang="zh-CN" altLang="zh-CN" sz="2800" kern="100" dirty="0">
                <a:latin typeface="Times New Roman" panose="02020603050405020304" pitchFamily="18" charset="0"/>
                <a:ea typeface="楷体_GB2312" panose="02010609030101010101" pitchFamily="49" charset="-122"/>
                <a:cs typeface="Times New Roman" panose="02020603050405020304" pitchFamily="18" charset="0"/>
              </a:rPr>
              <a:t>上用光导纤维制成内窥镜，用来检查人体胃肠、气管等脏器的内部，它利用了光的全反射原理，故</a:t>
            </a:r>
            <a:r>
              <a:rPr lang="en-US" altLang="zh-CN" sz="2800" kern="100" dirty="0">
                <a:latin typeface="Times New Roman" panose="02020603050405020304" pitchFamily="18" charset="0"/>
                <a:ea typeface="楷体_GB2312" panose="02010609030101010101" pitchFamily="49" charset="-122"/>
                <a:cs typeface="Courier New" panose="02070309020205020404" pitchFamily="49" charset="0"/>
              </a:rPr>
              <a:t>D</a:t>
            </a:r>
            <a:r>
              <a:rPr lang="zh-CN" altLang="zh-CN" sz="2800" kern="100" dirty="0">
                <a:latin typeface="Times New Roman" panose="02020603050405020304" pitchFamily="18" charset="0"/>
                <a:ea typeface="楷体_GB2312" panose="02010609030101010101" pitchFamily="49" charset="-122"/>
                <a:cs typeface="Times New Roman" panose="02020603050405020304" pitchFamily="18" charset="0"/>
              </a:rPr>
              <a:t>正确。</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sp>
        <p:nvSpPr>
          <p:cNvPr id="16" name="圆角矩形 15">
            <a:hlinkClick r:id="rId2" action="ppaction://hlinksldjump"/>
          </p:cNvPr>
          <p:cNvSpPr/>
          <p:nvPr/>
        </p:nvSpPr>
        <p:spPr>
          <a:xfrm>
            <a:off x="2285535"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algn="ctr" defTabSz="914400"/>
            <a:r>
              <a:rPr kumimoji="1" lang="en-US" altLang="zh-CN" sz="1600" kern="0" dirty="0">
                <a:solidFill>
                  <a:prstClr val="white">
                    <a:lumMod val="50000"/>
                  </a:prstClr>
                </a:solidFill>
                <a:latin typeface="Arial" panose="020B0604020202020204"/>
                <a:ea typeface="微软雅黑" panose="020B0503020204020204" charset="-122"/>
              </a:rPr>
              <a:t>1</a:t>
            </a:r>
            <a:endParaRPr kumimoji="1" lang="zh-CN" altLang="en-US" sz="1600" kern="0" dirty="0">
              <a:solidFill>
                <a:prstClr val="white">
                  <a:lumMod val="50000"/>
                </a:prstClr>
              </a:solidFill>
              <a:latin typeface="Arial" panose="020B0604020202020204"/>
              <a:ea typeface="微软雅黑" panose="020B0503020204020204" charset="-122"/>
            </a:endParaRPr>
          </a:p>
        </p:txBody>
      </p:sp>
      <p:sp>
        <p:nvSpPr>
          <p:cNvPr id="17" name="圆角矩形 16">
            <a:hlinkClick r:id="rId3" action="ppaction://hlinksldjump"/>
          </p:cNvPr>
          <p:cNvSpPr/>
          <p:nvPr/>
        </p:nvSpPr>
        <p:spPr>
          <a:xfrm>
            <a:off x="2680387"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rPr>
              <a:t>2</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endParaRPr>
          </a:p>
        </p:txBody>
      </p:sp>
      <p:sp>
        <p:nvSpPr>
          <p:cNvPr id="18" name="圆角矩形 17">
            <a:hlinkClick r:id="rId4" action="ppaction://hlinksldjump"/>
          </p:cNvPr>
          <p:cNvSpPr/>
          <p:nvPr/>
        </p:nvSpPr>
        <p:spPr>
          <a:xfrm>
            <a:off x="3075239"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rPr>
              <a:t>3</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endParaRPr>
          </a:p>
        </p:txBody>
      </p:sp>
      <p:sp>
        <p:nvSpPr>
          <p:cNvPr id="19" name="圆角矩形 18">
            <a:hlinkClick r:id="rId5" action="ppaction://hlinksldjump"/>
          </p:cNvPr>
          <p:cNvSpPr/>
          <p:nvPr/>
        </p:nvSpPr>
        <p:spPr>
          <a:xfrm>
            <a:off x="3470091"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rPr>
              <a:t>4</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endParaRPr>
          </a:p>
        </p:txBody>
      </p:sp>
      <p:sp>
        <p:nvSpPr>
          <p:cNvPr id="20" name="圆角矩形 19">
            <a:hlinkClick r:id="rId6" action="ppaction://hlinksldjump"/>
          </p:cNvPr>
          <p:cNvSpPr/>
          <p:nvPr/>
        </p:nvSpPr>
        <p:spPr>
          <a:xfrm>
            <a:off x="3864943" y="6381328"/>
            <a:ext cx="288000" cy="288000"/>
          </a:xfrm>
          <a:prstGeom prst="round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r>
              <a:rPr kumimoji="1" lang="en-US" altLang="zh-CN" sz="1600" dirty="0">
                <a:solidFill>
                  <a:schemeClr val="bg1"/>
                </a:solidFill>
              </a:rPr>
              <a:t>5</a:t>
            </a:r>
            <a:endParaRPr kumimoji="1" lang="zh-CN" altLang="en-US" sz="1600" dirty="0">
              <a:solidFill>
                <a:schemeClr val="bg1"/>
              </a:solidFill>
            </a:endParaRPr>
          </a:p>
        </p:txBody>
      </p:sp>
      <p:sp>
        <p:nvSpPr>
          <p:cNvPr id="21" name="圆角矩形 20">
            <a:hlinkClick r:id="rId7" action="ppaction://hlinksldjump"/>
          </p:cNvPr>
          <p:cNvSpPr/>
          <p:nvPr/>
        </p:nvSpPr>
        <p:spPr>
          <a:xfrm>
            <a:off x="4259795"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rPr>
              <a:t>6</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endParaRPr>
          </a:p>
        </p:txBody>
      </p:sp>
      <p:sp>
        <p:nvSpPr>
          <p:cNvPr id="22" name="圆角矩形 21">
            <a:hlinkClick r:id="rId8" action="ppaction://hlinksldjump"/>
          </p:cNvPr>
          <p:cNvSpPr/>
          <p:nvPr/>
        </p:nvSpPr>
        <p:spPr>
          <a:xfrm>
            <a:off x="4654647"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rPr>
              <a:t>7</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endParaRPr>
          </a:p>
        </p:txBody>
      </p:sp>
      <p:sp>
        <p:nvSpPr>
          <p:cNvPr id="24" name="圆角矩形 23">
            <a:hlinkClick r:id="rId9" action="ppaction://hlinksldjump"/>
          </p:cNvPr>
          <p:cNvSpPr/>
          <p:nvPr/>
        </p:nvSpPr>
        <p:spPr>
          <a:xfrm>
            <a:off x="5049499"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rPr>
              <a:t>8</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endParaRPr>
          </a:p>
        </p:txBody>
      </p:sp>
      <p:sp>
        <p:nvSpPr>
          <p:cNvPr id="25" name="圆角矩形 24">
            <a:hlinkClick r:id="rId10" action="ppaction://hlinksldjump"/>
          </p:cNvPr>
          <p:cNvSpPr/>
          <p:nvPr/>
        </p:nvSpPr>
        <p:spPr>
          <a:xfrm>
            <a:off x="5444351"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rPr>
              <a:t>9</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endParaRPr>
          </a:p>
        </p:txBody>
      </p:sp>
      <p:sp>
        <p:nvSpPr>
          <p:cNvPr id="26" name="圆角矩形 25">
            <a:hlinkClick r:id="rId11" action="ppaction://hlinksldjump"/>
          </p:cNvPr>
          <p:cNvSpPr/>
          <p:nvPr/>
        </p:nvSpPr>
        <p:spPr>
          <a:xfrm>
            <a:off x="5839203" y="6381328"/>
            <a:ext cx="324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lIns="0" rIns="0"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rPr>
              <a:t>10</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endParaRPr>
          </a:p>
        </p:txBody>
      </p:sp>
      <p:sp>
        <p:nvSpPr>
          <p:cNvPr id="35" name="圆角矩形 34">
            <a:hlinkClick r:id="rId12" action="ppaction://hlinksldjump"/>
          </p:cNvPr>
          <p:cNvSpPr/>
          <p:nvPr/>
        </p:nvSpPr>
        <p:spPr>
          <a:xfrm>
            <a:off x="6270055" y="6381328"/>
            <a:ext cx="324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lIns="0" rIns="0"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rPr>
              <a:t>11</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endParaRPr>
          </a:p>
        </p:txBody>
      </p:sp>
      <p:grpSp>
        <p:nvGrpSpPr>
          <p:cNvPr id="28" name="组合 27"/>
          <p:cNvGrpSpPr/>
          <p:nvPr/>
        </p:nvGrpSpPr>
        <p:grpSpPr>
          <a:xfrm>
            <a:off x="471041" y="333450"/>
            <a:ext cx="11248331" cy="5551010"/>
            <a:chOff x="471835" y="934424"/>
            <a:chExt cx="11248331" cy="5551010"/>
          </a:xfrm>
        </p:grpSpPr>
        <p:sp>
          <p:nvSpPr>
            <p:cNvPr id="29" name="圆角矩形 28"/>
            <p:cNvSpPr/>
            <p:nvPr/>
          </p:nvSpPr>
          <p:spPr>
            <a:xfrm>
              <a:off x="471835" y="1094413"/>
              <a:ext cx="11248331" cy="5391021"/>
            </a:xfrm>
            <a:prstGeom prst="roundRect">
              <a:avLst>
                <a:gd name="adj" fmla="val 2667"/>
              </a:avLst>
            </a:prstGeom>
            <a:noFill/>
            <a:ln w="285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1" lang="zh-CN" altLang="en-US" sz="1800" b="0" i="0" u="none" strike="noStrike" kern="1200" cap="none" spc="0" normalizeH="0" baseline="0" noProof="0">
                <a:ln>
                  <a:noFill/>
                </a:ln>
                <a:solidFill>
                  <a:prstClr val="white"/>
                </a:solidFill>
                <a:effectLst/>
                <a:uLnTx/>
                <a:uFillTx/>
                <a:latin typeface="Arial" panose="020B0604020202020204"/>
                <a:ea typeface="微软雅黑" panose="020B0503020204020204" charset="-122"/>
                <a:cs typeface="+mn-cs"/>
              </a:endParaRPr>
            </a:p>
          </p:txBody>
        </p:sp>
        <p:pic>
          <p:nvPicPr>
            <p:cNvPr id="30" name="图片 29"/>
            <p:cNvPicPr>
              <a:picLocks noChangeAspect="1"/>
            </p:cNvPicPr>
            <p:nvPr/>
          </p:nvPicPr>
          <p:blipFill>
            <a:blip r:embed="rId13"/>
            <a:stretch>
              <a:fillRect/>
            </a:stretch>
          </p:blipFill>
          <p:spPr>
            <a:xfrm>
              <a:off x="850294" y="934424"/>
              <a:ext cx="695238" cy="314286"/>
            </a:xfrm>
            <a:prstGeom prst="rect">
              <a:avLst/>
            </a:prstGeom>
          </p:spPr>
        </p:pic>
        <p:sp>
          <p:nvSpPr>
            <p:cNvPr id="31" name="文本框 30"/>
            <p:cNvSpPr txBox="1"/>
            <p:nvPr/>
          </p:nvSpPr>
          <p:spPr>
            <a:xfrm>
              <a:off x="915584" y="992904"/>
              <a:ext cx="583768" cy="216027"/>
            </a:xfrm>
            <a:custGeom>
              <a:avLst/>
              <a:gdLst/>
              <a:ahLst/>
              <a:cxnLst/>
              <a:rect l="l" t="t" r="r" b="b"/>
              <a:pathLst>
                <a:path w="583768" h="216027">
                  <a:moveTo>
                    <a:pt x="96012" y="106756"/>
                  </a:moveTo>
                  <a:lnTo>
                    <a:pt x="91211" y="139217"/>
                  </a:lnTo>
                  <a:lnTo>
                    <a:pt x="107670" y="139217"/>
                  </a:lnTo>
                  <a:lnTo>
                    <a:pt x="112014" y="106756"/>
                  </a:lnTo>
                  <a:close/>
                  <a:moveTo>
                    <a:pt x="53264" y="106756"/>
                  </a:moveTo>
                  <a:lnTo>
                    <a:pt x="48692" y="139217"/>
                  </a:lnTo>
                  <a:lnTo>
                    <a:pt x="64922" y="139217"/>
                  </a:lnTo>
                  <a:lnTo>
                    <a:pt x="69494" y="106756"/>
                  </a:lnTo>
                  <a:close/>
                  <a:moveTo>
                    <a:pt x="213055" y="82524"/>
                  </a:moveTo>
                  <a:lnTo>
                    <a:pt x="249174" y="82524"/>
                  </a:lnTo>
                  <a:lnTo>
                    <a:pt x="248031" y="92811"/>
                  </a:lnTo>
                  <a:lnTo>
                    <a:pt x="279121" y="92811"/>
                  </a:lnTo>
                  <a:lnTo>
                    <a:pt x="277749" y="104927"/>
                  </a:lnTo>
                  <a:cubicBezTo>
                    <a:pt x="277292" y="107670"/>
                    <a:pt x="276149" y="110033"/>
                    <a:pt x="274320" y="112014"/>
                  </a:cubicBezTo>
                  <a:cubicBezTo>
                    <a:pt x="272644" y="113995"/>
                    <a:pt x="270662" y="114986"/>
                    <a:pt x="268376" y="114986"/>
                  </a:cubicBezTo>
                  <a:lnTo>
                    <a:pt x="244831" y="114986"/>
                  </a:lnTo>
                  <a:lnTo>
                    <a:pt x="239573" y="152019"/>
                  </a:lnTo>
                  <a:lnTo>
                    <a:pt x="272948" y="152019"/>
                  </a:lnTo>
                  <a:lnTo>
                    <a:pt x="271348" y="164592"/>
                  </a:lnTo>
                  <a:cubicBezTo>
                    <a:pt x="270891" y="167640"/>
                    <a:pt x="269519" y="170307"/>
                    <a:pt x="267233" y="172593"/>
                  </a:cubicBezTo>
                  <a:cubicBezTo>
                    <a:pt x="264947" y="174574"/>
                    <a:pt x="262357" y="175565"/>
                    <a:pt x="259461" y="175565"/>
                  </a:cubicBezTo>
                  <a:lnTo>
                    <a:pt x="236372" y="175565"/>
                  </a:lnTo>
                  <a:lnTo>
                    <a:pt x="231800" y="211683"/>
                  </a:lnTo>
                  <a:cubicBezTo>
                    <a:pt x="231648" y="212903"/>
                    <a:pt x="231191" y="213893"/>
                    <a:pt x="230429" y="214655"/>
                  </a:cubicBezTo>
                  <a:cubicBezTo>
                    <a:pt x="229667" y="215417"/>
                    <a:pt x="228752" y="215798"/>
                    <a:pt x="227685" y="215798"/>
                  </a:cubicBezTo>
                  <a:lnTo>
                    <a:pt x="192481" y="215798"/>
                  </a:lnTo>
                  <a:lnTo>
                    <a:pt x="197510" y="175565"/>
                  </a:lnTo>
                  <a:lnTo>
                    <a:pt x="147218" y="175565"/>
                  </a:lnTo>
                  <a:lnTo>
                    <a:pt x="149276" y="160706"/>
                  </a:lnTo>
                  <a:cubicBezTo>
                    <a:pt x="149580" y="158420"/>
                    <a:pt x="150647" y="156438"/>
                    <a:pt x="152476" y="154762"/>
                  </a:cubicBezTo>
                  <a:cubicBezTo>
                    <a:pt x="154305" y="152933"/>
                    <a:pt x="156286" y="152019"/>
                    <a:pt x="158420" y="152019"/>
                  </a:cubicBezTo>
                  <a:lnTo>
                    <a:pt x="200711" y="152019"/>
                  </a:lnTo>
                  <a:lnTo>
                    <a:pt x="205968" y="114986"/>
                  </a:lnTo>
                  <a:lnTo>
                    <a:pt x="190881" y="114986"/>
                  </a:lnTo>
                  <a:lnTo>
                    <a:pt x="190424" y="115671"/>
                  </a:lnTo>
                  <a:cubicBezTo>
                    <a:pt x="189052" y="120091"/>
                    <a:pt x="186690" y="123520"/>
                    <a:pt x="183337" y="125958"/>
                  </a:cubicBezTo>
                  <a:cubicBezTo>
                    <a:pt x="179375" y="128702"/>
                    <a:pt x="175184" y="130073"/>
                    <a:pt x="170764" y="130073"/>
                  </a:cubicBezTo>
                  <a:lnTo>
                    <a:pt x="151790" y="130073"/>
                  </a:lnTo>
                  <a:lnTo>
                    <a:pt x="164592" y="87325"/>
                  </a:lnTo>
                  <a:cubicBezTo>
                    <a:pt x="164897" y="86563"/>
                    <a:pt x="165354" y="85953"/>
                    <a:pt x="165963" y="85496"/>
                  </a:cubicBezTo>
                  <a:cubicBezTo>
                    <a:pt x="166573" y="85039"/>
                    <a:pt x="167259" y="84810"/>
                    <a:pt x="168021" y="84810"/>
                  </a:cubicBezTo>
                  <a:lnTo>
                    <a:pt x="199339" y="84810"/>
                  </a:lnTo>
                  <a:lnTo>
                    <a:pt x="196596" y="92811"/>
                  </a:lnTo>
                  <a:lnTo>
                    <a:pt x="208483" y="92811"/>
                  </a:lnTo>
                  <a:lnTo>
                    <a:pt x="209169" y="85496"/>
                  </a:lnTo>
                  <a:cubicBezTo>
                    <a:pt x="209169" y="84887"/>
                    <a:pt x="209283" y="84468"/>
                    <a:pt x="209512" y="84239"/>
                  </a:cubicBezTo>
                  <a:cubicBezTo>
                    <a:pt x="209740" y="84010"/>
                    <a:pt x="210083" y="83744"/>
                    <a:pt x="210540" y="83439"/>
                  </a:cubicBezTo>
                  <a:cubicBezTo>
                    <a:pt x="211302" y="82829"/>
                    <a:pt x="212141" y="82524"/>
                    <a:pt x="213055" y="82524"/>
                  </a:cubicBezTo>
                  <a:close/>
                  <a:moveTo>
                    <a:pt x="102641" y="59207"/>
                  </a:moveTo>
                  <a:lnTo>
                    <a:pt x="98298" y="88239"/>
                  </a:lnTo>
                  <a:lnTo>
                    <a:pt x="114757" y="88239"/>
                  </a:lnTo>
                  <a:lnTo>
                    <a:pt x="118643" y="59207"/>
                  </a:lnTo>
                  <a:close/>
                  <a:moveTo>
                    <a:pt x="400431" y="48692"/>
                  </a:moveTo>
                  <a:lnTo>
                    <a:pt x="419862" y="48692"/>
                  </a:lnTo>
                  <a:cubicBezTo>
                    <a:pt x="421538" y="48692"/>
                    <a:pt x="422872" y="49301"/>
                    <a:pt x="423862" y="50520"/>
                  </a:cubicBezTo>
                  <a:cubicBezTo>
                    <a:pt x="424853" y="51740"/>
                    <a:pt x="425272" y="53187"/>
                    <a:pt x="425120" y="54864"/>
                  </a:cubicBezTo>
                  <a:lnTo>
                    <a:pt x="406832" y="216027"/>
                  </a:lnTo>
                  <a:cubicBezTo>
                    <a:pt x="400126" y="216027"/>
                    <a:pt x="394564" y="213398"/>
                    <a:pt x="390144" y="208140"/>
                  </a:cubicBezTo>
                  <a:cubicBezTo>
                    <a:pt x="385724" y="202882"/>
                    <a:pt x="383819" y="196596"/>
                    <a:pt x="384429" y="189281"/>
                  </a:cubicBezTo>
                  <a:close/>
                  <a:moveTo>
                    <a:pt x="328879" y="48692"/>
                  </a:moveTo>
                  <a:lnTo>
                    <a:pt x="347624" y="48692"/>
                  </a:lnTo>
                  <a:lnTo>
                    <a:pt x="324764" y="197967"/>
                  </a:lnTo>
                  <a:cubicBezTo>
                    <a:pt x="323850" y="203301"/>
                    <a:pt x="321488" y="207645"/>
                    <a:pt x="317678" y="210998"/>
                  </a:cubicBezTo>
                  <a:cubicBezTo>
                    <a:pt x="313868" y="214350"/>
                    <a:pt x="309524" y="216027"/>
                    <a:pt x="304648" y="216027"/>
                  </a:cubicBezTo>
                  <a:lnTo>
                    <a:pt x="296418" y="216027"/>
                  </a:lnTo>
                  <a:lnTo>
                    <a:pt x="321107" y="55778"/>
                  </a:lnTo>
                  <a:cubicBezTo>
                    <a:pt x="321564" y="53645"/>
                    <a:pt x="322516" y="51930"/>
                    <a:pt x="323964" y="50635"/>
                  </a:cubicBezTo>
                  <a:cubicBezTo>
                    <a:pt x="325412" y="49339"/>
                    <a:pt x="327050" y="48692"/>
                    <a:pt x="328879" y="48692"/>
                  </a:cubicBezTo>
                  <a:close/>
                  <a:moveTo>
                    <a:pt x="499643" y="5943"/>
                  </a:moveTo>
                  <a:lnTo>
                    <a:pt x="583768" y="5943"/>
                  </a:lnTo>
                  <a:cubicBezTo>
                    <a:pt x="583006" y="10820"/>
                    <a:pt x="580911" y="14821"/>
                    <a:pt x="577482" y="17945"/>
                  </a:cubicBezTo>
                  <a:cubicBezTo>
                    <a:pt x="574053" y="21069"/>
                    <a:pt x="570052" y="22631"/>
                    <a:pt x="565480" y="22631"/>
                  </a:cubicBezTo>
                  <a:lnTo>
                    <a:pt x="497586" y="22631"/>
                  </a:lnTo>
                  <a:close/>
                  <a:moveTo>
                    <a:pt x="457581" y="5943"/>
                  </a:moveTo>
                  <a:lnTo>
                    <a:pt x="492785" y="5943"/>
                  </a:lnTo>
                  <a:lnTo>
                    <a:pt x="486156" y="56235"/>
                  </a:lnTo>
                  <a:lnTo>
                    <a:pt x="577139" y="56235"/>
                  </a:lnTo>
                  <a:lnTo>
                    <a:pt x="574624" y="74752"/>
                  </a:lnTo>
                  <a:lnTo>
                    <a:pt x="560680" y="74752"/>
                  </a:lnTo>
                  <a:lnTo>
                    <a:pt x="541934" y="216027"/>
                  </a:lnTo>
                  <a:lnTo>
                    <a:pt x="498272" y="216027"/>
                  </a:lnTo>
                  <a:lnTo>
                    <a:pt x="516788" y="74752"/>
                  </a:lnTo>
                  <a:lnTo>
                    <a:pt x="483641" y="74752"/>
                  </a:lnTo>
                  <a:lnTo>
                    <a:pt x="468325" y="191338"/>
                  </a:lnTo>
                  <a:cubicBezTo>
                    <a:pt x="467411" y="198196"/>
                    <a:pt x="464439" y="204063"/>
                    <a:pt x="459410" y="208940"/>
                  </a:cubicBezTo>
                  <a:cubicBezTo>
                    <a:pt x="454533" y="213665"/>
                    <a:pt x="448742" y="216027"/>
                    <a:pt x="442036" y="216027"/>
                  </a:cubicBezTo>
                  <a:lnTo>
                    <a:pt x="421234" y="216027"/>
                  </a:lnTo>
                  <a:lnTo>
                    <a:pt x="447751" y="15087"/>
                  </a:lnTo>
                  <a:cubicBezTo>
                    <a:pt x="448208" y="12344"/>
                    <a:pt x="449351" y="10134"/>
                    <a:pt x="451180" y="8458"/>
                  </a:cubicBezTo>
                  <a:cubicBezTo>
                    <a:pt x="453009" y="6782"/>
                    <a:pt x="455143" y="5943"/>
                    <a:pt x="457581" y="5943"/>
                  </a:cubicBezTo>
                  <a:close/>
                  <a:moveTo>
                    <a:pt x="173050" y="2514"/>
                  </a:moveTo>
                  <a:lnTo>
                    <a:pt x="284378" y="2514"/>
                  </a:lnTo>
                  <a:cubicBezTo>
                    <a:pt x="286055" y="2514"/>
                    <a:pt x="287426" y="2972"/>
                    <a:pt x="288493" y="3886"/>
                  </a:cubicBezTo>
                  <a:cubicBezTo>
                    <a:pt x="289560" y="5105"/>
                    <a:pt x="289941" y="6553"/>
                    <a:pt x="289636" y="8229"/>
                  </a:cubicBezTo>
                  <a:lnTo>
                    <a:pt x="284150" y="49835"/>
                  </a:lnTo>
                  <a:cubicBezTo>
                    <a:pt x="283083" y="56997"/>
                    <a:pt x="280340" y="62789"/>
                    <a:pt x="275920" y="67208"/>
                  </a:cubicBezTo>
                  <a:cubicBezTo>
                    <a:pt x="271501" y="71933"/>
                    <a:pt x="264719" y="74295"/>
                    <a:pt x="255575" y="74295"/>
                  </a:cubicBezTo>
                  <a:lnTo>
                    <a:pt x="222656" y="74295"/>
                  </a:lnTo>
                  <a:lnTo>
                    <a:pt x="224485" y="61265"/>
                  </a:lnTo>
                  <a:cubicBezTo>
                    <a:pt x="224637" y="59741"/>
                    <a:pt x="225323" y="58369"/>
                    <a:pt x="226542" y="57150"/>
                  </a:cubicBezTo>
                  <a:cubicBezTo>
                    <a:pt x="227762" y="56235"/>
                    <a:pt x="229133" y="55778"/>
                    <a:pt x="230657" y="55778"/>
                  </a:cubicBezTo>
                  <a:lnTo>
                    <a:pt x="238658" y="55778"/>
                  </a:lnTo>
                  <a:cubicBezTo>
                    <a:pt x="242316" y="55778"/>
                    <a:pt x="244450" y="54026"/>
                    <a:pt x="245059" y="50520"/>
                  </a:cubicBezTo>
                  <a:lnTo>
                    <a:pt x="249174" y="19888"/>
                  </a:lnTo>
                  <a:lnTo>
                    <a:pt x="220599" y="19888"/>
                  </a:lnTo>
                  <a:lnTo>
                    <a:pt x="212141" y="49377"/>
                  </a:lnTo>
                  <a:cubicBezTo>
                    <a:pt x="209397" y="57455"/>
                    <a:pt x="204749" y="63627"/>
                    <a:pt x="198196" y="67894"/>
                  </a:cubicBezTo>
                  <a:cubicBezTo>
                    <a:pt x="191643" y="72161"/>
                    <a:pt x="184785" y="74295"/>
                    <a:pt x="177622" y="74295"/>
                  </a:cubicBezTo>
                  <a:lnTo>
                    <a:pt x="162534" y="74295"/>
                  </a:lnTo>
                  <a:lnTo>
                    <a:pt x="181051" y="19888"/>
                  </a:lnTo>
                  <a:lnTo>
                    <a:pt x="166192" y="19888"/>
                  </a:lnTo>
                  <a:lnTo>
                    <a:pt x="168021" y="6401"/>
                  </a:lnTo>
                  <a:cubicBezTo>
                    <a:pt x="168173" y="5181"/>
                    <a:pt x="168707" y="4191"/>
                    <a:pt x="169621" y="3429"/>
                  </a:cubicBezTo>
                  <a:cubicBezTo>
                    <a:pt x="170688" y="2819"/>
                    <a:pt x="171831" y="2514"/>
                    <a:pt x="173050" y="2514"/>
                  </a:cubicBezTo>
                  <a:close/>
                  <a:moveTo>
                    <a:pt x="365455" y="228"/>
                  </a:moveTo>
                  <a:lnTo>
                    <a:pt x="400660" y="228"/>
                  </a:lnTo>
                  <a:lnTo>
                    <a:pt x="398374" y="18974"/>
                  </a:lnTo>
                  <a:lnTo>
                    <a:pt x="433349" y="18974"/>
                  </a:lnTo>
                  <a:lnTo>
                    <a:pt x="431749" y="30404"/>
                  </a:lnTo>
                  <a:cubicBezTo>
                    <a:pt x="431444" y="32537"/>
                    <a:pt x="430568" y="34252"/>
                    <a:pt x="429120" y="35547"/>
                  </a:cubicBezTo>
                  <a:cubicBezTo>
                    <a:pt x="427672" y="36843"/>
                    <a:pt x="426034" y="37490"/>
                    <a:pt x="424205" y="37490"/>
                  </a:cubicBezTo>
                  <a:lnTo>
                    <a:pt x="395859" y="37490"/>
                  </a:lnTo>
                  <a:lnTo>
                    <a:pt x="373456" y="206654"/>
                  </a:lnTo>
                  <a:cubicBezTo>
                    <a:pt x="372999" y="209397"/>
                    <a:pt x="371818" y="211645"/>
                    <a:pt x="369913" y="213398"/>
                  </a:cubicBezTo>
                  <a:cubicBezTo>
                    <a:pt x="368008" y="215151"/>
                    <a:pt x="365760" y="216027"/>
                    <a:pt x="363169" y="216027"/>
                  </a:cubicBezTo>
                  <a:lnTo>
                    <a:pt x="330251" y="216027"/>
                  </a:lnTo>
                  <a:lnTo>
                    <a:pt x="353797" y="37490"/>
                  </a:lnTo>
                  <a:lnTo>
                    <a:pt x="320650" y="37490"/>
                  </a:lnTo>
                  <a:lnTo>
                    <a:pt x="322250" y="25374"/>
                  </a:lnTo>
                  <a:cubicBezTo>
                    <a:pt x="322555" y="23393"/>
                    <a:pt x="323355" y="21831"/>
                    <a:pt x="324650" y="20688"/>
                  </a:cubicBezTo>
                  <a:cubicBezTo>
                    <a:pt x="325945" y="19545"/>
                    <a:pt x="327431" y="18974"/>
                    <a:pt x="329108" y="18974"/>
                  </a:cubicBezTo>
                  <a:lnTo>
                    <a:pt x="356311" y="18974"/>
                  </a:lnTo>
                  <a:lnTo>
                    <a:pt x="357911" y="7315"/>
                  </a:lnTo>
                  <a:cubicBezTo>
                    <a:pt x="358216" y="5334"/>
                    <a:pt x="359092" y="3657"/>
                    <a:pt x="360540" y="2286"/>
                  </a:cubicBezTo>
                  <a:cubicBezTo>
                    <a:pt x="361988" y="914"/>
                    <a:pt x="363626" y="228"/>
                    <a:pt x="365455" y="228"/>
                  </a:cubicBezTo>
                  <a:close/>
                  <a:moveTo>
                    <a:pt x="42062" y="0"/>
                  </a:moveTo>
                  <a:lnTo>
                    <a:pt x="86639" y="0"/>
                  </a:lnTo>
                  <a:lnTo>
                    <a:pt x="83896" y="3657"/>
                  </a:lnTo>
                  <a:lnTo>
                    <a:pt x="155905" y="3657"/>
                  </a:lnTo>
                  <a:cubicBezTo>
                    <a:pt x="157429" y="3657"/>
                    <a:pt x="158572" y="4267"/>
                    <a:pt x="159334" y="5486"/>
                  </a:cubicBezTo>
                  <a:cubicBezTo>
                    <a:pt x="160096" y="6705"/>
                    <a:pt x="160172" y="8077"/>
                    <a:pt x="159563" y="9601"/>
                  </a:cubicBezTo>
                  <a:lnTo>
                    <a:pt x="145161" y="41834"/>
                  </a:lnTo>
                  <a:lnTo>
                    <a:pt x="157962" y="41834"/>
                  </a:lnTo>
                  <a:lnTo>
                    <a:pt x="135788" y="198882"/>
                  </a:lnTo>
                  <a:cubicBezTo>
                    <a:pt x="135179" y="203606"/>
                    <a:pt x="133274" y="207645"/>
                    <a:pt x="130073" y="210998"/>
                  </a:cubicBezTo>
                  <a:cubicBezTo>
                    <a:pt x="126873" y="214198"/>
                    <a:pt x="123215" y="215798"/>
                    <a:pt x="119100" y="215798"/>
                  </a:cubicBezTo>
                  <a:lnTo>
                    <a:pt x="96698" y="215798"/>
                  </a:lnTo>
                  <a:lnTo>
                    <a:pt x="104927" y="156591"/>
                  </a:lnTo>
                  <a:lnTo>
                    <a:pt x="88925" y="156591"/>
                  </a:lnTo>
                  <a:lnTo>
                    <a:pt x="80924" y="212369"/>
                  </a:lnTo>
                  <a:lnTo>
                    <a:pt x="54635" y="212369"/>
                  </a:lnTo>
                  <a:lnTo>
                    <a:pt x="62408" y="156591"/>
                  </a:lnTo>
                  <a:lnTo>
                    <a:pt x="46177" y="156591"/>
                  </a:lnTo>
                  <a:lnTo>
                    <a:pt x="40233" y="198425"/>
                  </a:lnTo>
                  <a:cubicBezTo>
                    <a:pt x="39624" y="203301"/>
                    <a:pt x="37643" y="207492"/>
                    <a:pt x="34290" y="210998"/>
                  </a:cubicBezTo>
                  <a:cubicBezTo>
                    <a:pt x="30785" y="214198"/>
                    <a:pt x="26975" y="215798"/>
                    <a:pt x="22860" y="215798"/>
                  </a:cubicBezTo>
                  <a:lnTo>
                    <a:pt x="0" y="215798"/>
                  </a:lnTo>
                  <a:lnTo>
                    <a:pt x="24689" y="41834"/>
                  </a:lnTo>
                  <a:lnTo>
                    <a:pt x="62636" y="41834"/>
                  </a:lnTo>
                  <a:lnTo>
                    <a:pt x="55778" y="88239"/>
                  </a:lnTo>
                  <a:lnTo>
                    <a:pt x="72009" y="88239"/>
                  </a:lnTo>
                  <a:lnTo>
                    <a:pt x="76124" y="59207"/>
                  </a:lnTo>
                  <a:lnTo>
                    <a:pt x="64694" y="59207"/>
                  </a:lnTo>
                  <a:lnTo>
                    <a:pt x="67437" y="41834"/>
                  </a:lnTo>
                  <a:lnTo>
                    <a:pt x="103098" y="41834"/>
                  </a:lnTo>
                  <a:lnTo>
                    <a:pt x="111785" y="21031"/>
                  </a:lnTo>
                  <a:lnTo>
                    <a:pt x="74981" y="21031"/>
                  </a:lnTo>
                  <a:cubicBezTo>
                    <a:pt x="69189" y="31089"/>
                    <a:pt x="61722" y="36119"/>
                    <a:pt x="52578" y="36119"/>
                  </a:cubicBezTo>
                  <a:lnTo>
                    <a:pt x="21031" y="36119"/>
                  </a:lnTo>
                  <a:lnTo>
                    <a:pt x="36804" y="3200"/>
                  </a:lnTo>
                  <a:cubicBezTo>
                    <a:pt x="38328" y="1067"/>
                    <a:pt x="40081" y="0"/>
                    <a:pt x="42062" y="0"/>
                  </a:cubicBezTo>
                  <a:close/>
                </a:path>
              </a:pathLst>
            </a:custGeom>
            <a:solidFill>
              <a:schemeClr val="bg1">
                <a:lumMod val="50000"/>
              </a:schemeClr>
            </a:solidFill>
            <a:ln>
              <a:noFill/>
            </a:ln>
            <a:effectLst/>
          </p:spPr>
          <p:txBody>
            <a:bodyPr rot="0" spcFirstLastPara="0" vertOverflow="overflow" horzOverflow="overflow" vert="horz" wrap="square" lIns="91440" tIns="45720" rIns="91440" bIns="45720" numCol="1" spcCol="0" rtlCol="0" fromWordArt="0" anchor="t" anchorCtr="0" forceAA="0" compatLnSpc="1">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white"/>
                </a:solidFill>
                <a:effectLst/>
                <a:uLnTx/>
                <a:uFillTx/>
                <a:latin typeface="DOUYU Font" pitchFamily="2" charset="-122"/>
                <a:ea typeface="DOUYU Font" pitchFamily="2" charset="-122"/>
                <a:cs typeface="+mn-cs"/>
              </a:endParaRPr>
            </a:p>
          </p:txBody>
        </p:sp>
      </p:grpSp>
      <p:pic>
        <p:nvPicPr>
          <p:cNvPr id="23" name="Picture 2" descr="X75"/>
          <p:cNvPicPr>
            <a:picLocks noChangeAspect="1" noChangeArrowheads="1"/>
          </p:cNvPicPr>
          <p:nvPr/>
        </p:nvPicPr>
        <p:blipFill>
          <a:blip r:embed="rId14"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935685" y="909514"/>
            <a:ext cx="3220607" cy="15918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502467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with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blinds(horizontal)">
                                      <p:cBhvr>
                                        <p:cTn id="7" dur="500"/>
                                        <p:tgtEl>
                                          <p:spTgt spid="28"/>
                                        </p:tgtEl>
                                      </p:cBhvr>
                                    </p:animEffect>
                                  </p:childTnLst>
                                </p:cTn>
                              </p:par>
                              <p:par>
                                <p:cTn id="8" presetID="3" presetClass="entr" presetSubtype="10" fill="hold" nodeType="withEffect">
                                  <p:stCondLst>
                                    <p:cond delay="0"/>
                                  </p:stCondLst>
                                  <p:childTnLst>
                                    <p:set>
                                      <p:cBhvr>
                                        <p:cTn id="9" dur="1" fill="hold">
                                          <p:stCondLst>
                                            <p:cond delay="0"/>
                                          </p:stCondLst>
                                        </p:cTn>
                                        <p:tgtEl>
                                          <p:spTgt spid="33">
                                            <p:txEl>
                                              <p:pRg st="0" end="0"/>
                                            </p:txEl>
                                          </p:spTgt>
                                        </p:tgtEl>
                                        <p:attrNameLst>
                                          <p:attrName>style.visibility</p:attrName>
                                        </p:attrNameLst>
                                      </p:cBhvr>
                                      <p:to>
                                        <p:strVal val="visible"/>
                                      </p:to>
                                    </p:set>
                                    <p:animEffect transition="in" filter="blinds(horizontal)">
                                      <p:cBhvr>
                                        <p:cTn id="10" dur="500"/>
                                        <p:tgtEl>
                                          <p:spTgt spid="33">
                                            <p:txEl>
                                              <p:pRg st="0" end="0"/>
                                            </p:txEl>
                                          </p:spTgt>
                                        </p:tgtEl>
                                      </p:cBhvr>
                                    </p:animEffect>
                                  </p:childTnLst>
                                </p:cTn>
                              </p:par>
                              <p:par>
                                <p:cTn id="11" presetID="3" presetClass="entr" presetSubtype="10" fill="hold" nodeType="withEffect">
                                  <p:stCondLst>
                                    <p:cond delay="0"/>
                                  </p:stCondLst>
                                  <p:childTnLst>
                                    <p:set>
                                      <p:cBhvr>
                                        <p:cTn id="12" dur="1" fill="hold">
                                          <p:stCondLst>
                                            <p:cond delay="0"/>
                                          </p:stCondLst>
                                        </p:cTn>
                                        <p:tgtEl>
                                          <p:spTgt spid="33">
                                            <p:txEl>
                                              <p:pRg st="1" end="1"/>
                                            </p:txEl>
                                          </p:spTgt>
                                        </p:tgtEl>
                                        <p:attrNameLst>
                                          <p:attrName>style.visibility</p:attrName>
                                        </p:attrNameLst>
                                      </p:cBhvr>
                                      <p:to>
                                        <p:strVal val="visible"/>
                                      </p:to>
                                    </p:set>
                                    <p:animEffect transition="in" filter="blinds(horizontal)">
                                      <p:cBhvr>
                                        <p:cTn id="13" dur="500"/>
                                        <p:tgtEl>
                                          <p:spTgt spid="33">
                                            <p:txEl>
                                              <p:pRg st="1" end="1"/>
                                            </p:txEl>
                                          </p:spTgt>
                                        </p:tgtEl>
                                      </p:cBhvr>
                                    </p:animEffect>
                                  </p:childTnLst>
                                </p:cTn>
                              </p:par>
                              <p:par>
                                <p:cTn id="14" presetID="3" presetClass="entr" presetSubtype="10" fill="hold" nodeType="withEffect">
                                  <p:stCondLst>
                                    <p:cond delay="0"/>
                                  </p:stCondLst>
                                  <p:childTnLst>
                                    <p:set>
                                      <p:cBhvr>
                                        <p:cTn id="15" dur="1" fill="hold">
                                          <p:stCondLst>
                                            <p:cond delay="0"/>
                                          </p:stCondLst>
                                        </p:cTn>
                                        <p:tgtEl>
                                          <p:spTgt spid="33">
                                            <p:txEl>
                                              <p:pRg st="2" end="2"/>
                                            </p:txEl>
                                          </p:spTgt>
                                        </p:tgtEl>
                                        <p:attrNameLst>
                                          <p:attrName>style.visibility</p:attrName>
                                        </p:attrNameLst>
                                      </p:cBhvr>
                                      <p:to>
                                        <p:strVal val="visible"/>
                                      </p:to>
                                    </p:set>
                                    <p:animEffect transition="in" filter="blinds(horizontal)">
                                      <p:cBhvr>
                                        <p:cTn id="16" dur="500"/>
                                        <p:tgtEl>
                                          <p:spTgt spid="33">
                                            <p:txEl>
                                              <p:pRg st="2" end="2"/>
                                            </p:txEl>
                                          </p:spTgt>
                                        </p:tgtEl>
                                      </p:cBhvr>
                                    </p:animEffect>
                                  </p:childTnLst>
                                </p:cTn>
                              </p:par>
                              <p:par>
                                <p:cTn id="17" presetID="3" presetClass="entr" presetSubtype="10" fill="hold" nodeType="withEffect">
                                  <p:stCondLst>
                                    <p:cond delay="0"/>
                                  </p:stCondLst>
                                  <p:childTnLst>
                                    <p:set>
                                      <p:cBhvr>
                                        <p:cTn id="18" dur="1" fill="hold">
                                          <p:stCondLst>
                                            <p:cond delay="0"/>
                                          </p:stCondLst>
                                        </p:cTn>
                                        <p:tgtEl>
                                          <p:spTgt spid="33">
                                            <p:txEl>
                                              <p:pRg st="3" end="3"/>
                                            </p:txEl>
                                          </p:spTgt>
                                        </p:tgtEl>
                                        <p:attrNameLst>
                                          <p:attrName>style.visibility</p:attrName>
                                        </p:attrNameLst>
                                      </p:cBhvr>
                                      <p:to>
                                        <p:strVal val="visible"/>
                                      </p:to>
                                    </p:set>
                                    <p:animEffect transition="in" filter="blinds(horizontal)">
                                      <p:cBhvr>
                                        <p:cTn id="19" dur="500"/>
                                        <p:tgtEl>
                                          <p:spTgt spid="33">
                                            <p:txEl>
                                              <p:pRg st="3" end="3"/>
                                            </p:txEl>
                                          </p:spTgt>
                                        </p:tgtEl>
                                      </p:cBhvr>
                                    </p:animEffect>
                                  </p:childTnLst>
                                </p:cTn>
                              </p:par>
                              <p:par>
                                <p:cTn id="20" presetID="3" presetClass="entr" presetSubtype="10" fill="hold" nodeType="withEffect">
                                  <p:stCondLst>
                                    <p:cond delay="0"/>
                                  </p:stCondLst>
                                  <p:childTnLst>
                                    <p:set>
                                      <p:cBhvr>
                                        <p:cTn id="21" dur="1" fill="hold">
                                          <p:stCondLst>
                                            <p:cond delay="0"/>
                                          </p:stCondLst>
                                        </p:cTn>
                                        <p:tgtEl>
                                          <p:spTgt spid="33">
                                            <p:txEl>
                                              <p:pRg st="4" end="4"/>
                                            </p:txEl>
                                          </p:spTgt>
                                        </p:tgtEl>
                                        <p:attrNameLst>
                                          <p:attrName>style.visibility</p:attrName>
                                        </p:attrNameLst>
                                      </p:cBhvr>
                                      <p:to>
                                        <p:strVal val="visible"/>
                                      </p:to>
                                    </p:set>
                                    <p:animEffect transition="in" filter="blinds(horizontal)">
                                      <p:cBhvr>
                                        <p:cTn id="22" dur="500"/>
                                        <p:tgtEl>
                                          <p:spTgt spid="33">
                                            <p:txEl>
                                              <p:pRg st="4" end="4"/>
                                            </p:txEl>
                                          </p:spTgt>
                                        </p:tgtEl>
                                      </p:cBhvr>
                                    </p:animEffect>
                                  </p:childTnLst>
                                </p:cTn>
                              </p:par>
                              <p:par>
                                <p:cTn id="23" presetID="3" presetClass="entr" presetSubtype="10" fill="hold" nodeType="withEffect">
                                  <p:stCondLst>
                                    <p:cond delay="0"/>
                                  </p:stCondLst>
                                  <p:childTnLst>
                                    <p:set>
                                      <p:cBhvr>
                                        <p:cTn id="24" dur="1" fill="hold">
                                          <p:stCondLst>
                                            <p:cond delay="0"/>
                                          </p:stCondLst>
                                        </p:cTn>
                                        <p:tgtEl>
                                          <p:spTgt spid="33">
                                            <p:txEl>
                                              <p:pRg st="5" end="5"/>
                                            </p:txEl>
                                          </p:spTgt>
                                        </p:tgtEl>
                                        <p:attrNameLst>
                                          <p:attrName>style.visibility</p:attrName>
                                        </p:attrNameLst>
                                      </p:cBhvr>
                                      <p:to>
                                        <p:strVal val="visible"/>
                                      </p:to>
                                    </p:set>
                                    <p:animEffect transition="in" filter="blinds(horizontal)">
                                      <p:cBhvr>
                                        <p:cTn id="25" dur="500"/>
                                        <p:tgtEl>
                                          <p:spTgt spid="33">
                                            <p:txEl>
                                              <p:pRg st="5" end="5"/>
                                            </p:txEl>
                                          </p:spTgt>
                                        </p:tgtEl>
                                      </p:cBhvr>
                                    </p:animEffect>
                                  </p:childTnLst>
                                </p:cTn>
                              </p:par>
                              <p:par>
                                <p:cTn id="26" presetID="3" presetClass="entr" presetSubtype="10" fill="hold" nodeType="withEffect">
                                  <p:stCondLst>
                                    <p:cond delay="0"/>
                                  </p:stCondLst>
                                  <p:childTnLst>
                                    <p:set>
                                      <p:cBhvr>
                                        <p:cTn id="27" dur="1" fill="hold">
                                          <p:stCondLst>
                                            <p:cond delay="0"/>
                                          </p:stCondLst>
                                        </p:cTn>
                                        <p:tgtEl>
                                          <p:spTgt spid="23"/>
                                        </p:tgtEl>
                                        <p:attrNameLst>
                                          <p:attrName>style.visibility</p:attrName>
                                        </p:attrNameLst>
                                      </p:cBhvr>
                                      <p:to>
                                        <p:strVal val="visible"/>
                                      </p:to>
                                    </p:set>
                                    <p:animEffect transition="in" filter="blinds(horizontal)">
                                      <p:cBhvr>
                                        <p:cTn id="28"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 name="矩形 14"/>
          <p:cNvSpPr/>
          <p:nvPr/>
        </p:nvSpPr>
        <p:spPr>
          <a:xfrm>
            <a:off x="389206" y="117426"/>
            <a:ext cx="11412000" cy="5940063"/>
          </a:xfrm>
          <a:prstGeom prst="rect">
            <a:avLst/>
          </a:prstGeom>
        </p:spPr>
        <p:txBody>
          <a:bodyPr wrap="square" lIns="121898" tIns="60948" rIns="121898" bIns="60948">
            <a:spAutoFit/>
          </a:bodyPr>
          <a:lstStyle/>
          <a:p>
            <a:pPr algn="just">
              <a:lnSpc>
                <a:spcPct val="150000"/>
              </a:lnSpc>
              <a:spcAft>
                <a:spcPts val="0"/>
              </a:spcAft>
              <a:tabLst>
                <a:tab pos="2250440" algn="l"/>
              </a:tabLst>
            </a:pP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6.</a:t>
            </a:r>
            <a:r>
              <a:rPr lang="en-US" altLang="zh-CN" sz="2800" kern="100" dirty="0">
                <a:latin typeface="Times New Roman" panose="02020603050405020304" pitchFamily="18" charset="0"/>
                <a:ea typeface="楷体_GB2312" panose="02010609030101010101" pitchFamily="49" charset="-122"/>
                <a:cs typeface="Courier New" panose="02070309020205020404" pitchFamily="49" charset="0"/>
              </a:rPr>
              <a:t>(2023·</a:t>
            </a:r>
            <a:r>
              <a:rPr lang="zh-CN" altLang="zh-CN" sz="2800" kern="100" dirty="0">
                <a:latin typeface="Times New Roman" panose="02020603050405020304" pitchFamily="18" charset="0"/>
                <a:ea typeface="楷体_GB2312" panose="02010609030101010101" pitchFamily="49" charset="-122"/>
                <a:cs typeface="Times New Roman" panose="02020603050405020304" pitchFamily="18" charset="0"/>
              </a:rPr>
              <a:t>南宁市高二期末</a:t>
            </a:r>
            <a:r>
              <a:rPr lang="en-US" altLang="zh-CN" sz="2800" kern="100" dirty="0">
                <a:latin typeface="Times New Roman" panose="02020603050405020304" pitchFamily="18" charset="0"/>
                <a:ea typeface="楷体_GB2312" panose="02010609030101010101" pitchFamily="49" charset="-122"/>
                <a:cs typeface="Courier New" panose="02070309020205020404" pitchFamily="49" charset="0"/>
              </a:rPr>
              <a:t>)</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自行车上的红色尾灯不仅是装饰品，也是夜间骑车的安全指示灯，它能把来自后面的光线反射回去。某种自行车尾灯可简化为由许多整齐排列的等腰直角棱镜</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折射率</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n</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&gt;</a:t>
            </a:r>
            <a:r>
              <a:rPr lang="en-US" altLang="zh-CN" sz="2800" kern="100" dirty="0">
                <a:latin typeface="宋体-方正超大字符集" panose="03000509000000000000" pitchFamily="65" charset="-122"/>
                <a:ea typeface="方正中等线简体" panose="03000509000000000000" pitchFamily="65" charset="-122"/>
                <a:cs typeface="宋体-方正超大字符集" panose="03000509000000000000" pitchFamily="65" charset="-122"/>
              </a:rPr>
              <a:t>   </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组成，棱镜的横截面如图所示。一平行于横截面的光线从</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O</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点垂直</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AB</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边射入棱镜，先后经过</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AC</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边和</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CB</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边反射后，从</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AB</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边的</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O</a:t>
            </a:r>
            <a:r>
              <a:rPr lang="en-US" altLang="zh-CN" sz="2800" kern="100" dirty="0">
                <a:latin typeface="宋体" panose="02010600030101010101" pitchFamily="2" charset="-122"/>
                <a:ea typeface="方正中等线简体" panose="03000509000000000000" pitchFamily="65" charset="-122"/>
                <a:cs typeface="Times New Roman" panose="02020603050405020304" pitchFamily="18" charset="0"/>
              </a:rPr>
              <a:t>′</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点射出，则出射光线是</a:t>
            </a:r>
            <a:r>
              <a:rPr lang="zh-CN" altLang="zh-CN" sz="2800" kern="100" dirty="0">
                <a:latin typeface="宋体" panose="02010600030101010101" pitchFamily="2" charset="-122"/>
                <a:ea typeface="Times New Roman" panose="02020603050405020304" pitchFamily="18" charset="0"/>
                <a:cs typeface="Courier New" panose="02070309020205020404" pitchFamily="49" charset="0"/>
              </a:rPr>
              <a:t> </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tabLst>
                <a:tab pos="2250440" algn="l"/>
              </a:tabLst>
            </a:pP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A.</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平行于</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AC</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边的光线</a:t>
            </a:r>
            <a:r>
              <a:rPr lang="en-US" altLang="zh-CN" sz="2800" kern="100" dirty="0">
                <a:latin typeface="宋体" panose="02010600030101010101" pitchFamily="2" charset="-122"/>
                <a:ea typeface="方正中等线简体" panose="03000509000000000000" pitchFamily="65" charset="-122"/>
                <a:cs typeface="Times New Roman" panose="02020603050405020304" pitchFamily="18" charset="0"/>
              </a:rPr>
              <a:t>①</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tabLst>
                <a:tab pos="2250440" algn="l"/>
              </a:tabLst>
            </a:pP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B.</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平行于入射光线的光线</a:t>
            </a:r>
            <a:r>
              <a:rPr lang="en-US" altLang="zh-CN" sz="2800" kern="100" dirty="0">
                <a:latin typeface="宋体" panose="02010600030101010101" pitchFamily="2" charset="-122"/>
                <a:ea typeface="方正中等线简体" panose="03000509000000000000" pitchFamily="65" charset="-122"/>
                <a:cs typeface="Times New Roman" panose="02020603050405020304" pitchFamily="18" charset="0"/>
              </a:rPr>
              <a:t>②</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tabLst>
                <a:tab pos="2250440" algn="l"/>
              </a:tabLst>
            </a:pP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C.</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平行于</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CB</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边的光线</a:t>
            </a:r>
            <a:r>
              <a:rPr lang="en-US" altLang="zh-CN" sz="2800" kern="100" dirty="0">
                <a:latin typeface="宋体" panose="02010600030101010101" pitchFamily="2" charset="-122"/>
                <a:ea typeface="方正中等线简体" panose="03000509000000000000" pitchFamily="65" charset="-122"/>
                <a:cs typeface="Times New Roman" panose="02020603050405020304" pitchFamily="18" charset="0"/>
              </a:rPr>
              <a:t>③</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tabLst>
                <a:tab pos="2250440" algn="l"/>
              </a:tabLst>
            </a:pP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D.</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平行于</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AB</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边的光线</a:t>
            </a:r>
            <a:r>
              <a:rPr lang="en-US" altLang="zh-CN" sz="2800" kern="100" dirty="0">
                <a:latin typeface="宋体" panose="02010600030101010101" pitchFamily="2" charset="-122"/>
                <a:ea typeface="方正中等线简体" panose="03000509000000000000" pitchFamily="65" charset="-122"/>
                <a:cs typeface="Times New Roman" panose="02020603050405020304" pitchFamily="18" charset="0"/>
              </a:rPr>
              <a:t>④</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sp>
        <p:nvSpPr>
          <p:cNvPr id="19" name="圆角矩形 18">
            <a:hlinkClick r:id="rId3" action="ppaction://hlinksldjump"/>
          </p:cNvPr>
          <p:cNvSpPr/>
          <p:nvPr/>
        </p:nvSpPr>
        <p:spPr>
          <a:xfrm>
            <a:off x="2285535"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algn="ctr" defTabSz="914400"/>
            <a:r>
              <a:rPr kumimoji="1" lang="en-US" altLang="zh-CN" sz="1600" kern="0" dirty="0">
                <a:solidFill>
                  <a:prstClr val="white">
                    <a:lumMod val="50000"/>
                  </a:prstClr>
                </a:solidFill>
                <a:latin typeface="Arial" panose="020B0604020202020204"/>
                <a:ea typeface="微软雅黑" panose="020B0503020204020204" charset="-122"/>
              </a:rPr>
              <a:t>1</a:t>
            </a:r>
            <a:endParaRPr kumimoji="1" lang="zh-CN" altLang="en-US" sz="1600" kern="0" dirty="0">
              <a:solidFill>
                <a:prstClr val="white">
                  <a:lumMod val="50000"/>
                </a:prstClr>
              </a:solidFill>
              <a:latin typeface="Arial" panose="020B0604020202020204"/>
              <a:ea typeface="微软雅黑" panose="020B0503020204020204" charset="-122"/>
            </a:endParaRPr>
          </a:p>
        </p:txBody>
      </p:sp>
      <p:sp>
        <p:nvSpPr>
          <p:cNvPr id="22" name="圆角矩形 21">
            <a:hlinkClick r:id="rId4" action="ppaction://hlinksldjump"/>
          </p:cNvPr>
          <p:cNvSpPr/>
          <p:nvPr/>
        </p:nvSpPr>
        <p:spPr>
          <a:xfrm>
            <a:off x="2680387"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rPr>
              <a:t>2</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endParaRPr>
          </a:p>
        </p:txBody>
      </p:sp>
      <p:sp>
        <p:nvSpPr>
          <p:cNvPr id="33" name="圆角矩形 32">
            <a:hlinkClick r:id="rId5" action="ppaction://hlinksldjump"/>
          </p:cNvPr>
          <p:cNvSpPr/>
          <p:nvPr/>
        </p:nvSpPr>
        <p:spPr>
          <a:xfrm>
            <a:off x="3075239"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rPr>
              <a:t>3</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endParaRPr>
          </a:p>
        </p:txBody>
      </p:sp>
      <p:sp>
        <p:nvSpPr>
          <p:cNvPr id="34" name="圆角矩形 33">
            <a:hlinkClick r:id="rId6" action="ppaction://hlinksldjump"/>
          </p:cNvPr>
          <p:cNvSpPr/>
          <p:nvPr/>
        </p:nvSpPr>
        <p:spPr>
          <a:xfrm>
            <a:off x="3470091"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rPr>
              <a:t>4</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endParaRPr>
          </a:p>
        </p:txBody>
      </p:sp>
      <p:sp>
        <p:nvSpPr>
          <p:cNvPr id="35" name="圆角矩形 34">
            <a:hlinkClick r:id="rId7" action="ppaction://hlinksldjump"/>
          </p:cNvPr>
          <p:cNvSpPr/>
          <p:nvPr/>
        </p:nvSpPr>
        <p:spPr>
          <a:xfrm>
            <a:off x="3864943"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rPr>
              <a:t>5</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endParaRPr>
          </a:p>
        </p:txBody>
      </p:sp>
      <p:sp>
        <p:nvSpPr>
          <p:cNvPr id="36" name="圆角矩形 35">
            <a:hlinkClick r:id="rId8" action="ppaction://hlinksldjump"/>
          </p:cNvPr>
          <p:cNvSpPr/>
          <p:nvPr/>
        </p:nvSpPr>
        <p:spPr>
          <a:xfrm>
            <a:off x="4259795" y="6381328"/>
            <a:ext cx="288000" cy="288000"/>
          </a:xfrm>
          <a:prstGeom prst="round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r>
              <a:rPr kumimoji="1" lang="en-US" altLang="zh-CN" sz="1600" dirty="0">
                <a:solidFill>
                  <a:schemeClr val="bg1"/>
                </a:solidFill>
              </a:rPr>
              <a:t>6</a:t>
            </a:r>
            <a:endParaRPr kumimoji="1" lang="zh-CN" altLang="en-US" sz="1600" dirty="0">
              <a:solidFill>
                <a:schemeClr val="bg1"/>
              </a:solidFill>
            </a:endParaRPr>
          </a:p>
        </p:txBody>
      </p:sp>
      <p:sp>
        <p:nvSpPr>
          <p:cNvPr id="37" name="圆角矩形 36">
            <a:hlinkClick r:id="rId9" action="ppaction://hlinksldjump"/>
          </p:cNvPr>
          <p:cNvSpPr/>
          <p:nvPr/>
        </p:nvSpPr>
        <p:spPr>
          <a:xfrm>
            <a:off x="4654647"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rPr>
              <a:t>7</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endParaRPr>
          </a:p>
        </p:txBody>
      </p:sp>
      <p:sp>
        <p:nvSpPr>
          <p:cNvPr id="38" name="圆角矩形 37">
            <a:hlinkClick r:id="rId10" action="ppaction://hlinksldjump"/>
          </p:cNvPr>
          <p:cNvSpPr/>
          <p:nvPr/>
        </p:nvSpPr>
        <p:spPr>
          <a:xfrm>
            <a:off x="5049499"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rPr>
              <a:t>8</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endParaRPr>
          </a:p>
        </p:txBody>
      </p:sp>
      <p:sp>
        <p:nvSpPr>
          <p:cNvPr id="39" name="圆角矩形 38">
            <a:hlinkClick r:id="rId11" action="ppaction://hlinksldjump"/>
          </p:cNvPr>
          <p:cNvSpPr/>
          <p:nvPr/>
        </p:nvSpPr>
        <p:spPr>
          <a:xfrm>
            <a:off x="5444351"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rPr>
              <a:t>9</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endParaRPr>
          </a:p>
        </p:txBody>
      </p:sp>
      <p:sp>
        <p:nvSpPr>
          <p:cNvPr id="40" name="圆角矩形 39">
            <a:hlinkClick r:id="rId12" action="ppaction://hlinksldjump"/>
          </p:cNvPr>
          <p:cNvSpPr/>
          <p:nvPr/>
        </p:nvSpPr>
        <p:spPr>
          <a:xfrm>
            <a:off x="5839203" y="6381328"/>
            <a:ext cx="324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lIns="0" rIns="0"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rPr>
              <a:t>10</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endParaRPr>
          </a:p>
        </p:txBody>
      </p:sp>
      <p:sp>
        <p:nvSpPr>
          <p:cNvPr id="41" name="圆角矩形 40">
            <a:hlinkClick r:id="rId13" action="ppaction://hlinksldjump"/>
          </p:cNvPr>
          <p:cNvSpPr/>
          <p:nvPr/>
        </p:nvSpPr>
        <p:spPr>
          <a:xfrm>
            <a:off x="6270055" y="6381328"/>
            <a:ext cx="324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lIns="0" rIns="0"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rPr>
              <a:t>11</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endParaRPr>
          </a:p>
        </p:txBody>
      </p:sp>
      <p:sp>
        <p:nvSpPr>
          <p:cNvPr id="23" name="TextBox 14"/>
          <p:cNvSpPr txBox="1"/>
          <p:nvPr/>
        </p:nvSpPr>
        <p:spPr>
          <a:xfrm>
            <a:off x="262558" y="3996333"/>
            <a:ext cx="795807" cy="756000"/>
          </a:xfrm>
          <a:prstGeom prst="rect">
            <a:avLst/>
          </a:prstGeom>
          <a:noFill/>
        </p:spPr>
        <p:txBody>
          <a:bodyPr wrap="square" rtlCol="0">
            <a:spAutoFit/>
          </a:bodyPr>
          <a:lstStyle/>
          <a:p>
            <a:r>
              <a:rPr lang="zh-CN" altLang="en-US" sz="4500" b="1" dirty="0">
                <a:solidFill>
                  <a:srgbClr val="C00000"/>
                </a:solidFill>
                <a:latin typeface="华文细黑" panose="02010600040101010101" pitchFamily="2" charset="-122"/>
                <a:ea typeface="华文细黑" panose="02010600040101010101" pitchFamily="2" charset="-122"/>
              </a:rPr>
              <a:t>√</a:t>
            </a:r>
          </a:p>
        </p:txBody>
      </p:sp>
      <p:graphicFrame>
        <p:nvGraphicFramePr>
          <p:cNvPr id="3" name="对象 2"/>
          <p:cNvGraphicFramePr>
            <a:graphicFrameLocks noChangeAspect="1"/>
          </p:cNvGraphicFramePr>
          <p:nvPr>
            <p:extLst>
              <p:ext uri="{D42A27DB-BD31-4B8C-83A1-F6EECF244321}">
                <p14:modId xmlns:p14="http://schemas.microsoft.com/office/powerpoint/2010/main" val="77870889"/>
              </p:ext>
            </p:extLst>
          </p:nvPr>
        </p:nvGraphicFramePr>
        <p:xfrm>
          <a:off x="8581578" y="1537266"/>
          <a:ext cx="1016000" cy="687388"/>
        </p:xfrm>
        <a:graphic>
          <a:graphicData uri="http://schemas.openxmlformats.org/presentationml/2006/ole">
            <mc:AlternateContent xmlns:mc="http://schemas.openxmlformats.org/markup-compatibility/2006">
              <mc:Choice xmlns:v="urn:schemas-microsoft-com:vml" Requires="v">
                <p:oleObj spid="_x0000_s118050" name="文档" r:id="rId14" imgW="1016387" imgH="686894" progId="Word.Document.12">
                  <p:embed/>
                </p:oleObj>
              </mc:Choice>
              <mc:Fallback>
                <p:oleObj name="文档" r:id="rId14" imgW="1016387" imgH="686894" progId="Word.Document.12">
                  <p:embed/>
                  <p:pic>
                    <p:nvPicPr>
                      <p:cNvPr id="0" name=""/>
                      <p:cNvPicPr/>
                      <p:nvPr/>
                    </p:nvPicPr>
                    <p:blipFill>
                      <a:blip r:embed="rId15"/>
                      <a:stretch>
                        <a:fillRect/>
                      </a:stretch>
                    </p:blipFill>
                    <p:spPr>
                      <a:xfrm>
                        <a:off x="8581578" y="1537266"/>
                        <a:ext cx="1016000" cy="687388"/>
                      </a:xfrm>
                      <a:prstGeom prst="rect">
                        <a:avLst/>
                      </a:prstGeom>
                    </p:spPr>
                  </p:pic>
                </p:oleObj>
              </mc:Fallback>
            </mc:AlternateContent>
          </a:graphicData>
        </a:graphic>
      </p:graphicFrame>
      <p:pic>
        <p:nvPicPr>
          <p:cNvPr id="118047" name="Picture 287" descr="X76"/>
          <p:cNvPicPr>
            <a:picLocks noChangeAspect="1" noChangeArrowheads="1"/>
          </p:cNvPicPr>
          <p:nvPr/>
        </p:nvPicPr>
        <p:blipFill>
          <a:blip r:embed="rId16"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121870" y="3578510"/>
            <a:ext cx="2783004" cy="2587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blinds(horizontal)">
                                      <p:cBhvr>
                                        <p:cTn id="7"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 name="圆角矩形 18">
            <a:hlinkClick r:id="rId3" action="ppaction://hlinksldjump"/>
          </p:cNvPr>
          <p:cNvSpPr/>
          <p:nvPr/>
        </p:nvSpPr>
        <p:spPr>
          <a:xfrm>
            <a:off x="2285535"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algn="ctr" defTabSz="914400"/>
            <a:r>
              <a:rPr kumimoji="1" lang="en-US" altLang="zh-CN" sz="1600" kern="0" dirty="0">
                <a:solidFill>
                  <a:prstClr val="white">
                    <a:lumMod val="50000"/>
                  </a:prstClr>
                </a:solidFill>
                <a:latin typeface="Arial" panose="020B0604020202020204"/>
                <a:ea typeface="微软雅黑" panose="020B0503020204020204" charset="-122"/>
              </a:rPr>
              <a:t>1</a:t>
            </a:r>
            <a:endParaRPr kumimoji="1" lang="zh-CN" altLang="en-US" sz="1600" kern="0" dirty="0">
              <a:solidFill>
                <a:prstClr val="white">
                  <a:lumMod val="50000"/>
                </a:prstClr>
              </a:solidFill>
              <a:latin typeface="Arial" panose="020B0604020202020204"/>
              <a:ea typeface="微软雅黑" panose="020B0503020204020204" charset="-122"/>
            </a:endParaRPr>
          </a:p>
        </p:txBody>
      </p:sp>
      <p:sp>
        <p:nvSpPr>
          <p:cNvPr id="22" name="圆角矩形 21">
            <a:hlinkClick r:id="rId4" action="ppaction://hlinksldjump"/>
          </p:cNvPr>
          <p:cNvSpPr/>
          <p:nvPr/>
        </p:nvSpPr>
        <p:spPr>
          <a:xfrm>
            <a:off x="2680387"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rPr>
              <a:t>2</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endParaRPr>
          </a:p>
        </p:txBody>
      </p:sp>
      <p:sp>
        <p:nvSpPr>
          <p:cNvPr id="33" name="圆角矩形 32">
            <a:hlinkClick r:id="rId5" action="ppaction://hlinksldjump"/>
          </p:cNvPr>
          <p:cNvSpPr/>
          <p:nvPr/>
        </p:nvSpPr>
        <p:spPr>
          <a:xfrm>
            <a:off x="3075239"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rPr>
              <a:t>3</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endParaRPr>
          </a:p>
        </p:txBody>
      </p:sp>
      <p:sp>
        <p:nvSpPr>
          <p:cNvPr id="34" name="圆角矩形 33">
            <a:hlinkClick r:id="rId6" action="ppaction://hlinksldjump"/>
          </p:cNvPr>
          <p:cNvSpPr/>
          <p:nvPr/>
        </p:nvSpPr>
        <p:spPr>
          <a:xfrm>
            <a:off x="3470091"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rPr>
              <a:t>4</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endParaRPr>
          </a:p>
        </p:txBody>
      </p:sp>
      <p:sp>
        <p:nvSpPr>
          <p:cNvPr id="35" name="圆角矩形 34">
            <a:hlinkClick r:id="rId7" action="ppaction://hlinksldjump"/>
          </p:cNvPr>
          <p:cNvSpPr/>
          <p:nvPr/>
        </p:nvSpPr>
        <p:spPr>
          <a:xfrm>
            <a:off x="3864943"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rPr>
              <a:t>5</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endParaRPr>
          </a:p>
        </p:txBody>
      </p:sp>
      <p:sp>
        <p:nvSpPr>
          <p:cNvPr id="36" name="圆角矩形 35">
            <a:hlinkClick r:id="rId8" action="ppaction://hlinksldjump"/>
          </p:cNvPr>
          <p:cNvSpPr/>
          <p:nvPr/>
        </p:nvSpPr>
        <p:spPr>
          <a:xfrm>
            <a:off x="4259795" y="6381328"/>
            <a:ext cx="288000" cy="288000"/>
          </a:xfrm>
          <a:prstGeom prst="round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r>
              <a:rPr kumimoji="1" lang="en-US" altLang="zh-CN" sz="1600" dirty="0">
                <a:solidFill>
                  <a:schemeClr val="bg1"/>
                </a:solidFill>
              </a:rPr>
              <a:t>6</a:t>
            </a:r>
            <a:endParaRPr kumimoji="1" lang="zh-CN" altLang="en-US" sz="1600" dirty="0">
              <a:solidFill>
                <a:schemeClr val="bg1"/>
              </a:solidFill>
            </a:endParaRPr>
          </a:p>
        </p:txBody>
      </p:sp>
      <p:sp>
        <p:nvSpPr>
          <p:cNvPr id="37" name="圆角矩形 36">
            <a:hlinkClick r:id="rId9" action="ppaction://hlinksldjump"/>
          </p:cNvPr>
          <p:cNvSpPr/>
          <p:nvPr/>
        </p:nvSpPr>
        <p:spPr>
          <a:xfrm>
            <a:off x="4654647"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rPr>
              <a:t>7</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endParaRPr>
          </a:p>
        </p:txBody>
      </p:sp>
      <p:sp>
        <p:nvSpPr>
          <p:cNvPr id="38" name="圆角矩形 37">
            <a:hlinkClick r:id="rId10" action="ppaction://hlinksldjump"/>
          </p:cNvPr>
          <p:cNvSpPr/>
          <p:nvPr/>
        </p:nvSpPr>
        <p:spPr>
          <a:xfrm>
            <a:off x="5049499"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rPr>
              <a:t>8</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endParaRPr>
          </a:p>
        </p:txBody>
      </p:sp>
      <p:sp>
        <p:nvSpPr>
          <p:cNvPr id="39" name="圆角矩形 38">
            <a:hlinkClick r:id="rId11" action="ppaction://hlinksldjump"/>
          </p:cNvPr>
          <p:cNvSpPr/>
          <p:nvPr/>
        </p:nvSpPr>
        <p:spPr>
          <a:xfrm>
            <a:off x="5444351"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rPr>
              <a:t>9</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endParaRPr>
          </a:p>
        </p:txBody>
      </p:sp>
      <p:sp>
        <p:nvSpPr>
          <p:cNvPr id="40" name="圆角矩形 39">
            <a:hlinkClick r:id="rId12" action="ppaction://hlinksldjump"/>
          </p:cNvPr>
          <p:cNvSpPr/>
          <p:nvPr/>
        </p:nvSpPr>
        <p:spPr>
          <a:xfrm>
            <a:off x="5839203" y="6381328"/>
            <a:ext cx="324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lIns="0" rIns="0"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rPr>
              <a:t>10</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endParaRPr>
          </a:p>
        </p:txBody>
      </p:sp>
      <p:sp>
        <p:nvSpPr>
          <p:cNvPr id="41" name="圆角矩形 40">
            <a:hlinkClick r:id="rId13" action="ppaction://hlinksldjump"/>
          </p:cNvPr>
          <p:cNvSpPr/>
          <p:nvPr/>
        </p:nvSpPr>
        <p:spPr>
          <a:xfrm>
            <a:off x="6270055" y="6381328"/>
            <a:ext cx="324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lIns="0" rIns="0"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rPr>
              <a:t>11</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endParaRPr>
          </a:p>
        </p:txBody>
      </p:sp>
      <p:sp>
        <p:nvSpPr>
          <p:cNvPr id="17" name="矩形 16"/>
          <p:cNvSpPr/>
          <p:nvPr/>
        </p:nvSpPr>
        <p:spPr>
          <a:xfrm>
            <a:off x="690176" y="956345"/>
            <a:ext cx="10733621" cy="4099584"/>
          </a:xfrm>
          <a:prstGeom prst="rect">
            <a:avLst/>
          </a:prstGeom>
        </p:spPr>
        <p:txBody>
          <a:bodyPr wrap="square">
            <a:spAutoFit/>
          </a:bodyPr>
          <a:lstStyle/>
          <a:p>
            <a:pPr algn="just">
              <a:lnSpc>
                <a:spcPct val="150000"/>
              </a:lnSpc>
              <a:spcAft>
                <a:spcPts val="0"/>
              </a:spcAft>
              <a:tabLst>
                <a:tab pos="2250440" algn="l"/>
              </a:tabLst>
            </a:pPr>
            <a:r>
              <a:rPr lang="zh-CN" altLang="zh-CN" sz="2800" kern="100" dirty="0">
                <a:latin typeface="Times New Roman" panose="02020603050405020304" pitchFamily="18" charset="0"/>
                <a:ea typeface="楷体_GB2312" panose="02010609030101010101" pitchFamily="49" charset="-122"/>
                <a:cs typeface="Times New Roman" panose="02020603050405020304" pitchFamily="18" charset="0"/>
              </a:rPr>
              <a:t>设光线在棱镜与空气界面发生全反射的临界角</a:t>
            </a:r>
            <a:r>
              <a:rPr lang="zh-CN" altLang="zh-CN" sz="2800" kern="100" dirty="0" smtClean="0">
                <a:latin typeface="Times New Roman" panose="02020603050405020304" pitchFamily="18" charset="0"/>
                <a:ea typeface="楷体_GB2312" panose="02010609030101010101" pitchFamily="49" charset="-122"/>
                <a:cs typeface="Times New Roman" panose="02020603050405020304" pitchFamily="18" charset="0"/>
              </a:rPr>
              <a:t>为</a:t>
            </a:r>
            <a:endParaRPr lang="en-US" altLang="zh-CN" sz="2800" kern="100" dirty="0" smtClean="0">
              <a:latin typeface="Times New Roman" panose="02020603050405020304" pitchFamily="18" charset="0"/>
              <a:ea typeface="楷体_GB2312" panose="02010609030101010101" pitchFamily="49" charset="-122"/>
              <a:cs typeface="Times New Roman" panose="02020603050405020304" pitchFamily="18" charset="0"/>
            </a:endParaRPr>
          </a:p>
          <a:p>
            <a:pPr algn="just">
              <a:lnSpc>
                <a:spcPct val="180000"/>
              </a:lnSpc>
              <a:spcAft>
                <a:spcPts val="0"/>
              </a:spcAft>
              <a:tabLst>
                <a:tab pos="2250440" algn="l"/>
              </a:tabLst>
            </a:pPr>
            <a:r>
              <a:rPr lang="en-US" altLang="zh-CN" sz="2800" i="1" kern="100" dirty="0" smtClean="0">
                <a:latin typeface="Times New Roman" panose="02020603050405020304" pitchFamily="18" charset="0"/>
                <a:ea typeface="楷体_GB2312" panose="02010609030101010101" pitchFamily="49" charset="-122"/>
                <a:cs typeface="Courier New" panose="02070309020205020404" pitchFamily="49" charset="0"/>
              </a:rPr>
              <a:t>C</a:t>
            </a:r>
            <a:r>
              <a:rPr lang="zh-CN" altLang="zh-CN" sz="2800" kern="100" baseline="-25000" dirty="0">
                <a:latin typeface="Times New Roman" panose="02020603050405020304" pitchFamily="18" charset="0"/>
                <a:ea typeface="楷体_GB2312" panose="02010609030101010101" pitchFamily="49" charset="-122"/>
                <a:cs typeface="Times New Roman" panose="02020603050405020304" pitchFamily="18" charset="0"/>
              </a:rPr>
              <a:t>临</a:t>
            </a:r>
            <a:r>
              <a:rPr lang="zh-CN" altLang="zh-CN" sz="2800" kern="100" dirty="0">
                <a:latin typeface="Times New Roman" panose="02020603050405020304" pitchFamily="18" charset="0"/>
                <a:ea typeface="楷体_GB2312" panose="02010609030101010101" pitchFamily="49" charset="-122"/>
                <a:cs typeface="Times New Roman" panose="02020603050405020304" pitchFamily="18" charset="0"/>
              </a:rPr>
              <a:t>，</a:t>
            </a:r>
            <a:r>
              <a:rPr lang="en-US" altLang="zh-CN" sz="2800" kern="100" dirty="0">
                <a:latin typeface="Times New Roman" panose="02020603050405020304" pitchFamily="18" charset="0"/>
                <a:ea typeface="楷体_GB2312" panose="02010609030101010101" pitchFamily="49" charset="-122"/>
                <a:cs typeface="Courier New" panose="02070309020205020404" pitchFamily="49" charset="0"/>
              </a:rPr>
              <a:t> </a:t>
            </a:r>
            <a:r>
              <a:rPr lang="en-US" altLang="zh-CN" sz="2800" kern="100" dirty="0" smtClean="0">
                <a:latin typeface="Times New Roman" panose="02020603050405020304" pitchFamily="18" charset="0"/>
                <a:ea typeface="楷体_GB2312" panose="02010609030101010101" pitchFamily="49" charset="-122"/>
                <a:cs typeface="Courier New" panose="02070309020205020404" pitchFamily="49" charset="0"/>
              </a:rPr>
              <a:t>                                                  </a:t>
            </a:r>
            <a:r>
              <a:rPr lang="zh-CN" altLang="zh-CN" sz="2800" kern="100" dirty="0">
                <a:latin typeface="Times New Roman" panose="02020603050405020304" pitchFamily="18" charset="0"/>
                <a:ea typeface="楷体_GB2312" panose="02010609030101010101" pitchFamily="49" charset="-122"/>
                <a:cs typeface="Times New Roman" panose="02020603050405020304" pitchFamily="18" charset="0"/>
              </a:rPr>
              <a:t>得</a:t>
            </a:r>
            <a:r>
              <a:rPr lang="en-US" altLang="zh-CN" sz="2800" i="1" kern="100" dirty="0">
                <a:latin typeface="Times New Roman" panose="02020603050405020304" pitchFamily="18" charset="0"/>
                <a:ea typeface="楷体_GB2312" panose="02010609030101010101" pitchFamily="49" charset="-122"/>
                <a:cs typeface="Courier New" panose="02070309020205020404" pitchFamily="49" charset="0"/>
              </a:rPr>
              <a:t>C</a:t>
            </a:r>
            <a:r>
              <a:rPr lang="zh-CN" altLang="zh-CN" sz="2800" kern="100" baseline="-25000" dirty="0">
                <a:latin typeface="Times New Roman" panose="02020603050405020304" pitchFamily="18" charset="0"/>
                <a:ea typeface="楷体_GB2312" panose="02010609030101010101" pitchFamily="49" charset="-122"/>
                <a:cs typeface="Times New Roman" panose="02020603050405020304" pitchFamily="18" charset="0"/>
              </a:rPr>
              <a:t>临</a:t>
            </a:r>
            <a:r>
              <a:rPr lang="en-US" altLang="zh-CN" sz="2800" kern="100" dirty="0">
                <a:latin typeface="Times New Roman" panose="02020603050405020304" pitchFamily="18" charset="0"/>
                <a:ea typeface="楷体_GB2312" panose="02010609030101010101" pitchFamily="49" charset="-122"/>
                <a:cs typeface="Courier New" panose="02070309020205020404" pitchFamily="49" charset="0"/>
              </a:rPr>
              <a:t>&lt;45°</a:t>
            </a:r>
            <a:r>
              <a:rPr lang="zh-CN" altLang="zh-CN" sz="2800" kern="100" dirty="0" smtClean="0">
                <a:latin typeface="Times New Roman" panose="02020603050405020304" pitchFamily="18" charset="0"/>
                <a:ea typeface="楷体_GB2312" panose="02010609030101010101" pitchFamily="49" charset="-122"/>
                <a:cs typeface="Times New Roman" panose="02020603050405020304" pitchFamily="18" charset="0"/>
              </a:rPr>
              <a:t>，</a:t>
            </a:r>
            <a:endParaRPr lang="en-US" altLang="zh-CN" sz="2800" kern="100" dirty="0" smtClean="0">
              <a:latin typeface="Times New Roman" panose="02020603050405020304" pitchFamily="18" charset="0"/>
              <a:ea typeface="楷体_GB2312" panose="02010609030101010101" pitchFamily="49" charset="-122"/>
              <a:cs typeface="Times New Roman" panose="02020603050405020304" pitchFamily="18" charset="0"/>
            </a:endParaRPr>
          </a:p>
          <a:p>
            <a:pPr algn="just">
              <a:lnSpc>
                <a:spcPct val="150000"/>
              </a:lnSpc>
              <a:spcAft>
                <a:spcPts val="0"/>
              </a:spcAft>
              <a:tabLst>
                <a:tab pos="2250440" algn="l"/>
              </a:tabLst>
            </a:pPr>
            <a:r>
              <a:rPr lang="zh-CN" altLang="zh-CN" sz="2800" kern="100" dirty="0" smtClean="0">
                <a:latin typeface="Times New Roman" panose="02020603050405020304" pitchFamily="18" charset="0"/>
                <a:ea typeface="楷体_GB2312" panose="02010609030101010101" pitchFamily="49" charset="-122"/>
                <a:cs typeface="Times New Roman" panose="02020603050405020304" pitchFamily="18" charset="0"/>
              </a:rPr>
              <a:t>根据</a:t>
            </a:r>
            <a:r>
              <a:rPr lang="zh-CN" altLang="zh-CN" sz="2800" kern="100" dirty="0">
                <a:latin typeface="Times New Roman" panose="02020603050405020304" pitchFamily="18" charset="0"/>
                <a:ea typeface="楷体_GB2312" panose="02010609030101010101" pitchFamily="49" charset="-122"/>
                <a:cs typeface="Times New Roman" panose="02020603050405020304" pitchFamily="18" charset="0"/>
              </a:rPr>
              <a:t>几何关系可知光线在</a:t>
            </a:r>
            <a:r>
              <a:rPr lang="en-US" altLang="zh-CN" sz="2800" i="1" kern="100" dirty="0">
                <a:latin typeface="Times New Roman" panose="02020603050405020304" pitchFamily="18" charset="0"/>
                <a:ea typeface="楷体_GB2312" panose="02010609030101010101" pitchFamily="49" charset="-122"/>
                <a:cs typeface="Courier New" panose="02070309020205020404" pitchFamily="49" charset="0"/>
              </a:rPr>
              <a:t>AC</a:t>
            </a:r>
            <a:r>
              <a:rPr lang="zh-CN" altLang="zh-CN" sz="2800" kern="100" dirty="0">
                <a:latin typeface="Times New Roman" panose="02020603050405020304" pitchFamily="18" charset="0"/>
                <a:ea typeface="楷体_GB2312" panose="02010609030101010101" pitchFamily="49" charset="-122"/>
                <a:cs typeface="Times New Roman" panose="02020603050405020304" pitchFamily="18" charset="0"/>
              </a:rPr>
              <a:t>面的入射角为</a:t>
            </a:r>
            <a:r>
              <a:rPr lang="en-US" altLang="zh-CN" sz="2800" kern="100" dirty="0">
                <a:latin typeface="Times New Roman" panose="02020603050405020304" pitchFamily="18" charset="0"/>
                <a:ea typeface="楷体_GB2312" panose="02010609030101010101" pitchFamily="49" charset="-122"/>
                <a:cs typeface="Courier New" panose="02070309020205020404" pitchFamily="49" charset="0"/>
              </a:rPr>
              <a:t>45°</a:t>
            </a:r>
            <a:r>
              <a:rPr lang="zh-CN" altLang="zh-CN" sz="2800" kern="100" dirty="0" smtClean="0">
                <a:latin typeface="Times New Roman" panose="02020603050405020304" pitchFamily="18" charset="0"/>
                <a:ea typeface="楷体_GB2312" panose="02010609030101010101" pitchFamily="49" charset="-122"/>
                <a:cs typeface="Times New Roman" panose="02020603050405020304" pitchFamily="18" charset="0"/>
              </a:rPr>
              <a:t>，</a:t>
            </a:r>
            <a:endParaRPr lang="en-US" altLang="zh-CN" sz="2800" kern="100" dirty="0" smtClean="0">
              <a:latin typeface="Times New Roman" panose="02020603050405020304" pitchFamily="18" charset="0"/>
              <a:ea typeface="楷体_GB2312" panose="02010609030101010101" pitchFamily="49" charset="-122"/>
              <a:cs typeface="Times New Roman" panose="02020603050405020304" pitchFamily="18" charset="0"/>
            </a:endParaRPr>
          </a:p>
          <a:p>
            <a:pPr algn="just">
              <a:lnSpc>
                <a:spcPct val="150000"/>
              </a:lnSpc>
              <a:spcAft>
                <a:spcPts val="0"/>
              </a:spcAft>
              <a:tabLst>
                <a:tab pos="2250440" algn="l"/>
              </a:tabLst>
            </a:pPr>
            <a:r>
              <a:rPr lang="zh-CN" altLang="zh-CN" sz="2800" kern="100" dirty="0" smtClean="0">
                <a:latin typeface="Times New Roman" panose="02020603050405020304" pitchFamily="18" charset="0"/>
                <a:ea typeface="楷体_GB2312" panose="02010609030101010101" pitchFamily="49" charset="-122"/>
                <a:cs typeface="Times New Roman" panose="02020603050405020304" pitchFamily="18" charset="0"/>
              </a:rPr>
              <a:t>所以</a:t>
            </a:r>
            <a:r>
              <a:rPr lang="zh-CN" altLang="zh-CN" sz="2800" kern="100" dirty="0">
                <a:latin typeface="Times New Roman" panose="02020603050405020304" pitchFamily="18" charset="0"/>
                <a:ea typeface="楷体_GB2312" panose="02010609030101010101" pitchFamily="49" charset="-122"/>
                <a:cs typeface="Times New Roman" panose="02020603050405020304" pitchFamily="18" charset="0"/>
              </a:rPr>
              <a:t>光线在</a:t>
            </a:r>
            <a:r>
              <a:rPr lang="en-US" altLang="zh-CN" sz="2800" i="1" kern="100" dirty="0">
                <a:latin typeface="Times New Roman" panose="02020603050405020304" pitchFamily="18" charset="0"/>
                <a:ea typeface="楷体_GB2312" panose="02010609030101010101" pitchFamily="49" charset="-122"/>
                <a:cs typeface="Courier New" panose="02070309020205020404" pitchFamily="49" charset="0"/>
              </a:rPr>
              <a:t>AC</a:t>
            </a:r>
            <a:r>
              <a:rPr lang="zh-CN" altLang="zh-CN" sz="2800" kern="100" dirty="0">
                <a:latin typeface="Times New Roman" panose="02020603050405020304" pitchFamily="18" charset="0"/>
                <a:ea typeface="楷体_GB2312" panose="02010609030101010101" pitchFamily="49" charset="-122"/>
                <a:cs typeface="Times New Roman" panose="02020603050405020304" pitchFamily="18" charset="0"/>
              </a:rPr>
              <a:t>面发生全反射，反射光线平行</a:t>
            </a:r>
            <a:r>
              <a:rPr lang="zh-CN" altLang="zh-CN" sz="2800" kern="100" dirty="0" smtClean="0">
                <a:latin typeface="Times New Roman" panose="02020603050405020304" pitchFamily="18" charset="0"/>
                <a:ea typeface="楷体_GB2312" panose="02010609030101010101" pitchFamily="49" charset="-122"/>
                <a:cs typeface="Times New Roman" panose="02020603050405020304" pitchFamily="18" charset="0"/>
              </a:rPr>
              <a:t>于</a:t>
            </a:r>
            <a:endParaRPr lang="en-US" altLang="zh-CN" sz="2800" kern="100" dirty="0" smtClean="0">
              <a:latin typeface="Times New Roman" panose="02020603050405020304" pitchFamily="18" charset="0"/>
              <a:ea typeface="楷体_GB2312" panose="02010609030101010101" pitchFamily="49" charset="-122"/>
              <a:cs typeface="Times New Roman" panose="02020603050405020304" pitchFamily="18" charset="0"/>
            </a:endParaRPr>
          </a:p>
          <a:p>
            <a:pPr algn="just">
              <a:lnSpc>
                <a:spcPct val="150000"/>
              </a:lnSpc>
              <a:spcAft>
                <a:spcPts val="0"/>
              </a:spcAft>
              <a:tabLst>
                <a:tab pos="2250440" algn="l"/>
              </a:tabLst>
            </a:pPr>
            <a:r>
              <a:rPr lang="en-US" altLang="zh-CN" sz="2800" i="1" kern="100" dirty="0" smtClean="0">
                <a:latin typeface="Times New Roman" panose="02020603050405020304" pitchFamily="18" charset="0"/>
                <a:ea typeface="楷体_GB2312" panose="02010609030101010101" pitchFamily="49" charset="-122"/>
                <a:cs typeface="Courier New" panose="02070309020205020404" pitchFamily="49" charset="0"/>
              </a:rPr>
              <a:t>AB</a:t>
            </a:r>
            <a:r>
              <a:rPr lang="zh-CN" altLang="zh-CN" sz="2800" kern="100" dirty="0">
                <a:latin typeface="Times New Roman" panose="02020603050405020304" pitchFamily="18" charset="0"/>
                <a:ea typeface="楷体_GB2312" panose="02010609030101010101" pitchFamily="49" charset="-122"/>
                <a:cs typeface="Times New Roman" panose="02020603050405020304" pitchFamily="18" charset="0"/>
              </a:rPr>
              <a:t>，进而在</a:t>
            </a:r>
            <a:r>
              <a:rPr lang="en-US" altLang="zh-CN" sz="2800" i="1" kern="100" dirty="0">
                <a:latin typeface="Times New Roman" panose="02020603050405020304" pitchFamily="18" charset="0"/>
                <a:ea typeface="楷体_GB2312" panose="02010609030101010101" pitchFamily="49" charset="-122"/>
                <a:cs typeface="Courier New" panose="02070309020205020404" pitchFamily="49" charset="0"/>
              </a:rPr>
              <a:t>BC</a:t>
            </a:r>
            <a:r>
              <a:rPr lang="zh-CN" altLang="zh-CN" sz="2800" kern="100" dirty="0">
                <a:latin typeface="Times New Roman" panose="02020603050405020304" pitchFamily="18" charset="0"/>
                <a:ea typeface="楷体_GB2312" panose="02010609030101010101" pitchFamily="49" charset="-122"/>
                <a:cs typeface="Times New Roman" panose="02020603050405020304" pitchFamily="18" charset="0"/>
              </a:rPr>
              <a:t>面的入射角也为</a:t>
            </a:r>
            <a:r>
              <a:rPr lang="en-US" altLang="zh-CN" sz="2800" kern="100" dirty="0">
                <a:latin typeface="Times New Roman" panose="02020603050405020304" pitchFamily="18" charset="0"/>
                <a:ea typeface="楷体_GB2312" panose="02010609030101010101" pitchFamily="49" charset="-122"/>
                <a:cs typeface="Courier New" panose="02070309020205020404" pitchFamily="49" charset="0"/>
              </a:rPr>
              <a:t>45°</a:t>
            </a:r>
            <a:r>
              <a:rPr lang="zh-CN" altLang="zh-CN" sz="2800" kern="100" dirty="0">
                <a:latin typeface="Times New Roman" panose="02020603050405020304" pitchFamily="18" charset="0"/>
                <a:ea typeface="楷体_GB2312" panose="02010609030101010101" pitchFamily="49" charset="-122"/>
                <a:cs typeface="Times New Roman" panose="02020603050405020304" pitchFamily="18" charset="0"/>
              </a:rPr>
              <a:t>，也会发生全反射，最终垂直于</a:t>
            </a:r>
            <a:r>
              <a:rPr lang="en-US" altLang="zh-CN" sz="2800" i="1" kern="100" dirty="0">
                <a:latin typeface="Times New Roman" panose="02020603050405020304" pitchFamily="18" charset="0"/>
                <a:ea typeface="楷体_GB2312" panose="02010609030101010101" pitchFamily="49" charset="-122"/>
                <a:cs typeface="Courier New" panose="02070309020205020404" pitchFamily="49" charset="0"/>
              </a:rPr>
              <a:t>AB</a:t>
            </a:r>
            <a:r>
              <a:rPr lang="zh-CN" altLang="zh-CN" sz="2800" kern="100" dirty="0">
                <a:latin typeface="Times New Roman" panose="02020603050405020304" pitchFamily="18" charset="0"/>
                <a:ea typeface="楷体_GB2312" panose="02010609030101010101" pitchFamily="49" charset="-122"/>
                <a:cs typeface="Times New Roman" panose="02020603050405020304" pitchFamily="18" charset="0"/>
              </a:rPr>
              <a:t>射出棱镜，所以出射光线是平行于入射光线的光线</a:t>
            </a:r>
            <a:r>
              <a:rPr lang="en-US" altLang="zh-CN" sz="2800" kern="100" dirty="0">
                <a:latin typeface="宋体" panose="02010600030101010101" pitchFamily="2" charset="-122"/>
                <a:ea typeface="楷体_GB2312" panose="02010609030101010101" pitchFamily="49" charset="-122"/>
                <a:cs typeface="Times New Roman" panose="02020603050405020304" pitchFamily="18" charset="0"/>
              </a:rPr>
              <a:t>②</a:t>
            </a:r>
            <a:r>
              <a:rPr lang="zh-CN" altLang="zh-CN" sz="2800" kern="100" dirty="0">
                <a:latin typeface="Times New Roman" panose="02020603050405020304" pitchFamily="18" charset="0"/>
                <a:ea typeface="楷体_GB2312" panose="02010609030101010101" pitchFamily="49" charset="-122"/>
                <a:cs typeface="Times New Roman" panose="02020603050405020304" pitchFamily="18" charset="0"/>
              </a:rPr>
              <a:t>，故选</a:t>
            </a:r>
            <a:r>
              <a:rPr lang="en-US" altLang="zh-CN" sz="2800" kern="100" dirty="0">
                <a:latin typeface="Times New Roman" panose="02020603050405020304" pitchFamily="18" charset="0"/>
                <a:ea typeface="楷体_GB2312" panose="02010609030101010101" pitchFamily="49" charset="-122"/>
                <a:cs typeface="Courier New" panose="02070309020205020404" pitchFamily="49" charset="0"/>
              </a:rPr>
              <a:t>B</a:t>
            </a:r>
            <a:r>
              <a:rPr lang="zh-CN" altLang="zh-CN" sz="2800" kern="100" dirty="0">
                <a:latin typeface="Times New Roman" panose="02020603050405020304" pitchFamily="18" charset="0"/>
                <a:ea typeface="楷体_GB2312" panose="02010609030101010101" pitchFamily="49" charset="-122"/>
                <a:cs typeface="Times New Roman" panose="02020603050405020304" pitchFamily="18" charset="0"/>
              </a:rPr>
              <a:t>。</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grpSp>
        <p:nvGrpSpPr>
          <p:cNvPr id="18" name="组合 17"/>
          <p:cNvGrpSpPr/>
          <p:nvPr/>
        </p:nvGrpSpPr>
        <p:grpSpPr>
          <a:xfrm>
            <a:off x="471041" y="621482"/>
            <a:ext cx="11248331" cy="4680519"/>
            <a:chOff x="471835" y="934424"/>
            <a:chExt cx="11248331" cy="4680519"/>
          </a:xfrm>
        </p:grpSpPr>
        <p:sp>
          <p:nvSpPr>
            <p:cNvPr id="20" name="圆角矩形 19"/>
            <p:cNvSpPr/>
            <p:nvPr/>
          </p:nvSpPr>
          <p:spPr>
            <a:xfrm>
              <a:off x="471835" y="1094412"/>
              <a:ext cx="11248331" cy="4520531"/>
            </a:xfrm>
            <a:prstGeom prst="roundRect">
              <a:avLst>
                <a:gd name="adj" fmla="val 2667"/>
              </a:avLst>
            </a:prstGeom>
            <a:noFill/>
            <a:ln w="285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1" lang="zh-CN" altLang="en-US" sz="1800" b="0" i="0" u="none" strike="noStrike" kern="1200" cap="none" spc="0" normalizeH="0" baseline="0" noProof="0">
                <a:ln>
                  <a:noFill/>
                </a:ln>
                <a:solidFill>
                  <a:prstClr val="white"/>
                </a:solidFill>
                <a:effectLst/>
                <a:uLnTx/>
                <a:uFillTx/>
                <a:latin typeface="Arial" panose="020B0604020202020204"/>
                <a:ea typeface="微软雅黑" panose="020B0503020204020204" charset="-122"/>
                <a:cs typeface="+mn-cs"/>
              </a:endParaRPr>
            </a:p>
          </p:txBody>
        </p:sp>
        <p:pic>
          <p:nvPicPr>
            <p:cNvPr id="21" name="图片 20"/>
            <p:cNvPicPr>
              <a:picLocks noChangeAspect="1"/>
            </p:cNvPicPr>
            <p:nvPr/>
          </p:nvPicPr>
          <p:blipFill>
            <a:blip r:embed="rId14"/>
            <a:stretch>
              <a:fillRect/>
            </a:stretch>
          </p:blipFill>
          <p:spPr>
            <a:xfrm>
              <a:off x="850294" y="934424"/>
              <a:ext cx="695238" cy="314286"/>
            </a:xfrm>
            <a:prstGeom prst="rect">
              <a:avLst/>
            </a:prstGeom>
          </p:spPr>
        </p:pic>
        <p:sp>
          <p:nvSpPr>
            <p:cNvPr id="24" name="文本框 23"/>
            <p:cNvSpPr txBox="1"/>
            <p:nvPr/>
          </p:nvSpPr>
          <p:spPr>
            <a:xfrm>
              <a:off x="915584" y="992904"/>
              <a:ext cx="583768" cy="216027"/>
            </a:xfrm>
            <a:custGeom>
              <a:avLst/>
              <a:gdLst/>
              <a:ahLst/>
              <a:cxnLst/>
              <a:rect l="l" t="t" r="r" b="b"/>
              <a:pathLst>
                <a:path w="583768" h="216027">
                  <a:moveTo>
                    <a:pt x="96012" y="106756"/>
                  </a:moveTo>
                  <a:lnTo>
                    <a:pt x="91211" y="139217"/>
                  </a:lnTo>
                  <a:lnTo>
                    <a:pt x="107670" y="139217"/>
                  </a:lnTo>
                  <a:lnTo>
                    <a:pt x="112014" y="106756"/>
                  </a:lnTo>
                  <a:close/>
                  <a:moveTo>
                    <a:pt x="53264" y="106756"/>
                  </a:moveTo>
                  <a:lnTo>
                    <a:pt x="48692" y="139217"/>
                  </a:lnTo>
                  <a:lnTo>
                    <a:pt x="64922" y="139217"/>
                  </a:lnTo>
                  <a:lnTo>
                    <a:pt x="69494" y="106756"/>
                  </a:lnTo>
                  <a:close/>
                  <a:moveTo>
                    <a:pt x="213055" y="82524"/>
                  </a:moveTo>
                  <a:lnTo>
                    <a:pt x="249174" y="82524"/>
                  </a:lnTo>
                  <a:lnTo>
                    <a:pt x="248031" y="92811"/>
                  </a:lnTo>
                  <a:lnTo>
                    <a:pt x="279121" y="92811"/>
                  </a:lnTo>
                  <a:lnTo>
                    <a:pt x="277749" y="104927"/>
                  </a:lnTo>
                  <a:cubicBezTo>
                    <a:pt x="277292" y="107670"/>
                    <a:pt x="276149" y="110033"/>
                    <a:pt x="274320" y="112014"/>
                  </a:cubicBezTo>
                  <a:cubicBezTo>
                    <a:pt x="272644" y="113995"/>
                    <a:pt x="270662" y="114986"/>
                    <a:pt x="268376" y="114986"/>
                  </a:cubicBezTo>
                  <a:lnTo>
                    <a:pt x="244831" y="114986"/>
                  </a:lnTo>
                  <a:lnTo>
                    <a:pt x="239573" y="152019"/>
                  </a:lnTo>
                  <a:lnTo>
                    <a:pt x="272948" y="152019"/>
                  </a:lnTo>
                  <a:lnTo>
                    <a:pt x="271348" y="164592"/>
                  </a:lnTo>
                  <a:cubicBezTo>
                    <a:pt x="270891" y="167640"/>
                    <a:pt x="269519" y="170307"/>
                    <a:pt x="267233" y="172593"/>
                  </a:cubicBezTo>
                  <a:cubicBezTo>
                    <a:pt x="264947" y="174574"/>
                    <a:pt x="262357" y="175565"/>
                    <a:pt x="259461" y="175565"/>
                  </a:cubicBezTo>
                  <a:lnTo>
                    <a:pt x="236372" y="175565"/>
                  </a:lnTo>
                  <a:lnTo>
                    <a:pt x="231800" y="211683"/>
                  </a:lnTo>
                  <a:cubicBezTo>
                    <a:pt x="231648" y="212903"/>
                    <a:pt x="231191" y="213893"/>
                    <a:pt x="230429" y="214655"/>
                  </a:cubicBezTo>
                  <a:cubicBezTo>
                    <a:pt x="229667" y="215417"/>
                    <a:pt x="228752" y="215798"/>
                    <a:pt x="227685" y="215798"/>
                  </a:cubicBezTo>
                  <a:lnTo>
                    <a:pt x="192481" y="215798"/>
                  </a:lnTo>
                  <a:lnTo>
                    <a:pt x="197510" y="175565"/>
                  </a:lnTo>
                  <a:lnTo>
                    <a:pt x="147218" y="175565"/>
                  </a:lnTo>
                  <a:lnTo>
                    <a:pt x="149276" y="160706"/>
                  </a:lnTo>
                  <a:cubicBezTo>
                    <a:pt x="149580" y="158420"/>
                    <a:pt x="150647" y="156438"/>
                    <a:pt x="152476" y="154762"/>
                  </a:cubicBezTo>
                  <a:cubicBezTo>
                    <a:pt x="154305" y="152933"/>
                    <a:pt x="156286" y="152019"/>
                    <a:pt x="158420" y="152019"/>
                  </a:cubicBezTo>
                  <a:lnTo>
                    <a:pt x="200711" y="152019"/>
                  </a:lnTo>
                  <a:lnTo>
                    <a:pt x="205968" y="114986"/>
                  </a:lnTo>
                  <a:lnTo>
                    <a:pt x="190881" y="114986"/>
                  </a:lnTo>
                  <a:lnTo>
                    <a:pt x="190424" y="115671"/>
                  </a:lnTo>
                  <a:cubicBezTo>
                    <a:pt x="189052" y="120091"/>
                    <a:pt x="186690" y="123520"/>
                    <a:pt x="183337" y="125958"/>
                  </a:cubicBezTo>
                  <a:cubicBezTo>
                    <a:pt x="179375" y="128702"/>
                    <a:pt x="175184" y="130073"/>
                    <a:pt x="170764" y="130073"/>
                  </a:cubicBezTo>
                  <a:lnTo>
                    <a:pt x="151790" y="130073"/>
                  </a:lnTo>
                  <a:lnTo>
                    <a:pt x="164592" y="87325"/>
                  </a:lnTo>
                  <a:cubicBezTo>
                    <a:pt x="164897" y="86563"/>
                    <a:pt x="165354" y="85953"/>
                    <a:pt x="165963" y="85496"/>
                  </a:cubicBezTo>
                  <a:cubicBezTo>
                    <a:pt x="166573" y="85039"/>
                    <a:pt x="167259" y="84810"/>
                    <a:pt x="168021" y="84810"/>
                  </a:cubicBezTo>
                  <a:lnTo>
                    <a:pt x="199339" y="84810"/>
                  </a:lnTo>
                  <a:lnTo>
                    <a:pt x="196596" y="92811"/>
                  </a:lnTo>
                  <a:lnTo>
                    <a:pt x="208483" y="92811"/>
                  </a:lnTo>
                  <a:lnTo>
                    <a:pt x="209169" y="85496"/>
                  </a:lnTo>
                  <a:cubicBezTo>
                    <a:pt x="209169" y="84887"/>
                    <a:pt x="209283" y="84468"/>
                    <a:pt x="209512" y="84239"/>
                  </a:cubicBezTo>
                  <a:cubicBezTo>
                    <a:pt x="209740" y="84010"/>
                    <a:pt x="210083" y="83744"/>
                    <a:pt x="210540" y="83439"/>
                  </a:cubicBezTo>
                  <a:cubicBezTo>
                    <a:pt x="211302" y="82829"/>
                    <a:pt x="212141" y="82524"/>
                    <a:pt x="213055" y="82524"/>
                  </a:cubicBezTo>
                  <a:close/>
                  <a:moveTo>
                    <a:pt x="102641" y="59207"/>
                  </a:moveTo>
                  <a:lnTo>
                    <a:pt x="98298" y="88239"/>
                  </a:lnTo>
                  <a:lnTo>
                    <a:pt x="114757" y="88239"/>
                  </a:lnTo>
                  <a:lnTo>
                    <a:pt x="118643" y="59207"/>
                  </a:lnTo>
                  <a:close/>
                  <a:moveTo>
                    <a:pt x="400431" y="48692"/>
                  </a:moveTo>
                  <a:lnTo>
                    <a:pt x="419862" y="48692"/>
                  </a:lnTo>
                  <a:cubicBezTo>
                    <a:pt x="421538" y="48692"/>
                    <a:pt x="422872" y="49301"/>
                    <a:pt x="423862" y="50520"/>
                  </a:cubicBezTo>
                  <a:cubicBezTo>
                    <a:pt x="424853" y="51740"/>
                    <a:pt x="425272" y="53187"/>
                    <a:pt x="425120" y="54864"/>
                  </a:cubicBezTo>
                  <a:lnTo>
                    <a:pt x="406832" y="216027"/>
                  </a:lnTo>
                  <a:cubicBezTo>
                    <a:pt x="400126" y="216027"/>
                    <a:pt x="394564" y="213398"/>
                    <a:pt x="390144" y="208140"/>
                  </a:cubicBezTo>
                  <a:cubicBezTo>
                    <a:pt x="385724" y="202882"/>
                    <a:pt x="383819" y="196596"/>
                    <a:pt x="384429" y="189281"/>
                  </a:cubicBezTo>
                  <a:close/>
                  <a:moveTo>
                    <a:pt x="328879" y="48692"/>
                  </a:moveTo>
                  <a:lnTo>
                    <a:pt x="347624" y="48692"/>
                  </a:lnTo>
                  <a:lnTo>
                    <a:pt x="324764" y="197967"/>
                  </a:lnTo>
                  <a:cubicBezTo>
                    <a:pt x="323850" y="203301"/>
                    <a:pt x="321488" y="207645"/>
                    <a:pt x="317678" y="210998"/>
                  </a:cubicBezTo>
                  <a:cubicBezTo>
                    <a:pt x="313868" y="214350"/>
                    <a:pt x="309524" y="216027"/>
                    <a:pt x="304648" y="216027"/>
                  </a:cubicBezTo>
                  <a:lnTo>
                    <a:pt x="296418" y="216027"/>
                  </a:lnTo>
                  <a:lnTo>
                    <a:pt x="321107" y="55778"/>
                  </a:lnTo>
                  <a:cubicBezTo>
                    <a:pt x="321564" y="53645"/>
                    <a:pt x="322516" y="51930"/>
                    <a:pt x="323964" y="50635"/>
                  </a:cubicBezTo>
                  <a:cubicBezTo>
                    <a:pt x="325412" y="49339"/>
                    <a:pt x="327050" y="48692"/>
                    <a:pt x="328879" y="48692"/>
                  </a:cubicBezTo>
                  <a:close/>
                  <a:moveTo>
                    <a:pt x="499643" y="5943"/>
                  </a:moveTo>
                  <a:lnTo>
                    <a:pt x="583768" y="5943"/>
                  </a:lnTo>
                  <a:cubicBezTo>
                    <a:pt x="583006" y="10820"/>
                    <a:pt x="580911" y="14821"/>
                    <a:pt x="577482" y="17945"/>
                  </a:cubicBezTo>
                  <a:cubicBezTo>
                    <a:pt x="574053" y="21069"/>
                    <a:pt x="570052" y="22631"/>
                    <a:pt x="565480" y="22631"/>
                  </a:cubicBezTo>
                  <a:lnTo>
                    <a:pt x="497586" y="22631"/>
                  </a:lnTo>
                  <a:close/>
                  <a:moveTo>
                    <a:pt x="457581" y="5943"/>
                  </a:moveTo>
                  <a:lnTo>
                    <a:pt x="492785" y="5943"/>
                  </a:lnTo>
                  <a:lnTo>
                    <a:pt x="486156" y="56235"/>
                  </a:lnTo>
                  <a:lnTo>
                    <a:pt x="577139" y="56235"/>
                  </a:lnTo>
                  <a:lnTo>
                    <a:pt x="574624" y="74752"/>
                  </a:lnTo>
                  <a:lnTo>
                    <a:pt x="560680" y="74752"/>
                  </a:lnTo>
                  <a:lnTo>
                    <a:pt x="541934" y="216027"/>
                  </a:lnTo>
                  <a:lnTo>
                    <a:pt x="498272" y="216027"/>
                  </a:lnTo>
                  <a:lnTo>
                    <a:pt x="516788" y="74752"/>
                  </a:lnTo>
                  <a:lnTo>
                    <a:pt x="483641" y="74752"/>
                  </a:lnTo>
                  <a:lnTo>
                    <a:pt x="468325" y="191338"/>
                  </a:lnTo>
                  <a:cubicBezTo>
                    <a:pt x="467411" y="198196"/>
                    <a:pt x="464439" y="204063"/>
                    <a:pt x="459410" y="208940"/>
                  </a:cubicBezTo>
                  <a:cubicBezTo>
                    <a:pt x="454533" y="213665"/>
                    <a:pt x="448742" y="216027"/>
                    <a:pt x="442036" y="216027"/>
                  </a:cubicBezTo>
                  <a:lnTo>
                    <a:pt x="421234" y="216027"/>
                  </a:lnTo>
                  <a:lnTo>
                    <a:pt x="447751" y="15087"/>
                  </a:lnTo>
                  <a:cubicBezTo>
                    <a:pt x="448208" y="12344"/>
                    <a:pt x="449351" y="10134"/>
                    <a:pt x="451180" y="8458"/>
                  </a:cubicBezTo>
                  <a:cubicBezTo>
                    <a:pt x="453009" y="6782"/>
                    <a:pt x="455143" y="5943"/>
                    <a:pt x="457581" y="5943"/>
                  </a:cubicBezTo>
                  <a:close/>
                  <a:moveTo>
                    <a:pt x="173050" y="2514"/>
                  </a:moveTo>
                  <a:lnTo>
                    <a:pt x="284378" y="2514"/>
                  </a:lnTo>
                  <a:cubicBezTo>
                    <a:pt x="286055" y="2514"/>
                    <a:pt x="287426" y="2972"/>
                    <a:pt x="288493" y="3886"/>
                  </a:cubicBezTo>
                  <a:cubicBezTo>
                    <a:pt x="289560" y="5105"/>
                    <a:pt x="289941" y="6553"/>
                    <a:pt x="289636" y="8229"/>
                  </a:cubicBezTo>
                  <a:lnTo>
                    <a:pt x="284150" y="49835"/>
                  </a:lnTo>
                  <a:cubicBezTo>
                    <a:pt x="283083" y="56997"/>
                    <a:pt x="280340" y="62789"/>
                    <a:pt x="275920" y="67208"/>
                  </a:cubicBezTo>
                  <a:cubicBezTo>
                    <a:pt x="271501" y="71933"/>
                    <a:pt x="264719" y="74295"/>
                    <a:pt x="255575" y="74295"/>
                  </a:cubicBezTo>
                  <a:lnTo>
                    <a:pt x="222656" y="74295"/>
                  </a:lnTo>
                  <a:lnTo>
                    <a:pt x="224485" y="61265"/>
                  </a:lnTo>
                  <a:cubicBezTo>
                    <a:pt x="224637" y="59741"/>
                    <a:pt x="225323" y="58369"/>
                    <a:pt x="226542" y="57150"/>
                  </a:cubicBezTo>
                  <a:cubicBezTo>
                    <a:pt x="227762" y="56235"/>
                    <a:pt x="229133" y="55778"/>
                    <a:pt x="230657" y="55778"/>
                  </a:cubicBezTo>
                  <a:lnTo>
                    <a:pt x="238658" y="55778"/>
                  </a:lnTo>
                  <a:cubicBezTo>
                    <a:pt x="242316" y="55778"/>
                    <a:pt x="244450" y="54026"/>
                    <a:pt x="245059" y="50520"/>
                  </a:cubicBezTo>
                  <a:lnTo>
                    <a:pt x="249174" y="19888"/>
                  </a:lnTo>
                  <a:lnTo>
                    <a:pt x="220599" y="19888"/>
                  </a:lnTo>
                  <a:lnTo>
                    <a:pt x="212141" y="49377"/>
                  </a:lnTo>
                  <a:cubicBezTo>
                    <a:pt x="209397" y="57455"/>
                    <a:pt x="204749" y="63627"/>
                    <a:pt x="198196" y="67894"/>
                  </a:cubicBezTo>
                  <a:cubicBezTo>
                    <a:pt x="191643" y="72161"/>
                    <a:pt x="184785" y="74295"/>
                    <a:pt x="177622" y="74295"/>
                  </a:cubicBezTo>
                  <a:lnTo>
                    <a:pt x="162534" y="74295"/>
                  </a:lnTo>
                  <a:lnTo>
                    <a:pt x="181051" y="19888"/>
                  </a:lnTo>
                  <a:lnTo>
                    <a:pt x="166192" y="19888"/>
                  </a:lnTo>
                  <a:lnTo>
                    <a:pt x="168021" y="6401"/>
                  </a:lnTo>
                  <a:cubicBezTo>
                    <a:pt x="168173" y="5181"/>
                    <a:pt x="168707" y="4191"/>
                    <a:pt x="169621" y="3429"/>
                  </a:cubicBezTo>
                  <a:cubicBezTo>
                    <a:pt x="170688" y="2819"/>
                    <a:pt x="171831" y="2514"/>
                    <a:pt x="173050" y="2514"/>
                  </a:cubicBezTo>
                  <a:close/>
                  <a:moveTo>
                    <a:pt x="365455" y="228"/>
                  </a:moveTo>
                  <a:lnTo>
                    <a:pt x="400660" y="228"/>
                  </a:lnTo>
                  <a:lnTo>
                    <a:pt x="398374" y="18974"/>
                  </a:lnTo>
                  <a:lnTo>
                    <a:pt x="433349" y="18974"/>
                  </a:lnTo>
                  <a:lnTo>
                    <a:pt x="431749" y="30404"/>
                  </a:lnTo>
                  <a:cubicBezTo>
                    <a:pt x="431444" y="32537"/>
                    <a:pt x="430568" y="34252"/>
                    <a:pt x="429120" y="35547"/>
                  </a:cubicBezTo>
                  <a:cubicBezTo>
                    <a:pt x="427672" y="36843"/>
                    <a:pt x="426034" y="37490"/>
                    <a:pt x="424205" y="37490"/>
                  </a:cubicBezTo>
                  <a:lnTo>
                    <a:pt x="395859" y="37490"/>
                  </a:lnTo>
                  <a:lnTo>
                    <a:pt x="373456" y="206654"/>
                  </a:lnTo>
                  <a:cubicBezTo>
                    <a:pt x="372999" y="209397"/>
                    <a:pt x="371818" y="211645"/>
                    <a:pt x="369913" y="213398"/>
                  </a:cubicBezTo>
                  <a:cubicBezTo>
                    <a:pt x="368008" y="215151"/>
                    <a:pt x="365760" y="216027"/>
                    <a:pt x="363169" y="216027"/>
                  </a:cubicBezTo>
                  <a:lnTo>
                    <a:pt x="330251" y="216027"/>
                  </a:lnTo>
                  <a:lnTo>
                    <a:pt x="353797" y="37490"/>
                  </a:lnTo>
                  <a:lnTo>
                    <a:pt x="320650" y="37490"/>
                  </a:lnTo>
                  <a:lnTo>
                    <a:pt x="322250" y="25374"/>
                  </a:lnTo>
                  <a:cubicBezTo>
                    <a:pt x="322555" y="23393"/>
                    <a:pt x="323355" y="21831"/>
                    <a:pt x="324650" y="20688"/>
                  </a:cubicBezTo>
                  <a:cubicBezTo>
                    <a:pt x="325945" y="19545"/>
                    <a:pt x="327431" y="18974"/>
                    <a:pt x="329108" y="18974"/>
                  </a:cubicBezTo>
                  <a:lnTo>
                    <a:pt x="356311" y="18974"/>
                  </a:lnTo>
                  <a:lnTo>
                    <a:pt x="357911" y="7315"/>
                  </a:lnTo>
                  <a:cubicBezTo>
                    <a:pt x="358216" y="5334"/>
                    <a:pt x="359092" y="3657"/>
                    <a:pt x="360540" y="2286"/>
                  </a:cubicBezTo>
                  <a:cubicBezTo>
                    <a:pt x="361988" y="914"/>
                    <a:pt x="363626" y="228"/>
                    <a:pt x="365455" y="228"/>
                  </a:cubicBezTo>
                  <a:close/>
                  <a:moveTo>
                    <a:pt x="42062" y="0"/>
                  </a:moveTo>
                  <a:lnTo>
                    <a:pt x="86639" y="0"/>
                  </a:lnTo>
                  <a:lnTo>
                    <a:pt x="83896" y="3657"/>
                  </a:lnTo>
                  <a:lnTo>
                    <a:pt x="155905" y="3657"/>
                  </a:lnTo>
                  <a:cubicBezTo>
                    <a:pt x="157429" y="3657"/>
                    <a:pt x="158572" y="4267"/>
                    <a:pt x="159334" y="5486"/>
                  </a:cubicBezTo>
                  <a:cubicBezTo>
                    <a:pt x="160096" y="6705"/>
                    <a:pt x="160172" y="8077"/>
                    <a:pt x="159563" y="9601"/>
                  </a:cubicBezTo>
                  <a:lnTo>
                    <a:pt x="145161" y="41834"/>
                  </a:lnTo>
                  <a:lnTo>
                    <a:pt x="157962" y="41834"/>
                  </a:lnTo>
                  <a:lnTo>
                    <a:pt x="135788" y="198882"/>
                  </a:lnTo>
                  <a:cubicBezTo>
                    <a:pt x="135179" y="203606"/>
                    <a:pt x="133274" y="207645"/>
                    <a:pt x="130073" y="210998"/>
                  </a:cubicBezTo>
                  <a:cubicBezTo>
                    <a:pt x="126873" y="214198"/>
                    <a:pt x="123215" y="215798"/>
                    <a:pt x="119100" y="215798"/>
                  </a:cubicBezTo>
                  <a:lnTo>
                    <a:pt x="96698" y="215798"/>
                  </a:lnTo>
                  <a:lnTo>
                    <a:pt x="104927" y="156591"/>
                  </a:lnTo>
                  <a:lnTo>
                    <a:pt x="88925" y="156591"/>
                  </a:lnTo>
                  <a:lnTo>
                    <a:pt x="80924" y="212369"/>
                  </a:lnTo>
                  <a:lnTo>
                    <a:pt x="54635" y="212369"/>
                  </a:lnTo>
                  <a:lnTo>
                    <a:pt x="62408" y="156591"/>
                  </a:lnTo>
                  <a:lnTo>
                    <a:pt x="46177" y="156591"/>
                  </a:lnTo>
                  <a:lnTo>
                    <a:pt x="40233" y="198425"/>
                  </a:lnTo>
                  <a:cubicBezTo>
                    <a:pt x="39624" y="203301"/>
                    <a:pt x="37643" y="207492"/>
                    <a:pt x="34290" y="210998"/>
                  </a:cubicBezTo>
                  <a:cubicBezTo>
                    <a:pt x="30785" y="214198"/>
                    <a:pt x="26975" y="215798"/>
                    <a:pt x="22860" y="215798"/>
                  </a:cubicBezTo>
                  <a:lnTo>
                    <a:pt x="0" y="215798"/>
                  </a:lnTo>
                  <a:lnTo>
                    <a:pt x="24689" y="41834"/>
                  </a:lnTo>
                  <a:lnTo>
                    <a:pt x="62636" y="41834"/>
                  </a:lnTo>
                  <a:lnTo>
                    <a:pt x="55778" y="88239"/>
                  </a:lnTo>
                  <a:lnTo>
                    <a:pt x="72009" y="88239"/>
                  </a:lnTo>
                  <a:lnTo>
                    <a:pt x="76124" y="59207"/>
                  </a:lnTo>
                  <a:lnTo>
                    <a:pt x="64694" y="59207"/>
                  </a:lnTo>
                  <a:lnTo>
                    <a:pt x="67437" y="41834"/>
                  </a:lnTo>
                  <a:lnTo>
                    <a:pt x="103098" y="41834"/>
                  </a:lnTo>
                  <a:lnTo>
                    <a:pt x="111785" y="21031"/>
                  </a:lnTo>
                  <a:lnTo>
                    <a:pt x="74981" y="21031"/>
                  </a:lnTo>
                  <a:cubicBezTo>
                    <a:pt x="69189" y="31089"/>
                    <a:pt x="61722" y="36119"/>
                    <a:pt x="52578" y="36119"/>
                  </a:cubicBezTo>
                  <a:lnTo>
                    <a:pt x="21031" y="36119"/>
                  </a:lnTo>
                  <a:lnTo>
                    <a:pt x="36804" y="3200"/>
                  </a:lnTo>
                  <a:cubicBezTo>
                    <a:pt x="38328" y="1067"/>
                    <a:pt x="40081" y="0"/>
                    <a:pt x="42062" y="0"/>
                  </a:cubicBezTo>
                  <a:close/>
                </a:path>
              </a:pathLst>
            </a:custGeom>
            <a:solidFill>
              <a:schemeClr val="bg1">
                <a:lumMod val="50000"/>
              </a:schemeClr>
            </a:solidFill>
            <a:ln>
              <a:noFill/>
            </a:ln>
            <a:effectLst/>
          </p:spPr>
          <p:txBody>
            <a:bodyPr rot="0" spcFirstLastPara="0" vertOverflow="overflow" horzOverflow="overflow" vert="horz" wrap="square" lIns="91440" tIns="45720" rIns="91440" bIns="45720" numCol="1" spcCol="0" rtlCol="0" fromWordArt="0" anchor="t" anchorCtr="0" forceAA="0" compatLnSpc="1">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white"/>
                </a:solidFill>
                <a:effectLst/>
                <a:uLnTx/>
                <a:uFillTx/>
                <a:latin typeface="DOUYU Font" pitchFamily="2" charset="-122"/>
                <a:ea typeface="DOUYU Font" pitchFamily="2" charset="-122"/>
                <a:cs typeface="+mn-cs"/>
              </a:endParaRPr>
            </a:p>
          </p:txBody>
        </p:sp>
      </p:grpSp>
      <p:graphicFrame>
        <p:nvGraphicFramePr>
          <p:cNvPr id="3" name="对象 2"/>
          <p:cNvGraphicFramePr>
            <a:graphicFrameLocks noChangeAspect="1"/>
          </p:cNvGraphicFramePr>
          <p:nvPr>
            <p:extLst>
              <p:ext uri="{D42A27DB-BD31-4B8C-83A1-F6EECF244321}">
                <p14:modId xmlns:p14="http://schemas.microsoft.com/office/powerpoint/2010/main" val="378407975"/>
              </p:ext>
            </p:extLst>
          </p:nvPr>
        </p:nvGraphicFramePr>
        <p:xfrm>
          <a:off x="1557814" y="1576050"/>
          <a:ext cx="5187950" cy="1030288"/>
        </p:xfrm>
        <a:graphic>
          <a:graphicData uri="http://schemas.openxmlformats.org/presentationml/2006/ole">
            <mc:AlternateContent xmlns:mc="http://schemas.openxmlformats.org/markup-compatibility/2006">
              <mc:Choice xmlns:v="urn:schemas-microsoft-com:vml" Requires="v">
                <p:oleObj spid="_x0000_s119281" name="文档" r:id="rId15" imgW="5187387" imgH="1031963" progId="Word.Document.12">
                  <p:embed/>
                </p:oleObj>
              </mc:Choice>
              <mc:Fallback>
                <p:oleObj name="文档" r:id="rId15" imgW="5187387" imgH="1031963" progId="Word.Document.12">
                  <p:embed/>
                  <p:pic>
                    <p:nvPicPr>
                      <p:cNvPr id="0" name=""/>
                      <p:cNvPicPr/>
                      <p:nvPr/>
                    </p:nvPicPr>
                    <p:blipFill>
                      <a:blip r:embed="rId16"/>
                      <a:stretch>
                        <a:fillRect/>
                      </a:stretch>
                    </p:blipFill>
                    <p:spPr>
                      <a:xfrm>
                        <a:off x="1557814" y="1576050"/>
                        <a:ext cx="5187950" cy="1030288"/>
                      </a:xfrm>
                      <a:prstGeom prst="rect">
                        <a:avLst/>
                      </a:prstGeom>
                    </p:spPr>
                  </p:pic>
                </p:oleObj>
              </mc:Fallback>
            </mc:AlternateContent>
          </a:graphicData>
        </a:graphic>
      </p:graphicFrame>
      <p:pic>
        <p:nvPicPr>
          <p:cNvPr id="23" name="Picture 287" descr="X76"/>
          <p:cNvPicPr>
            <a:picLocks noChangeAspect="1" noChangeArrowheads="1"/>
          </p:cNvPicPr>
          <p:nvPr/>
        </p:nvPicPr>
        <p:blipFill>
          <a:blip r:embed="rId17"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640793" y="1058230"/>
            <a:ext cx="2783004" cy="2587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741752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with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blinds(horizontal)">
                                      <p:cBhvr>
                                        <p:cTn id="7" dur="500"/>
                                        <p:tgtEl>
                                          <p:spTgt spid="18"/>
                                        </p:tgtEl>
                                      </p:cBhvr>
                                    </p:animEffect>
                                  </p:childTnLst>
                                </p:cTn>
                              </p:par>
                              <p:par>
                                <p:cTn id="8" presetID="3" presetClass="entr" presetSubtype="10" fill="hold" nodeType="withEffect">
                                  <p:stCondLst>
                                    <p:cond delay="0"/>
                                  </p:stCondLst>
                                  <p:childTnLst>
                                    <p:set>
                                      <p:cBhvr>
                                        <p:cTn id="9" dur="1" fill="hold">
                                          <p:stCondLst>
                                            <p:cond delay="0"/>
                                          </p:stCondLst>
                                        </p:cTn>
                                        <p:tgtEl>
                                          <p:spTgt spid="17">
                                            <p:txEl>
                                              <p:pRg st="0" end="0"/>
                                            </p:txEl>
                                          </p:spTgt>
                                        </p:tgtEl>
                                        <p:attrNameLst>
                                          <p:attrName>style.visibility</p:attrName>
                                        </p:attrNameLst>
                                      </p:cBhvr>
                                      <p:to>
                                        <p:strVal val="visible"/>
                                      </p:to>
                                    </p:set>
                                    <p:animEffect transition="in" filter="blinds(horizontal)">
                                      <p:cBhvr>
                                        <p:cTn id="10" dur="500"/>
                                        <p:tgtEl>
                                          <p:spTgt spid="17">
                                            <p:txEl>
                                              <p:pRg st="0" end="0"/>
                                            </p:txEl>
                                          </p:spTgt>
                                        </p:tgtEl>
                                      </p:cBhvr>
                                    </p:animEffect>
                                  </p:childTnLst>
                                </p:cTn>
                              </p:par>
                              <p:par>
                                <p:cTn id="11" presetID="3" presetClass="entr" presetSubtype="10" fill="hold" nodeType="withEffect">
                                  <p:stCondLst>
                                    <p:cond delay="0"/>
                                  </p:stCondLst>
                                  <p:childTnLst>
                                    <p:set>
                                      <p:cBhvr>
                                        <p:cTn id="12" dur="1" fill="hold">
                                          <p:stCondLst>
                                            <p:cond delay="0"/>
                                          </p:stCondLst>
                                        </p:cTn>
                                        <p:tgtEl>
                                          <p:spTgt spid="17">
                                            <p:txEl>
                                              <p:pRg st="1" end="1"/>
                                            </p:txEl>
                                          </p:spTgt>
                                        </p:tgtEl>
                                        <p:attrNameLst>
                                          <p:attrName>style.visibility</p:attrName>
                                        </p:attrNameLst>
                                      </p:cBhvr>
                                      <p:to>
                                        <p:strVal val="visible"/>
                                      </p:to>
                                    </p:set>
                                    <p:animEffect transition="in" filter="blinds(horizontal)">
                                      <p:cBhvr>
                                        <p:cTn id="13" dur="500"/>
                                        <p:tgtEl>
                                          <p:spTgt spid="17">
                                            <p:txEl>
                                              <p:pRg st="1" end="1"/>
                                            </p:txEl>
                                          </p:spTgt>
                                        </p:tgtEl>
                                      </p:cBhvr>
                                    </p:animEffect>
                                  </p:childTnLst>
                                </p:cTn>
                              </p:par>
                              <p:par>
                                <p:cTn id="14" presetID="3" presetClass="entr" presetSubtype="10" fill="hold" nodeType="withEffect">
                                  <p:stCondLst>
                                    <p:cond delay="0"/>
                                  </p:stCondLst>
                                  <p:childTnLst>
                                    <p:set>
                                      <p:cBhvr>
                                        <p:cTn id="15" dur="1" fill="hold">
                                          <p:stCondLst>
                                            <p:cond delay="0"/>
                                          </p:stCondLst>
                                        </p:cTn>
                                        <p:tgtEl>
                                          <p:spTgt spid="17">
                                            <p:txEl>
                                              <p:pRg st="2" end="2"/>
                                            </p:txEl>
                                          </p:spTgt>
                                        </p:tgtEl>
                                        <p:attrNameLst>
                                          <p:attrName>style.visibility</p:attrName>
                                        </p:attrNameLst>
                                      </p:cBhvr>
                                      <p:to>
                                        <p:strVal val="visible"/>
                                      </p:to>
                                    </p:set>
                                    <p:animEffect transition="in" filter="blinds(horizontal)">
                                      <p:cBhvr>
                                        <p:cTn id="16" dur="500"/>
                                        <p:tgtEl>
                                          <p:spTgt spid="17">
                                            <p:txEl>
                                              <p:pRg st="2" end="2"/>
                                            </p:txEl>
                                          </p:spTgt>
                                        </p:tgtEl>
                                      </p:cBhvr>
                                    </p:animEffect>
                                  </p:childTnLst>
                                </p:cTn>
                              </p:par>
                              <p:par>
                                <p:cTn id="17" presetID="3" presetClass="entr" presetSubtype="10" fill="hold" nodeType="withEffect">
                                  <p:stCondLst>
                                    <p:cond delay="0"/>
                                  </p:stCondLst>
                                  <p:childTnLst>
                                    <p:set>
                                      <p:cBhvr>
                                        <p:cTn id="18" dur="1" fill="hold">
                                          <p:stCondLst>
                                            <p:cond delay="0"/>
                                          </p:stCondLst>
                                        </p:cTn>
                                        <p:tgtEl>
                                          <p:spTgt spid="17">
                                            <p:txEl>
                                              <p:pRg st="3" end="3"/>
                                            </p:txEl>
                                          </p:spTgt>
                                        </p:tgtEl>
                                        <p:attrNameLst>
                                          <p:attrName>style.visibility</p:attrName>
                                        </p:attrNameLst>
                                      </p:cBhvr>
                                      <p:to>
                                        <p:strVal val="visible"/>
                                      </p:to>
                                    </p:set>
                                    <p:animEffect transition="in" filter="blinds(horizontal)">
                                      <p:cBhvr>
                                        <p:cTn id="19" dur="500"/>
                                        <p:tgtEl>
                                          <p:spTgt spid="17">
                                            <p:txEl>
                                              <p:pRg st="3" end="3"/>
                                            </p:txEl>
                                          </p:spTgt>
                                        </p:tgtEl>
                                      </p:cBhvr>
                                    </p:animEffect>
                                  </p:childTnLst>
                                </p:cTn>
                              </p:par>
                              <p:par>
                                <p:cTn id="20" presetID="3" presetClass="entr" presetSubtype="10" fill="hold" nodeType="withEffect">
                                  <p:stCondLst>
                                    <p:cond delay="0"/>
                                  </p:stCondLst>
                                  <p:childTnLst>
                                    <p:set>
                                      <p:cBhvr>
                                        <p:cTn id="21" dur="1" fill="hold">
                                          <p:stCondLst>
                                            <p:cond delay="0"/>
                                          </p:stCondLst>
                                        </p:cTn>
                                        <p:tgtEl>
                                          <p:spTgt spid="17">
                                            <p:txEl>
                                              <p:pRg st="4" end="4"/>
                                            </p:txEl>
                                          </p:spTgt>
                                        </p:tgtEl>
                                        <p:attrNameLst>
                                          <p:attrName>style.visibility</p:attrName>
                                        </p:attrNameLst>
                                      </p:cBhvr>
                                      <p:to>
                                        <p:strVal val="visible"/>
                                      </p:to>
                                    </p:set>
                                    <p:animEffect transition="in" filter="blinds(horizontal)">
                                      <p:cBhvr>
                                        <p:cTn id="22" dur="500"/>
                                        <p:tgtEl>
                                          <p:spTgt spid="17">
                                            <p:txEl>
                                              <p:pRg st="4" end="4"/>
                                            </p:txEl>
                                          </p:spTgt>
                                        </p:tgtEl>
                                      </p:cBhvr>
                                    </p:animEffect>
                                  </p:childTnLst>
                                </p:cTn>
                              </p:par>
                              <p:par>
                                <p:cTn id="23" presetID="3" presetClass="entr" presetSubtype="10" fill="hold" nodeType="with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blinds(horizontal)">
                                      <p:cBhvr>
                                        <p:cTn id="25" dur="500"/>
                                        <p:tgtEl>
                                          <p:spTgt spid="3"/>
                                        </p:tgtEl>
                                      </p:cBhvr>
                                    </p:animEffect>
                                  </p:childTnLst>
                                </p:cTn>
                              </p:par>
                              <p:par>
                                <p:cTn id="26" presetID="3" presetClass="entr" presetSubtype="10" fill="hold" nodeType="withEffect">
                                  <p:stCondLst>
                                    <p:cond delay="0"/>
                                  </p:stCondLst>
                                  <p:childTnLst>
                                    <p:set>
                                      <p:cBhvr>
                                        <p:cTn id="27" dur="1" fill="hold">
                                          <p:stCondLst>
                                            <p:cond delay="0"/>
                                          </p:stCondLst>
                                        </p:cTn>
                                        <p:tgtEl>
                                          <p:spTgt spid="23"/>
                                        </p:tgtEl>
                                        <p:attrNameLst>
                                          <p:attrName>style.visibility</p:attrName>
                                        </p:attrNameLst>
                                      </p:cBhvr>
                                      <p:to>
                                        <p:strVal val="visible"/>
                                      </p:to>
                                    </p:set>
                                    <p:animEffect transition="in" filter="blinds(horizontal)">
                                      <p:cBhvr>
                                        <p:cTn id="28"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 name="矩形 14"/>
          <p:cNvSpPr/>
          <p:nvPr/>
        </p:nvSpPr>
        <p:spPr>
          <a:xfrm>
            <a:off x="389206" y="701303"/>
            <a:ext cx="11412000" cy="5293733"/>
          </a:xfrm>
          <a:prstGeom prst="rect">
            <a:avLst/>
          </a:prstGeom>
        </p:spPr>
        <p:txBody>
          <a:bodyPr wrap="square" lIns="121898" tIns="60948" rIns="121898" bIns="60948">
            <a:spAutoFit/>
          </a:bodyPr>
          <a:lstStyle/>
          <a:p>
            <a:pPr algn="just">
              <a:lnSpc>
                <a:spcPct val="150000"/>
              </a:lnSpc>
              <a:spcAft>
                <a:spcPts val="0"/>
              </a:spcAft>
              <a:tabLst>
                <a:tab pos="2250440" algn="l"/>
              </a:tabLst>
            </a:pP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7.</a:t>
            </a:r>
            <a:r>
              <a:rPr lang="en-US" altLang="zh-CN" sz="2800" kern="100" dirty="0">
                <a:latin typeface="Times New Roman" panose="02020603050405020304" pitchFamily="18" charset="0"/>
                <a:ea typeface="楷体_GB2312" panose="02010609030101010101" pitchFamily="49" charset="-122"/>
                <a:cs typeface="Courier New" panose="02070309020205020404" pitchFamily="49" charset="0"/>
              </a:rPr>
              <a:t>(2023·</a:t>
            </a:r>
            <a:r>
              <a:rPr lang="zh-CN" altLang="zh-CN" sz="2800" kern="100" dirty="0">
                <a:latin typeface="Times New Roman" panose="02020603050405020304" pitchFamily="18" charset="0"/>
                <a:ea typeface="楷体_GB2312" panose="02010609030101010101" pitchFamily="49" charset="-122"/>
                <a:cs typeface="Times New Roman" panose="02020603050405020304" pitchFamily="18" charset="0"/>
              </a:rPr>
              <a:t>汕头市金山中学高二期中</a:t>
            </a:r>
            <a:r>
              <a:rPr lang="en-US" altLang="zh-CN" sz="2800" kern="100" dirty="0">
                <a:latin typeface="Times New Roman" panose="02020603050405020304" pitchFamily="18" charset="0"/>
                <a:ea typeface="楷体_GB2312" panose="02010609030101010101" pitchFamily="49" charset="-122"/>
                <a:cs typeface="Courier New" panose="02070309020205020404" pitchFamily="49" charset="0"/>
              </a:rPr>
              <a:t>)</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我国目前已经建立了纵横城市之间的光缆通信网络，光缆线路已经与通信卫星、微波接力站、普通电缆相结合，构成了现代国家的</a:t>
            </a:r>
            <a:r>
              <a:rPr lang="en-US" altLang="zh-CN" sz="2800" kern="100" dirty="0">
                <a:latin typeface="宋体" panose="02010600030101010101" pitchFamily="2" charset="-122"/>
                <a:ea typeface="方正中等线简体" panose="03000509000000000000" pitchFamily="65" charset="-122"/>
                <a:cs typeface="Times New Roman" panose="02020603050405020304" pitchFamily="18" charset="0"/>
              </a:rPr>
              <a:t>“</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神经系统</a:t>
            </a:r>
            <a:r>
              <a:rPr lang="en-US" altLang="zh-CN" sz="2800" kern="100" dirty="0">
                <a:latin typeface="宋体" panose="02010600030101010101" pitchFamily="2" charset="-122"/>
                <a:ea typeface="方正中等线简体" panose="03000509000000000000" pitchFamily="65" charset="-122"/>
                <a:cs typeface="Times New Roman" panose="02020603050405020304" pitchFamily="18" charset="0"/>
              </a:rPr>
              <a:t>”</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。光纤信号传输是利用光的全反射和折射原理，如图所示是某种单色光在光纤中经过多次全反射后从右端射出的传播路径。若该介质的折射率为</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 </a:t>
            </a:r>
            <a:r>
              <a:rPr lang="en-US" altLang="zh-CN" sz="2800" kern="100" dirty="0" smtClean="0">
                <a:latin typeface="Times New Roman" panose="02020603050405020304" pitchFamily="18" charset="0"/>
                <a:ea typeface="方正中等线简体" panose="03000509000000000000" pitchFamily="65" charset="-122"/>
                <a:cs typeface="Courier New" panose="02070309020205020404" pitchFamily="49" charset="0"/>
              </a:rPr>
              <a:t>      </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，则关于</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α</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β</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的大小，下列判断正确的是</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tabLst>
                <a:tab pos="2250440" algn="l"/>
              </a:tabLst>
            </a:pP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A.</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α</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&lt;60°  	</a:t>
            </a:r>
            <a:r>
              <a:rPr lang="en-US" altLang="zh-CN" sz="2800" kern="100" dirty="0" smtClean="0">
                <a:latin typeface="Times New Roman" panose="02020603050405020304" pitchFamily="18" charset="0"/>
                <a:ea typeface="方正中等线简体" panose="03000509000000000000" pitchFamily="65" charset="-122"/>
                <a:cs typeface="Courier New" panose="02070309020205020404" pitchFamily="49" charset="0"/>
              </a:rPr>
              <a:t>		B.</a:t>
            </a:r>
            <a:r>
              <a:rPr lang="en-US" altLang="zh-CN" sz="2800" i="1" kern="100" dirty="0" smtClean="0">
                <a:latin typeface="Times New Roman" panose="02020603050405020304" pitchFamily="18" charset="0"/>
                <a:ea typeface="方正中等线简体" panose="03000509000000000000" pitchFamily="65" charset="-122"/>
                <a:cs typeface="Courier New" panose="02070309020205020404" pitchFamily="49" charset="0"/>
              </a:rPr>
              <a:t>α</a:t>
            </a:r>
            <a:r>
              <a:rPr lang="en-US" altLang="zh-CN" sz="2800" kern="100" dirty="0" smtClean="0">
                <a:latin typeface="Times New Roman" panose="02020603050405020304" pitchFamily="18" charset="0"/>
                <a:ea typeface="方正中等线简体" panose="03000509000000000000" pitchFamily="65" charset="-122"/>
                <a:cs typeface="Courier New" panose="02070309020205020404" pitchFamily="49" charset="0"/>
              </a:rPr>
              <a:t>&lt;30</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tabLst>
                <a:tab pos="2250440" algn="l"/>
              </a:tabLst>
            </a:pP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C.</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β</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&gt;30°  	</a:t>
            </a:r>
            <a:r>
              <a:rPr lang="en-US" altLang="zh-CN" sz="2800" kern="100" dirty="0" smtClean="0">
                <a:latin typeface="Times New Roman" panose="02020603050405020304" pitchFamily="18" charset="0"/>
                <a:ea typeface="方正中等线简体" panose="03000509000000000000" pitchFamily="65" charset="-122"/>
                <a:cs typeface="Courier New" panose="02070309020205020404" pitchFamily="49" charset="0"/>
              </a:rPr>
              <a:t>		D.</a:t>
            </a:r>
            <a:r>
              <a:rPr lang="en-US" altLang="zh-CN" sz="2800" i="1" kern="100" dirty="0" smtClean="0">
                <a:latin typeface="Times New Roman" panose="02020603050405020304" pitchFamily="18" charset="0"/>
                <a:ea typeface="方正中等线简体" panose="03000509000000000000" pitchFamily="65" charset="-122"/>
                <a:cs typeface="Courier New" panose="02070309020205020404" pitchFamily="49" charset="0"/>
              </a:rPr>
              <a:t>β</a:t>
            </a:r>
            <a:r>
              <a:rPr lang="en-US" altLang="zh-CN" sz="2800" kern="100" dirty="0" smtClean="0">
                <a:latin typeface="Times New Roman" panose="02020603050405020304" pitchFamily="18" charset="0"/>
                <a:ea typeface="方正中等线简体" panose="03000509000000000000" pitchFamily="65" charset="-122"/>
                <a:cs typeface="Courier New" panose="02070309020205020404" pitchFamily="49" charset="0"/>
              </a:rPr>
              <a:t>&lt;30</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sp>
        <p:nvSpPr>
          <p:cNvPr id="26" name="圆角矩形 25">
            <a:hlinkClick r:id="rId3" action="ppaction://hlinksldjump"/>
          </p:cNvPr>
          <p:cNvSpPr/>
          <p:nvPr/>
        </p:nvSpPr>
        <p:spPr>
          <a:xfrm>
            <a:off x="2285535"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algn="ctr" defTabSz="914400"/>
            <a:r>
              <a:rPr kumimoji="1" lang="en-US" altLang="zh-CN" sz="1600" kern="0" dirty="0">
                <a:solidFill>
                  <a:prstClr val="white">
                    <a:lumMod val="50000"/>
                  </a:prstClr>
                </a:solidFill>
                <a:latin typeface="Arial" panose="020B0604020202020204"/>
                <a:ea typeface="微软雅黑" panose="020B0503020204020204" charset="-122"/>
              </a:rPr>
              <a:t>1</a:t>
            </a:r>
            <a:endParaRPr kumimoji="1" lang="zh-CN" altLang="en-US" sz="1600" kern="0" dirty="0">
              <a:solidFill>
                <a:prstClr val="white">
                  <a:lumMod val="50000"/>
                </a:prstClr>
              </a:solidFill>
              <a:latin typeface="Arial" panose="020B0604020202020204"/>
              <a:ea typeface="微软雅黑" panose="020B0503020204020204" charset="-122"/>
            </a:endParaRPr>
          </a:p>
        </p:txBody>
      </p:sp>
      <p:sp>
        <p:nvSpPr>
          <p:cNvPr id="27" name="圆角矩形 26">
            <a:hlinkClick r:id="rId4" action="ppaction://hlinksldjump"/>
          </p:cNvPr>
          <p:cNvSpPr/>
          <p:nvPr/>
        </p:nvSpPr>
        <p:spPr>
          <a:xfrm>
            <a:off x="2680387"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rPr>
              <a:t>2</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endParaRPr>
          </a:p>
        </p:txBody>
      </p:sp>
      <p:sp>
        <p:nvSpPr>
          <p:cNvPr id="32" name="圆角矩形 31">
            <a:hlinkClick r:id="rId5" action="ppaction://hlinksldjump"/>
          </p:cNvPr>
          <p:cNvSpPr/>
          <p:nvPr/>
        </p:nvSpPr>
        <p:spPr>
          <a:xfrm>
            <a:off x="3075239"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rPr>
              <a:t>3</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endParaRPr>
          </a:p>
        </p:txBody>
      </p:sp>
      <p:sp>
        <p:nvSpPr>
          <p:cNvPr id="33" name="圆角矩形 32">
            <a:hlinkClick r:id="rId6" action="ppaction://hlinksldjump"/>
          </p:cNvPr>
          <p:cNvSpPr/>
          <p:nvPr/>
        </p:nvSpPr>
        <p:spPr>
          <a:xfrm>
            <a:off x="3470091"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rPr>
              <a:t>4</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endParaRPr>
          </a:p>
        </p:txBody>
      </p:sp>
      <p:sp>
        <p:nvSpPr>
          <p:cNvPr id="35" name="圆角矩形 34">
            <a:hlinkClick r:id="rId7" action="ppaction://hlinksldjump"/>
          </p:cNvPr>
          <p:cNvSpPr/>
          <p:nvPr/>
        </p:nvSpPr>
        <p:spPr>
          <a:xfrm>
            <a:off x="3864943"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rPr>
              <a:t>5</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endParaRPr>
          </a:p>
        </p:txBody>
      </p:sp>
      <p:sp>
        <p:nvSpPr>
          <p:cNvPr id="36" name="圆角矩形 35">
            <a:hlinkClick r:id="rId8" action="ppaction://hlinksldjump"/>
          </p:cNvPr>
          <p:cNvSpPr/>
          <p:nvPr/>
        </p:nvSpPr>
        <p:spPr>
          <a:xfrm>
            <a:off x="4259795"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rPr>
              <a:t>6</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endParaRPr>
          </a:p>
        </p:txBody>
      </p:sp>
      <p:sp>
        <p:nvSpPr>
          <p:cNvPr id="37" name="圆角矩形 36">
            <a:hlinkClick r:id="rId9" action="ppaction://hlinksldjump"/>
          </p:cNvPr>
          <p:cNvSpPr/>
          <p:nvPr/>
        </p:nvSpPr>
        <p:spPr>
          <a:xfrm>
            <a:off x="4654647" y="6381328"/>
            <a:ext cx="288000" cy="288000"/>
          </a:xfrm>
          <a:prstGeom prst="round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r>
              <a:rPr kumimoji="1" lang="en-US" altLang="zh-CN" sz="1600" dirty="0">
                <a:solidFill>
                  <a:schemeClr val="bg1"/>
                </a:solidFill>
              </a:rPr>
              <a:t>7</a:t>
            </a:r>
            <a:endParaRPr kumimoji="1" lang="zh-CN" altLang="en-US" sz="1600" dirty="0">
              <a:solidFill>
                <a:schemeClr val="bg1"/>
              </a:solidFill>
            </a:endParaRPr>
          </a:p>
        </p:txBody>
      </p:sp>
      <p:sp>
        <p:nvSpPr>
          <p:cNvPr id="38" name="圆角矩形 37">
            <a:hlinkClick r:id="rId10" action="ppaction://hlinksldjump"/>
          </p:cNvPr>
          <p:cNvSpPr/>
          <p:nvPr/>
        </p:nvSpPr>
        <p:spPr>
          <a:xfrm>
            <a:off x="5049499"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rPr>
              <a:t>8</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endParaRPr>
          </a:p>
        </p:txBody>
      </p:sp>
      <p:sp>
        <p:nvSpPr>
          <p:cNvPr id="39" name="圆角矩形 38">
            <a:hlinkClick r:id="rId11" action="ppaction://hlinksldjump"/>
          </p:cNvPr>
          <p:cNvSpPr/>
          <p:nvPr/>
        </p:nvSpPr>
        <p:spPr>
          <a:xfrm>
            <a:off x="5444351"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rPr>
              <a:t>9</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endParaRPr>
          </a:p>
        </p:txBody>
      </p:sp>
      <p:sp>
        <p:nvSpPr>
          <p:cNvPr id="40" name="圆角矩形 39">
            <a:hlinkClick r:id="rId12" action="ppaction://hlinksldjump"/>
          </p:cNvPr>
          <p:cNvSpPr/>
          <p:nvPr/>
        </p:nvSpPr>
        <p:spPr>
          <a:xfrm>
            <a:off x="5839203" y="6381328"/>
            <a:ext cx="324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lIns="0" rIns="0"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rPr>
              <a:t>10</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endParaRPr>
          </a:p>
        </p:txBody>
      </p:sp>
      <p:sp>
        <p:nvSpPr>
          <p:cNvPr id="41" name="圆角矩形 40">
            <a:hlinkClick r:id="rId13" action="ppaction://hlinksldjump"/>
          </p:cNvPr>
          <p:cNvSpPr/>
          <p:nvPr/>
        </p:nvSpPr>
        <p:spPr>
          <a:xfrm>
            <a:off x="6270055" y="6381328"/>
            <a:ext cx="324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lIns="0" rIns="0"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rPr>
              <a:t>11</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endParaRPr>
          </a:p>
        </p:txBody>
      </p:sp>
      <p:sp>
        <p:nvSpPr>
          <p:cNvPr id="16" name="矩形 15"/>
          <p:cNvSpPr/>
          <p:nvPr/>
        </p:nvSpPr>
        <p:spPr>
          <a:xfrm>
            <a:off x="0" y="-141"/>
            <a:ext cx="12189600" cy="665877"/>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矩形 16"/>
          <p:cNvSpPr/>
          <p:nvPr/>
        </p:nvSpPr>
        <p:spPr>
          <a:xfrm>
            <a:off x="0" y="124323"/>
            <a:ext cx="351904" cy="416948"/>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矩形 17"/>
          <p:cNvSpPr/>
          <p:nvPr/>
        </p:nvSpPr>
        <p:spPr>
          <a:xfrm>
            <a:off x="471170" y="124460"/>
            <a:ext cx="11718925" cy="417195"/>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19" name="直接连接符 18"/>
          <p:cNvCxnSpPr/>
          <p:nvPr/>
        </p:nvCxnSpPr>
        <p:spPr>
          <a:xfrm>
            <a:off x="2448550" y="332656"/>
            <a:ext cx="9741050" cy="283"/>
          </a:xfrm>
          <a:prstGeom prst="line">
            <a:avLst/>
          </a:prstGeom>
          <a:ln w="3175">
            <a:solidFill>
              <a:schemeClr val="bg1"/>
            </a:solidFill>
          </a:ln>
        </p:spPr>
        <p:style>
          <a:lnRef idx="1">
            <a:schemeClr val="accent6"/>
          </a:lnRef>
          <a:fillRef idx="0">
            <a:schemeClr val="accent6"/>
          </a:fillRef>
          <a:effectRef idx="0">
            <a:schemeClr val="accent6"/>
          </a:effectRef>
          <a:fontRef idx="minor">
            <a:schemeClr val="tx1"/>
          </a:fontRef>
        </p:style>
      </p:cxnSp>
      <p:sp>
        <p:nvSpPr>
          <p:cNvPr id="20" name="矩形 19"/>
          <p:cNvSpPr/>
          <p:nvPr/>
        </p:nvSpPr>
        <p:spPr>
          <a:xfrm>
            <a:off x="411098" y="58001"/>
            <a:ext cx="1911748" cy="492443"/>
          </a:xfrm>
          <a:prstGeom prst="rect">
            <a:avLst/>
          </a:prstGeom>
        </p:spPr>
        <p:txBody>
          <a:bodyPr wrap="square">
            <a:spAutoFit/>
          </a:bodyPr>
          <a:lstStyle/>
          <a:p>
            <a:pPr algn="ctr"/>
            <a:r>
              <a:rPr lang="zh-CN" altLang="en-US" sz="2600" smtClean="0">
                <a:solidFill>
                  <a:schemeClr val="bg1"/>
                </a:solidFill>
                <a:latin typeface="黑体" panose="02010609060101010101" charset="-122"/>
                <a:ea typeface="黑体" panose="02010609060101010101" charset="-122"/>
              </a:rPr>
              <a:t>能力综合练</a:t>
            </a:r>
            <a:endParaRPr lang="zh-CN" altLang="en-US" sz="2600" dirty="0">
              <a:solidFill>
                <a:schemeClr val="bg1"/>
              </a:solidFill>
              <a:latin typeface="黑体" panose="02010609060101010101" charset="-122"/>
              <a:ea typeface="黑体" panose="02010609060101010101" charset="-122"/>
            </a:endParaRPr>
          </a:p>
        </p:txBody>
      </p:sp>
      <p:graphicFrame>
        <p:nvGraphicFramePr>
          <p:cNvPr id="2" name="对象 1"/>
          <p:cNvGraphicFramePr>
            <a:graphicFrameLocks noChangeAspect="1"/>
          </p:cNvGraphicFramePr>
          <p:nvPr>
            <p:extLst>
              <p:ext uri="{D42A27DB-BD31-4B8C-83A1-F6EECF244321}">
                <p14:modId xmlns:p14="http://schemas.microsoft.com/office/powerpoint/2010/main" val="2269669974"/>
              </p:ext>
            </p:extLst>
          </p:nvPr>
        </p:nvGraphicFramePr>
        <p:xfrm>
          <a:off x="6680106" y="3285778"/>
          <a:ext cx="1277938" cy="1209675"/>
        </p:xfrm>
        <a:graphic>
          <a:graphicData uri="http://schemas.openxmlformats.org/presentationml/2006/ole">
            <mc:AlternateContent xmlns:mc="http://schemas.openxmlformats.org/markup-compatibility/2006">
              <mc:Choice xmlns:v="urn:schemas-microsoft-com:vml" Requires="v">
                <p:oleObj spid="_x0000_s167941" name="文档" r:id="rId14" imgW="1278401" imgH="1209005" progId="Word.Document.12">
                  <p:embed/>
                </p:oleObj>
              </mc:Choice>
              <mc:Fallback>
                <p:oleObj name="文档" r:id="rId14" imgW="1278401" imgH="1209005" progId="Word.Document.12">
                  <p:embed/>
                  <p:pic>
                    <p:nvPicPr>
                      <p:cNvPr id="0" name=""/>
                      <p:cNvPicPr/>
                      <p:nvPr/>
                    </p:nvPicPr>
                    <p:blipFill>
                      <a:blip r:embed="rId15"/>
                      <a:stretch>
                        <a:fillRect/>
                      </a:stretch>
                    </p:blipFill>
                    <p:spPr>
                      <a:xfrm>
                        <a:off x="6680106" y="3285778"/>
                        <a:ext cx="1277938" cy="1209675"/>
                      </a:xfrm>
                      <a:prstGeom prst="rect">
                        <a:avLst/>
                      </a:prstGeom>
                    </p:spPr>
                  </p:pic>
                </p:oleObj>
              </mc:Fallback>
            </mc:AlternateContent>
          </a:graphicData>
        </a:graphic>
      </p:graphicFrame>
      <p:pic>
        <p:nvPicPr>
          <p:cNvPr id="167938" name="Picture 2" descr="Z4-63"/>
          <p:cNvPicPr>
            <a:picLocks noChangeAspect="1" noChangeArrowheads="1"/>
          </p:cNvPicPr>
          <p:nvPr/>
        </p:nvPicPr>
        <p:blipFill>
          <a:blip r:embed="rId16">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581572" y="4151155"/>
            <a:ext cx="3770218" cy="15986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 name="TextBox 14"/>
          <p:cNvSpPr txBox="1"/>
          <p:nvPr/>
        </p:nvSpPr>
        <p:spPr>
          <a:xfrm>
            <a:off x="285708" y="5229994"/>
            <a:ext cx="795807" cy="756000"/>
          </a:xfrm>
          <a:prstGeom prst="rect">
            <a:avLst/>
          </a:prstGeom>
          <a:noFill/>
        </p:spPr>
        <p:txBody>
          <a:bodyPr wrap="square" rtlCol="0">
            <a:spAutoFit/>
          </a:bodyPr>
          <a:lstStyle/>
          <a:p>
            <a:r>
              <a:rPr lang="zh-CN" altLang="en-US" sz="4500" b="1" dirty="0">
                <a:solidFill>
                  <a:srgbClr val="C00000"/>
                </a:solidFill>
                <a:latin typeface="华文细黑" panose="02010600040101010101" pitchFamily="2" charset="-122"/>
                <a:ea typeface="华文细黑" panose="02010600040101010101" pitchFamily="2" charset="-122"/>
              </a:rPr>
              <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linds(horizontal)">
                                      <p:cBhvr>
                                        <p:cTn id="7"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图片 10"/>
          <p:cNvPicPr>
            <a:picLocks noChangeAspect="1"/>
          </p:cNvPicPr>
          <p:nvPr/>
        </p:nvPicPr>
        <p:blipFill rotWithShape="1">
          <a:blip r:embed="rId3" cstate="print">
            <a:extLst>
              <a:ext uri="{28A0092B-C50C-407E-A947-70E740481C1C}">
                <a14:useLocalDpi xmlns:a14="http://schemas.microsoft.com/office/drawing/2010/main" val="0"/>
              </a:ext>
            </a:extLst>
          </a:blip>
          <a:srcRect t="24033" b="24569"/>
          <a:stretch/>
        </p:blipFill>
        <p:spPr>
          <a:xfrm>
            <a:off x="406" y="1664266"/>
            <a:ext cx="12189600" cy="3524250"/>
          </a:xfrm>
          <a:prstGeom prst="rect">
            <a:avLst/>
          </a:prstGeom>
        </p:spPr>
      </p:pic>
      <p:sp>
        <p:nvSpPr>
          <p:cNvPr id="10" name="矩形 9"/>
          <p:cNvSpPr/>
          <p:nvPr/>
        </p:nvSpPr>
        <p:spPr>
          <a:xfrm flipV="1">
            <a:off x="0" y="1665287"/>
            <a:ext cx="12189600" cy="3523229"/>
          </a:xfrm>
          <a:prstGeom prst="rect">
            <a:avLst/>
          </a:prstGeom>
          <a:solidFill>
            <a:schemeClr val="accent1">
              <a:lumMod val="50000"/>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n>
                <a:solidFill>
                  <a:sysClr val="windowText" lastClr="000000"/>
                </a:solidFill>
              </a:ln>
              <a:solidFill>
                <a:schemeClr val="accent1">
                  <a:lumMod val="50000"/>
                </a:schemeClr>
              </a:solidFill>
            </a:endParaRPr>
          </a:p>
        </p:txBody>
      </p:sp>
      <p:sp>
        <p:nvSpPr>
          <p:cNvPr id="60" name="矩形 59"/>
          <p:cNvSpPr/>
          <p:nvPr/>
        </p:nvSpPr>
        <p:spPr>
          <a:xfrm flipV="1">
            <a:off x="0" y="2889635"/>
            <a:ext cx="3714750" cy="1080000"/>
          </a:xfrm>
          <a:prstGeom prst="rect">
            <a:avLst/>
          </a:prstGeom>
          <a:solidFill>
            <a:schemeClr val="accent1">
              <a:lumMod val="50000"/>
              <a:alpha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n>
                <a:solidFill>
                  <a:sysClr val="windowText" lastClr="000000"/>
                </a:solidFill>
              </a:ln>
              <a:solidFill>
                <a:schemeClr val="accent1">
                  <a:lumMod val="50000"/>
                </a:schemeClr>
              </a:solidFill>
            </a:endParaRPr>
          </a:p>
        </p:txBody>
      </p:sp>
      <p:sp>
        <p:nvSpPr>
          <p:cNvPr id="5" name="矩形 4"/>
          <p:cNvSpPr/>
          <p:nvPr/>
        </p:nvSpPr>
        <p:spPr>
          <a:xfrm flipV="1">
            <a:off x="4503738" y="2906713"/>
            <a:ext cx="7686675" cy="1045845"/>
          </a:xfrm>
          <a:prstGeom prst="rect">
            <a:avLst/>
          </a:prstGeom>
          <a:solidFill>
            <a:schemeClr val="accent1">
              <a:lumMod val="50000"/>
              <a:alpha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n>
                <a:solidFill>
                  <a:sysClr val="windowText" lastClr="000000"/>
                </a:solidFill>
              </a:ln>
              <a:solidFill>
                <a:schemeClr val="accent1">
                  <a:lumMod val="50000"/>
                </a:schemeClr>
              </a:solidFill>
            </a:endParaRPr>
          </a:p>
        </p:txBody>
      </p:sp>
      <p:sp>
        <p:nvSpPr>
          <p:cNvPr id="8" name="矩形 7"/>
          <p:cNvSpPr/>
          <p:nvPr/>
        </p:nvSpPr>
        <p:spPr>
          <a:xfrm>
            <a:off x="5086985" y="3045460"/>
            <a:ext cx="6336813" cy="769441"/>
          </a:xfrm>
          <a:prstGeom prst="rect">
            <a:avLst/>
          </a:prstGeom>
        </p:spPr>
        <p:txBody>
          <a:bodyPr wrap="square">
            <a:spAutoFit/>
          </a:bodyPr>
          <a:lstStyle/>
          <a:p>
            <a:r>
              <a:rPr lang="zh-CN" altLang="zh-CN" sz="4400" b="1" dirty="0">
                <a:solidFill>
                  <a:schemeClr val="bg1"/>
                </a:solidFill>
                <a:latin typeface="微软雅黑" panose="020B0503020204020204" charset="-122"/>
                <a:ea typeface="微软雅黑" panose="020B0503020204020204" charset="-122"/>
              </a:rPr>
              <a:t>全反射</a:t>
            </a:r>
          </a:p>
        </p:txBody>
      </p:sp>
      <p:sp>
        <p:nvSpPr>
          <p:cNvPr id="4" name="矩形 3"/>
          <p:cNvSpPr/>
          <p:nvPr/>
        </p:nvSpPr>
        <p:spPr>
          <a:xfrm>
            <a:off x="2350770" y="3014663"/>
            <a:ext cx="819150" cy="829945"/>
          </a:xfrm>
          <a:prstGeom prst="rect">
            <a:avLst/>
          </a:prstGeom>
        </p:spPr>
        <p:txBody>
          <a:bodyPr wrap="square">
            <a:spAutoFit/>
          </a:bodyPr>
          <a:lstStyle/>
          <a:p>
            <a:pPr algn="dist"/>
            <a:r>
              <a:rPr lang="zh-CN" altLang="en-US" sz="4800" b="1" dirty="0" smtClean="0">
                <a:solidFill>
                  <a:schemeClr val="bg1"/>
                </a:solidFill>
                <a:latin typeface="微软雅黑" panose="020B0503020204020204" charset="-122"/>
                <a:ea typeface="微软雅黑" panose="020B0503020204020204" charset="-122"/>
              </a:rPr>
              <a:t>一</a:t>
            </a: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6" name="圆角矩形 25">
            <a:hlinkClick r:id="rId3" action="ppaction://hlinksldjump"/>
          </p:cNvPr>
          <p:cNvSpPr/>
          <p:nvPr/>
        </p:nvSpPr>
        <p:spPr>
          <a:xfrm>
            <a:off x="2285535"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algn="ctr" defTabSz="914400"/>
            <a:r>
              <a:rPr kumimoji="1" lang="en-US" altLang="zh-CN" sz="1600" kern="0" dirty="0">
                <a:solidFill>
                  <a:prstClr val="white">
                    <a:lumMod val="50000"/>
                  </a:prstClr>
                </a:solidFill>
                <a:latin typeface="Arial" panose="020B0604020202020204"/>
                <a:ea typeface="微软雅黑" panose="020B0503020204020204" charset="-122"/>
              </a:rPr>
              <a:t>1</a:t>
            </a:r>
            <a:endParaRPr kumimoji="1" lang="zh-CN" altLang="en-US" sz="1600" kern="0" dirty="0">
              <a:solidFill>
                <a:prstClr val="white">
                  <a:lumMod val="50000"/>
                </a:prstClr>
              </a:solidFill>
              <a:latin typeface="Arial" panose="020B0604020202020204"/>
              <a:ea typeface="微软雅黑" panose="020B0503020204020204" charset="-122"/>
            </a:endParaRPr>
          </a:p>
        </p:txBody>
      </p:sp>
      <p:sp>
        <p:nvSpPr>
          <p:cNvPr id="27" name="圆角矩形 26">
            <a:hlinkClick r:id="rId4" action="ppaction://hlinksldjump"/>
          </p:cNvPr>
          <p:cNvSpPr/>
          <p:nvPr/>
        </p:nvSpPr>
        <p:spPr>
          <a:xfrm>
            <a:off x="2680387"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rPr>
              <a:t>2</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endParaRPr>
          </a:p>
        </p:txBody>
      </p:sp>
      <p:sp>
        <p:nvSpPr>
          <p:cNvPr id="32" name="圆角矩形 31">
            <a:hlinkClick r:id="rId5" action="ppaction://hlinksldjump"/>
          </p:cNvPr>
          <p:cNvSpPr/>
          <p:nvPr/>
        </p:nvSpPr>
        <p:spPr>
          <a:xfrm>
            <a:off x="3075239"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rPr>
              <a:t>3</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endParaRPr>
          </a:p>
        </p:txBody>
      </p:sp>
      <p:sp>
        <p:nvSpPr>
          <p:cNvPr id="33" name="圆角矩形 32">
            <a:hlinkClick r:id="rId6" action="ppaction://hlinksldjump"/>
          </p:cNvPr>
          <p:cNvSpPr/>
          <p:nvPr/>
        </p:nvSpPr>
        <p:spPr>
          <a:xfrm>
            <a:off x="3470091"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rPr>
              <a:t>4</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endParaRPr>
          </a:p>
        </p:txBody>
      </p:sp>
      <p:sp>
        <p:nvSpPr>
          <p:cNvPr id="35" name="圆角矩形 34">
            <a:hlinkClick r:id="rId7" action="ppaction://hlinksldjump"/>
          </p:cNvPr>
          <p:cNvSpPr/>
          <p:nvPr/>
        </p:nvSpPr>
        <p:spPr>
          <a:xfrm>
            <a:off x="3864943"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rPr>
              <a:t>5</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endParaRPr>
          </a:p>
        </p:txBody>
      </p:sp>
      <p:sp>
        <p:nvSpPr>
          <p:cNvPr id="36" name="圆角矩形 35">
            <a:hlinkClick r:id="rId8" action="ppaction://hlinksldjump"/>
          </p:cNvPr>
          <p:cNvSpPr/>
          <p:nvPr/>
        </p:nvSpPr>
        <p:spPr>
          <a:xfrm>
            <a:off x="4259795"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rPr>
              <a:t>6</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endParaRPr>
          </a:p>
        </p:txBody>
      </p:sp>
      <p:sp>
        <p:nvSpPr>
          <p:cNvPr id="37" name="圆角矩形 36">
            <a:hlinkClick r:id="rId9" action="ppaction://hlinksldjump"/>
          </p:cNvPr>
          <p:cNvSpPr/>
          <p:nvPr/>
        </p:nvSpPr>
        <p:spPr>
          <a:xfrm>
            <a:off x="4654647" y="6381328"/>
            <a:ext cx="288000" cy="288000"/>
          </a:xfrm>
          <a:prstGeom prst="round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r>
              <a:rPr kumimoji="1" lang="en-US" altLang="zh-CN" sz="1600" dirty="0">
                <a:solidFill>
                  <a:schemeClr val="bg1"/>
                </a:solidFill>
              </a:rPr>
              <a:t>7</a:t>
            </a:r>
            <a:endParaRPr kumimoji="1" lang="zh-CN" altLang="en-US" sz="1600" dirty="0">
              <a:solidFill>
                <a:schemeClr val="bg1"/>
              </a:solidFill>
            </a:endParaRPr>
          </a:p>
        </p:txBody>
      </p:sp>
      <p:sp>
        <p:nvSpPr>
          <p:cNvPr id="38" name="圆角矩形 37">
            <a:hlinkClick r:id="rId10" action="ppaction://hlinksldjump"/>
          </p:cNvPr>
          <p:cNvSpPr/>
          <p:nvPr/>
        </p:nvSpPr>
        <p:spPr>
          <a:xfrm>
            <a:off x="5049499"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rPr>
              <a:t>8</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endParaRPr>
          </a:p>
        </p:txBody>
      </p:sp>
      <p:sp>
        <p:nvSpPr>
          <p:cNvPr id="39" name="圆角矩形 38">
            <a:hlinkClick r:id="rId11" action="ppaction://hlinksldjump"/>
          </p:cNvPr>
          <p:cNvSpPr/>
          <p:nvPr/>
        </p:nvSpPr>
        <p:spPr>
          <a:xfrm>
            <a:off x="5444351"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rPr>
              <a:t>9</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endParaRPr>
          </a:p>
        </p:txBody>
      </p:sp>
      <p:sp>
        <p:nvSpPr>
          <p:cNvPr id="40" name="圆角矩形 39">
            <a:hlinkClick r:id="rId12" action="ppaction://hlinksldjump"/>
          </p:cNvPr>
          <p:cNvSpPr/>
          <p:nvPr/>
        </p:nvSpPr>
        <p:spPr>
          <a:xfrm>
            <a:off x="5839203" y="6381328"/>
            <a:ext cx="324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lIns="0" rIns="0"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rPr>
              <a:t>10</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endParaRPr>
          </a:p>
        </p:txBody>
      </p:sp>
      <p:sp>
        <p:nvSpPr>
          <p:cNvPr id="41" name="圆角矩形 40">
            <a:hlinkClick r:id="rId13" action="ppaction://hlinksldjump"/>
          </p:cNvPr>
          <p:cNvSpPr/>
          <p:nvPr/>
        </p:nvSpPr>
        <p:spPr>
          <a:xfrm>
            <a:off x="6270055" y="6381328"/>
            <a:ext cx="324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lIns="0" rIns="0"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rPr>
              <a:t>11</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endParaRPr>
          </a:p>
        </p:txBody>
      </p:sp>
      <p:grpSp>
        <p:nvGrpSpPr>
          <p:cNvPr id="19" name="组合 18"/>
          <p:cNvGrpSpPr/>
          <p:nvPr/>
        </p:nvGrpSpPr>
        <p:grpSpPr>
          <a:xfrm>
            <a:off x="471041" y="837506"/>
            <a:ext cx="11248331" cy="3619450"/>
            <a:chOff x="471835" y="934424"/>
            <a:chExt cx="11248331" cy="3619450"/>
          </a:xfrm>
        </p:grpSpPr>
        <p:sp>
          <p:nvSpPr>
            <p:cNvPr id="20" name="圆角矩形 19"/>
            <p:cNvSpPr/>
            <p:nvPr/>
          </p:nvSpPr>
          <p:spPr>
            <a:xfrm>
              <a:off x="471835" y="1094414"/>
              <a:ext cx="11248331" cy="3459460"/>
            </a:xfrm>
            <a:prstGeom prst="roundRect">
              <a:avLst>
                <a:gd name="adj" fmla="val 3263"/>
              </a:avLst>
            </a:prstGeom>
            <a:noFill/>
            <a:ln w="285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1" lang="zh-CN" altLang="en-US" sz="1800" b="0" i="0" u="none" strike="noStrike" kern="1200" cap="none" spc="0" normalizeH="0" baseline="0" noProof="0">
                <a:ln>
                  <a:noFill/>
                </a:ln>
                <a:solidFill>
                  <a:prstClr val="white"/>
                </a:solidFill>
                <a:effectLst/>
                <a:uLnTx/>
                <a:uFillTx/>
                <a:latin typeface="Arial" panose="020B0604020202020204"/>
                <a:ea typeface="微软雅黑" panose="020B0503020204020204" charset="-122"/>
                <a:cs typeface="+mn-cs"/>
              </a:endParaRPr>
            </a:p>
          </p:txBody>
        </p:sp>
        <p:pic>
          <p:nvPicPr>
            <p:cNvPr id="21" name="图片 20"/>
            <p:cNvPicPr>
              <a:picLocks noChangeAspect="1"/>
            </p:cNvPicPr>
            <p:nvPr/>
          </p:nvPicPr>
          <p:blipFill>
            <a:blip r:embed="rId14"/>
            <a:stretch>
              <a:fillRect/>
            </a:stretch>
          </p:blipFill>
          <p:spPr>
            <a:xfrm>
              <a:off x="850294" y="934424"/>
              <a:ext cx="695238" cy="314286"/>
            </a:xfrm>
            <a:prstGeom prst="rect">
              <a:avLst/>
            </a:prstGeom>
          </p:spPr>
        </p:pic>
        <p:sp>
          <p:nvSpPr>
            <p:cNvPr id="22" name="文本框 21"/>
            <p:cNvSpPr txBox="1"/>
            <p:nvPr/>
          </p:nvSpPr>
          <p:spPr>
            <a:xfrm>
              <a:off x="915584" y="992904"/>
              <a:ext cx="583768" cy="216027"/>
            </a:xfrm>
            <a:custGeom>
              <a:avLst/>
              <a:gdLst/>
              <a:ahLst/>
              <a:cxnLst/>
              <a:rect l="l" t="t" r="r" b="b"/>
              <a:pathLst>
                <a:path w="583768" h="216027">
                  <a:moveTo>
                    <a:pt x="96012" y="106756"/>
                  </a:moveTo>
                  <a:lnTo>
                    <a:pt x="91211" y="139217"/>
                  </a:lnTo>
                  <a:lnTo>
                    <a:pt x="107670" y="139217"/>
                  </a:lnTo>
                  <a:lnTo>
                    <a:pt x="112014" y="106756"/>
                  </a:lnTo>
                  <a:close/>
                  <a:moveTo>
                    <a:pt x="53264" y="106756"/>
                  </a:moveTo>
                  <a:lnTo>
                    <a:pt x="48692" y="139217"/>
                  </a:lnTo>
                  <a:lnTo>
                    <a:pt x="64922" y="139217"/>
                  </a:lnTo>
                  <a:lnTo>
                    <a:pt x="69494" y="106756"/>
                  </a:lnTo>
                  <a:close/>
                  <a:moveTo>
                    <a:pt x="213055" y="82524"/>
                  </a:moveTo>
                  <a:lnTo>
                    <a:pt x="249174" y="82524"/>
                  </a:lnTo>
                  <a:lnTo>
                    <a:pt x="248031" y="92811"/>
                  </a:lnTo>
                  <a:lnTo>
                    <a:pt x="279121" y="92811"/>
                  </a:lnTo>
                  <a:lnTo>
                    <a:pt x="277749" y="104927"/>
                  </a:lnTo>
                  <a:cubicBezTo>
                    <a:pt x="277292" y="107670"/>
                    <a:pt x="276149" y="110033"/>
                    <a:pt x="274320" y="112014"/>
                  </a:cubicBezTo>
                  <a:cubicBezTo>
                    <a:pt x="272644" y="113995"/>
                    <a:pt x="270662" y="114986"/>
                    <a:pt x="268376" y="114986"/>
                  </a:cubicBezTo>
                  <a:lnTo>
                    <a:pt x="244831" y="114986"/>
                  </a:lnTo>
                  <a:lnTo>
                    <a:pt x="239573" y="152019"/>
                  </a:lnTo>
                  <a:lnTo>
                    <a:pt x="272948" y="152019"/>
                  </a:lnTo>
                  <a:lnTo>
                    <a:pt x="271348" y="164592"/>
                  </a:lnTo>
                  <a:cubicBezTo>
                    <a:pt x="270891" y="167640"/>
                    <a:pt x="269519" y="170307"/>
                    <a:pt x="267233" y="172593"/>
                  </a:cubicBezTo>
                  <a:cubicBezTo>
                    <a:pt x="264947" y="174574"/>
                    <a:pt x="262357" y="175565"/>
                    <a:pt x="259461" y="175565"/>
                  </a:cubicBezTo>
                  <a:lnTo>
                    <a:pt x="236372" y="175565"/>
                  </a:lnTo>
                  <a:lnTo>
                    <a:pt x="231800" y="211683"/>
                  </a:lnTo>
                  <a:cubicBezTo>
                    <a:pt x="231648" y="212903"/>
                    <a:pt x="231191" y="213893"/>
                    <a:pt x="230429" y="214655"/>
                  </a:cubicBezTo>
                  <a:cubicBezTo>
                    <a:pt x="229667" y="215417"/>
                    <a:pt x="228752" y="215798"/>
                    <a:pt x="227685" y="215798"/>
                  </a:cubicBezTo>
                  <a:lnTo>
                    <a:pt x="192481" y="215798"/>
                  </a:lnTo>
                  <a:lnTo>
                    <a:pt x="197510" y="175565"/>
                  </a:lnTo>
                  <a:lnTo>
                    <a:pt x="147218" y="175565"/>
                  </a:lnTo>
                  <a:lnTo>
                    <a:pt x="149276" y="160706"/>
                  </a:lnTo>
                  <a:cubicBezTo>
                    <a:pt x="149580" y="158420"/>
                    <a:pt x="150647" y="156438"/>
                    <a:pt x="152476" y="154762"/>
                  </a:cubicBezTo>
                  <a:cubicBezTo>
                    <a:pt x="154305" y="152933"/>
                    <a:pt x="156286" y="152019"/>
                    <a:pt x="158420" y="152019"/>
                  </a:cubicBezTo>
                  <a:lnTo>
                    <a:pt x="200711" y="152019"/>
                  </a:lnTo>
                  <a:lnTo>
                    <a:pt x="205968" y="114986"/>
                  </a:lnTo>
                  <a:lnTo>
                    <a:pt x="190881" y="114986"/>
                  </a:lnTo>
                  <a:lnTo>
                    <a:pt x="190424" y="115671"/>
                  </a:lnTo>
                  <a:cubicBezTo>
                    <a:pt x="189052" y="120091"/>
                    <a:pt x="186690" y="123520"/>
                    <a:pt x="183337" y="125958"/>
                  </a:cubicBezTo>
                  <a:cubicBezTo>
                    <a:pt x="179375" y="128702"/>
                    <a:pt x="175184" y="130073"/>
                    <a:pt x="170764" y="130073"/>
                  </a:cubicBezTo>
                  <a:lnTo>
                    <a:pt x="151790" y="130073"/>
                  </a:lnTo>
                  <a:lnTo>
                    <a:pt x="164592" y="87325"/>
                  </a:lnTo>
                  <a:cubicBezTo>
                    <a:pt x="164897" y="86563"/>
                    <a:pt x="165354" y="85953"/>
                    <a:pt x="165963" y="85496"/>
                  </a:cubicBezTo>
                  <a:cubicBezTo>
                    <a:pt x="166573" y="85039"/>
                    <a:pt x="167259" y="84810"/>
                    <a:pt x="168021" y="84810"/>
                  </a:cubicBezTo>
                  <a:lnTo>
                    <a:pt x="199339" y="84810"/>
                  </a:lnTo>
                  <a:lnTo>
                    <a:pt x="196596" y="92811"/>
                  </a:lnTo>
                  <a:lnTo>
                    <a:pt x="208483" y="92811"/>
                  </a:lnTo>
                  <a:lnTo>
                    <a:pt x="209169" y="85496"/>
                  </a:lnTo>
                  <a:cubicBezTo>
                    <a:pt x="209169" y="84887"/>
                    <a:pt x="209283" y="84468"/>
                    <a:pt x="209512" y="84239"/>
                  </a:cubicBezTo>
                  <a:cubicBezTo>
                    <a:pt x="209740" y="84010"/>
                    <a:pt x="210083" y="83744"/>
                    <a:pt x="210540" y="83439"/>
                  </a:cubicBezTo>
                  <a:cubicBezTo>
                    <a:pt x="211302" y="82829"/>
                    <a:pt x="212141" y="82524"/>
                    <a:pt x="213055" y="82524"/>
                  </a:cubicBezTo>
                  <a:close/>
                  <a:moveTo>
                    <a:pt x="102641" y="59207"/>
                  </a:moveTo>
                  <a:lnTo>
                    <a:pt x="98298" y="88239"/>
                  </a:lnTo>
                  <a:lnTo>
                    <a:pt x="114757" y="88239"/>
                  </a:lnTo>
                  <a:lnTo>
                    <a:pt x="118643" y="59207"/>
                  </a:lnTo>
                  <a:close/>
                  <a:moveTo>
                    <a:pt x="400431" y="48692"/>
                  </a:moveTo>
                  <a:lnTo>
                    <a:pt x="419862" y="48692"/>
                  </a:lnTo>
                  <a:cubicBezTo>
                    <a:pt x="421538" y="48692"/>
                    <a:pt x="422872" y="49301"/>
                    <a:pt x="423862" y="50520"/>
                  </a:cubicBezTo>
                  <a:cubicBezTo>
                    <a:pt x="424853" y="51740"/>
                    <a:pt x="425272" y="53187"/>
                    <a:pt x="425120" y="54864"/>
                  </a:cubicBezTo>
                  <a:lnTo>
                    <a:pt x="406832" y="216027"/>
                  </a:lnTo>
                  <a:cubicBezTo>
                    <a:pt x="400126" y="216027"/>
                    <a:pt x="394564" y="213398"/>
                    <a:pt x="390144" y="208140"/>
                  </a:cubicBezTo>
                  <a:cubicBezTo>
                    <a:pt x="385724" y="202882"/>
                    <a:pt x="383819" y="196596"/>
                    <a:pt x="384429" y="189281"/>
                  </a:cubicBezTo>
                  <a:close/>
                  <a:moveTo>
                    <a:pt x="328879" y="48692"/>
                  </a:moveTo>
                  <a:lnTo>
                    <a:pt x="347624" y="48692"/>
                  </a:lnTo>
                  <a:lnTo>
                    <a:pt x="324764" y="197967"/>
                  </a:lnTo>
                  <a:cubicBezTo>
                    <a:pt x="323850" y="203301"/>
                    <a:pt x="321488" y="207645"/>
                    <a:pt x="317678" y="210998"/>
                  </a:cubicBezTo>
                  <a:cubicBezTo>
                    <a:pt x="313868" y="214350"/>
                    <a:pt x="309524" y="216027"/>
                    <a:pt x="304648" y="216027"/>
                  </a:cubicBezTo>
                  <a:lnTo>
                    <a:pt x="296418" y="216027"/>
                  </a:lnTo>
                  <a:lnTo>
                    <a:pt x="321107" y="55778"/>
                  </a:lnTo>
                  <a:cubicBezTo>
                    <a:pt x="321564" y="53645"/>
                    <a:pt x="322516" y="51930"/>
                    <a:pt x="323964" y="50635"/>
                  </a:cubicBezTo>
                  <a:cubicBezTo>
                    <a:pt x="325412" y="49339"/>
                    <a:pt x="327050" y="48692"/>
                    <a:pt x="328879" y="48692"/>
                  </a:cubicBezTo>
                  <a:close/>
                  <a:moveTo>
                    <a:pt x="499643" y="5943"/>
                  </a:moveTo>
                  <a:lnTo>
                    <a:pt x="583768" y="5943"/>
                  </a:lnTo>
                  <a:cubicBezTo>
                    <a:pt x="583006" y="10820"/>
                    <a:pt x="580911" y="14821"/>
                    <a:pt x="577482" y="17945"/>
                  </a:cubicBezTo>
                  <a:cubicBezTo>
                    <a:pt x="574053" y="21069"/>
                    <a:pt x="570052" y="22631"/>
                    <a:pt x="565480" y="22631"/>
                  </a:cubicBezTo>
                  <a:lnTo>
                    <a:pt x="497586" y="22631"/>
                  </a:lnTo>
                  <a:close/>
                  <a:moveTo>
                    <a:pt x="457581" y="5943"/>
                  </a:moveTo>
                  <a:lnTo>
                    <a:pt x="492785" y="5943"/>
                  </a:lnTo>
                  <a:lnTo>
                    <a:pt x="486156" y="56235"/>
                  </a:lnTo>
                  <a:lnTo>
                    <a:pt x="577139" y="56235"/>
                  </a:lnTo>
                  <a:lnTo>
                    <a:pt x="574624" y="74752"/>
                  </a:lnTo>
                  <a:lnTo>
                    <a:pt x="560680" y="74752"/>
                  </a:lnTo>
                  <a:lnTo>
                    <a:pt x="541934" y="216027"/>
                  </a:lnTo>
                  <a:lnTo>
                    <a:pt x="498272" y="216027"/>
                  </a:lnTo>
                  <a:lnTo>
                    <a:pt x="516788" y="74752"/>
                  </a:lnTo>
                  <a:lnTo>
                    <a:pt x="483641" y="74752"/>
                  </a:lnTo>
                  <a:lnTo>
                    <a:pt x="468325" y="191338"/>
                  </a:lnTo>
                  <a:cubicBezTo>
                    <a:pt x="467411" y="198196"/>
                    <a:pt x="464439" y="204063"/>
                    <a:pt x="459410" y="208940"/>
                  </a:cubicBezTo>
                  <a:cubicBezTo>
                    <a:pt x="454533" y="213665"/>
                    <a:pt x="448742" y="216027"/>
                    <a:pt x="442036" y="216027"/>
                  </a:cubicBezTo>
                  <a:lnTo>
                    <a:pt x="421234" y="216027"/>
                  </a:lnTo>
                  <a:lnTo>
                    <a:pt x="447751" y="15087"/>
                  </a:lnTo>
                  <a:cubicBezTo>
                    <a:pt x="448208" y="12344"/>
                    <a:pt x="449351" y="10134"/>
                    <a:pt x="451180" y="8458"/>
                  </a:cubicBezTo>
                  <a:cubicBezTo>
                    <a:pt x="453009" y="6782"/>
                    <a:pt x="455143" y="5943"/>
                    <a:pt x="457581" y="5943"/>
                  </a:cubicBezTo>
                  <a:close/>
                  <a:moveTo>
                    <a:pt x="173050" y="2514"/>
                  </a:moveTo>
                  <a:lnTo>
                    <a:pt x="284378" y="2514"/>
                  </a:lnTo>
                  <a:cubicBezTo>
                    <a:pt x="286055" y="2514"/>
                    <a:pt x="287426" y="2972"/>
                    <a:pt x="288493" y="3886"/>
                  </a:cubicBezTo>
                  <a:cubicBezTo>
                    <a:pt x="289560" y="5105"/>
                    <a:pt x="289941" y="6553"/>
                    <a:pt x="289636" y="8229"/>
                  </a:cubicBezTo>
                  <a:lnTo>
                    <a:pt x="284150" y="49835"/>
                  </a:lnTo>
                  <a:cubicBezTo>
                    <a:pt x="283083" y="56997"/>
                    <a:pt x="280340" y="62789"/>
                    <a:pt x="275920" y="67208"/>
                  </a:cubicBezTo>
                  <a:cubicBezTo>
                    <a:pt x="271501" y="71933"/>
                    <a:pt x="264719" y="74295"/>
                    <a:pt x="255575" y="74295"/>
                  </a:cubicBezTo>
                  <a:lnTo>
                    <a:pt x="222656" y="74295"/>
                  </a:lnTo>
                  <a:lnTo>
                    <a:pt x="224485" y="61265"/>
                  </a:lnTo>
                  <a:cubicBezTo>
                    <a:pt x="224637" y="59741"/>
                    <a:pt x="225323" y="58369"/>
                    <a:pt x="226542" y="57150"/>
                  </a:cubicBezTo>
                  <a:cubicBezTo>
                    <a:pt x="227762" y="56235"/>
                    <a:pt x="229133" y="55778"/>
                    <a:pt x="230657" y="55778"/>
                  </a:cubicBezTo>
                  <a:lnTo>
                    <a:pt x="238658" y="55778"/>
                  </a:lnTo>
                  <a:cubicBezTo>
                    <a:pt x="242316" y="55778"/>
                    <a:pt x="244450" y="54026"/>
                    <a:pt x="245059" y="50520"/>
                  </a:cubicBezTo>
                  <a:lnTo>
                    <a:pt x="249174" y="19888"/>
                  </a:lnTo>
                  <a:lnTo>
                    <a:pt x="220599" y="19888"/>
                  </a:lnTo>
                  <a:lnTo>
                    <a:pt x="212141" y="49377"/>
                  </a:lnTo>
                  <a:cubicBezTo>
                    <a:pt x="209397" y="57455"/>
                    <a:pt x="204749" y="63627"/>
                    <a:pt x="198196" y="67894"/>
                  </a:cubicBezTo>
                  <a:cubicBezTo>
                    <a:pt x="191643" y="72161"/>
                    <a:pt x="184785" y="74295"/>
                    <a:pt x="177622" y="74295"/>
                  </a:cubicBezTo>
                  <a:lnTo>
                    <a:pt x="162534" y="74295"/>
                  </a:lnTo>
                  <a:lnTo>
                    <a:pt x="181051" y="19888"/>
                  </a:lnTo>
                  <a:lnTo>
                    <a:pt x="166192" y="19888"/>
                  </a:lnTo>
                  <a:lnTo>
                    <a:pt x="168021" y="6401"/>
                  </a:lnTo>
                  <a:cubicBezTo>
                    <a:pt x="168173" y="5181"/>
                    <a:pt x="168707" y="4191"/>
                    <a:pt x="169621" y="3429"/>
                  </a:cubicBezTo>
                  <a:cubicBezTo>
                    <a:pt x="170688" y="2819"/>
                    <a:pt x="171831" y="2514"/>
                    <a:pt x="173050" y="2514"/>
                  </a:cubicBezTo>
                  <a:close/>
                  <a:moveTo>
                    <a:pt x="365455" y="228"/>
                  </a:moveTo>
                  <a:lnTo>
                    <a:pt x="400660" y="228"/>
                  </a:lnTo>
                  <a:lnTo>
                    <a:pt x="398374" y="18974"/>
                  </a:lnTo>
                  <a:lnTo>
                    <a:pt x="433349" y="18974"/>
                  </a:lnTo>
                  <a:lnTo>
                    <a:pt x="431749" y="30404"/>
                  </a:lnTo>
                  <a:cubicBezTo>
                    <a:pt x="431444" y="32537"/>
                    <a:pt x="430568" y="34252"/>
                    <a:pt x="429120" y="35547"/>
                  </a:cubicBezTo>
                  <a:cubicBezTo>
                    <a:pt x="427672" y="36843"/>
                    <a:pt x="426034" y="37490"/>
                    <a:pt x="424205" y="37490"/>
                  </a:cubicBezTo>
                  <a:lnTo>
                    <a:pt x="395859" y="37490"/>
                  </a:lnTo>
                  <a:lnTo>
                    <a:pt x="373456" y="206654"/>
                  </a:lnTo>
                  <a:cubicBezTo>
                    <a:pt x="372999" y="209397"/>
                    <a:pt x="371818" y="211645"/>
                    <a:pt x="369913" y="213398"/>
                  </a:cubicBezTo>
                  <a:cubicBezTo>
                    <a:pt x="368008" y="215151"/>
                    <a:pt x="365760" y="216027"/>
                    <a:pt x="363169" y="216027"/>
                  </a:cubicBezTo>
                  <a:lnTo>
                    <a:pt x="330251" y="216027"/>
                  </a:lnTo>
                  <a:lnTo>
                    <a:pt x="353797" y="37490"/>
                  </a:lnTo>
                  <a:lnTo>
                    <a:pt x="320650" y="37490"/>
                  </a:lnTo>
                  <a:lnTo>
                    <a:pt x="322250" y="25374"/>
                  </a:lnTo>
                  <a:cubicBezTo>
                    <a:pt x="322555" y="23393"/>
                    <a:pt x="323355" y="21831"/>
                    <a:pt x="324650" y="20688"/>
                  </a:cubicBezTo>
                  <a:cubicBezTo>
                    <a:pt x="325945" y="19545"/>
                    <a:pt x="327431" y="18974"/>
                    <a:pt x="329108" y="18974"/>
                  </a:cubicBezTo>
                  <a:lnTo>
                    <a:pt x="356311" y="18974"/>
                  </a:lnTo>
                  <a:lnTo>
                    <a:pt x="357911" y="7315"/>
                  </a:lnTo>
                  <a:cubicBezTo>
                    <a:pt x="358216" y="5334"/>
                    <a:pt x="359092" y="3657"/>
                    <a:pt x="360540" y="2286"/>
                  </a:cubicBezTo>
                  <a:cubicBezTo>
                    <a:pt x="361988" y="914"/>
                    <a:pt x="363626" y="228"/>
                    <a:pt x="365455" y="228"/>
                  </a:cubicBezTo>
                  <a:close/>
                  <a:moveTo>
                    <a:pt x="42062" y="0"/>
                  </a:moveTo>
                  <a:lnTo>
                    <a:pt x="86639" y="0"/>
                  </a:lnTo>
                  <a:lnTo>
                    <a:pt x="83896" y="3657"/>
                  </a:lnTo>
                  <a:lnTo>
                    <a:pt x="155905" y="3657"/>
                  </a:lnTo>
                  <a:cubicBezTo>
                    <a:pt x="157429" y="3657"/>
                    <a:pt x="158572" y="4267"/>
                    <a:pt x="159334" y="5486"/>
                  </a:cubicBezTo>
                  <a:cubicBezTo>
                    <a:pt x="160096" y="6705"/>
                    <a:pt x="160172" y="8077"/>
                    <a:pt x="159563" y="9601"/>
                  </a:cubicBezTo>
                  <a:lnTo>
                    <a:pt x="145161" y="41834"/>
                  </a:lnTo>
                  <a:lnTo>
                    <a:pt x="157962" y="41834"/>
                  </a:lnTo>
                  <a:lnTo>
                    <a:pt x="135788" y="198882"/>
                  </a:lnTo>
                  <a:cubicBezTo>
                    <a:pt x="135179" y="203606"/>
                    <a:pt x="133274" y="207645"/>
                    <a:pt x="130073" y="210998"/>
                  </a:cubicBezTo>
                  <a:cubicBezTo>
                    <a:pt x="126873" y="214198"/>
                    <a:pt x="123215" y="215798"/>
                    <a:pt x="119100" y="215798"/>
                  </a:cubicBezTo>
                  <a:lnTo>
                    <a:pt x="96698" y="215798"/>
                  </a:lnTo>
                  <a:lnTo>
                    <a:pt x="104927" y="156591"/>
                  </a:lnTo>
                  <a:lnTo>
                    <a:pt x="88925" y="156591"/>
                  </a:lnTo>
                  <a:lnTo>
                    <a:pt x="80924" y="212369"/>
                  </a:lnTo>
                  <a:lnTo>
                    <a:pt x="54635" y="212369"/>
                  </a:lnTo>
                  <a:lnTo>
                    <a:pt x="62408" y="156591"/>
                  </a:lnTo>
                  <a:lnTo>
                    <a:pt x="46177" y="156591"/>
                  </a:lnTo>
                  <a:lnTo>
                    <a:pt x="40233" y="198425"/>
                  </a:lnTo>
                  <a:cubicBezTo>
                    <a:pt x="39624" y="203301"/>
                    <a:pt x="37643" y="207492"/>
                    <a:pt x="34290" y="210998"/>
                  </a:cubicBezTo>
                  <a:cubicBezTo>
                    <a:pt x="30785" y="214198"/>
                    <a:pt x="26975" y="215798"/>
                    <a:pt x="22860" y="215798"/>
                  </a:cubicBezTo>
                  <a:lnTo>
                    <a:pt x="0" y="215798"/>
                  </a:lnTo>
                  <a:lnTo>
                    <a:pt x="24689" y="41834"/>
                  </a:lnTo>
                  <a:lnTo>
                    <a:pt x="62636" y="41834"/>
                  </a:lnTo>
                  <a:lnTo>
                    <a:pt x="55778" y="88239"/>
                  </a:lnTo>
                  <a:lnTo>
                    <a:pt x="72009" y="88239"/>
                  </a:lnTo>
                  <a:lnTo>
                    <a:pt x="76124" y="59207"/>
                  </a:lnTo>
                  <a:lnTo>
                    <a:pt x="64694" y="59207"/>
                  </a:lnTo>
                  <a:lnTo>
                    <a:pt x="67437" y="41834"/>
                  </a:lnTo>
                  <a:lnTo>
                    <a:pt x="103098" y="41834"/>
                  </a:lnTo>
                  <a:lnTo>
                    <a:pt x="111785" y="21031"/>
                  </a:lnTo>
                  <a:lnTo>
                    <a:pt x="74981" y="21031"/>
                  </a:lnTo>
                  <a:cubicBezTo>
                    <a:pt x="69189" y="31089"/>
                    <a:pt x="61722" y="36119"/>
                    <a:pt x="52578" y="36119"/>
                  </a:cubicBezTo>
                  <a:lnTo>
                    <a:pt x="21031" y="36119"/>
                  </a:lnTo>
                  <a:lnTo>
                    <a:pt x="36804" y="3200"/>
                  </a:lnTo>
                  <a:cubicBezTo>
                    <a:pt x="38328" y="1067"/>
                    <a:pt x="40081" y="0"/>
                    <a:pt x="42062" y="0"/>
                  </a:cubicBezTo>
                  <a:close/>
                </a:path>
              </a:pathLst>
            </a:custGeom>
            <a:solidFill>
              <a:schemeClr val="bg1">
                <a:lumMod val="50000"/>
              </a:schemeClr>
            </a:solidFill>
            <a:ln>
              <a:noFill/>
            </a:ln>
            <a:effectLst/>
          </p:spPr>
          <p:txBody>
            <a:bodyPr rot="0" spcFirstLastPara="0" vertOverflow="overflow" horzOverflow="overflow" vert="horz" wrap="square" lIns="91440" tIns="45720" rIns="91440" bIns="45720" numCol="1" spcCol="0" rtlCol="0" fromWordArt="0" anchor="t" anchorCtr="0" forceAA="0" compatLnSpc="1">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white"/>
                </a:solidFill>
                <a:effectLst/>
                <a:uLnTx/>
                <a:uFillTx/>
                <a:latin typeface="DOUYU Font" pitchFamily="2" charset="-122"/>
                <a:ea typeface="DOUYU Font" pitchFamily="2" charset="-122"/>
                <a:cs typeface="+mn-cs"/>
              </a:endParaRPr>
            </a:p>
          </p:txBody>
        </p:sp>
      </p:grpSp>
      <p:pic>
        <p:nvPicPr>
          <p:cNvPr id="30" name="Picture 2" descr="Z4-63"/>
          <p:cNvPicPr>
            <a:picLocks noChangeAspect="1" noChangeArrowheads="1"/>
          </p:cNvPicPr>
          <p:nvPr/>
        </p:nvPicPr>
        <p:blipFill>
          <a:blip r:embed="rId15">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818173" y="1125538"/>
            <a:ext cx="3659337" cy="15516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34" name="对象 33"/>
          <p:cNvGraphicFramePr>
            <a:graphicFrameLocks noChangeAspect="1"/>
          </p:cNvGraphicFramePr>
          <p:nvPr>
            <p:extLst>
              <p:ext uri="{D42A27DB-BD31-4B8C-83A1-F6EECF244321}">
                <p14:modId xmlns:p14="http://schemas.microsoft.com/office/powerpoint/2010/main" val="2789833714"/>
              </p:ext>
            </p:extLst>
          </p:nvPr>
        </p:nvGraphicFramePr>
        <p:xfrm>
          <a:off x="741363" y="1125538"/>
          <a:ext cx="6654800" cy="1990725"/>
        </p:xfrm>
        <a:graphic>
          <a:graphicData uri="http://schemas.openxmlformats.org/presentationml/2006/ole">
            <mc:AlternateContent xmlns:mc="http://schemas.openxmlformats.org/markup-compatibility/2006">
              <mc:Choice xmlns:v="urn:schemas-microsoft-com:vml" Requires="v">
                <p:oleObj spid="_x0000_s121115" name="文档" r:id="rId16" imgW="6741593" imgH="2018354" progId="Word.Document.12">
                  <p:embed/>
                </p:oleObj>
              </mc:Choice>
              <mc:Fallback>
                <p:oleObj name="文档" r:id="rId16" imgW="6741593" imgH="2018354" progId="Word.Document.12">
                  <p:embed/>
                  <p:pic>
                    <p:nvPicPr>
                      <p:cNvPr id="0" name=""/>
                      <p:cNvPicPr/>
                      <p:nvPr/>
                    </p:nvPicPr>
                    <p:blipFill>
                      <a:blip r:embed="rId17"/>
                      <a:stretch>
                        <a:fillRect/>
                      </a:stretch>
                    </p:blipFill>
                    <p:spPr>
                      <a:xfrm>
                        <a:off x="741363" y="1125538"/>
                        <a:ext cx="6654800" cy="1990725"/>
                      </a:xfrm>
                      <a:prstGeom prst="rect">
                        <a:avLst/>
                      </a:prstGeom>
                    </p:spPr>
                  </p:pic>
                </p:oleObj>
              </mc:Fallback>
            </mc:AlternateContent>
          </a:graphicData>
        </a:graphic>
      </p:graphicFrame>
      <p:graphicFrame>
        <p:nvGraphicFramePr>
          <p:cNvPr id="42" name="对象 41"/>
          <p:cNvGraphicFramePr>
            <a:graphicFrameLocks noChangeAspect="1"/>
          </p:cNvGraphicFramePr>
          <p:nvPr>
            <p:extLst>
              <p:ext uri="{D42A27DB-BD31-4B8C-83A1-F6EECF244321}">
                <p14:modId xmlns:p14="http://schemas.microsoft.com/office/powerpoint/2010/main" val="2422469324"/>
              </p:ext>
            </p:extLst>
          </p:nvPr>
        </p:nvGraphicFramePr>
        <p:xfrm>
          <a:off x="741363" y="2678231"/>
          <a:ext cx="10752137" cy="1701800"/>
        </p:xfrm>
        <a:graphic>
          <a:graphicData uri="http://schemas.openxmlformats.org/presentationml/2006/ole">
            <mc:AlternateContent xmlns:mc="http://schemas.openxmlformats.org/markup-compatibility/2006">
              <mc:Choice xmlns:v="urn:schemas-microsoft-com:vml" Requires="v">
                <p:oleObj spid="_x0000_s121116" name="文档" r:id="rId18" imgW="10900998" imgH="1720251" progId="Word.Document.12">
                  <p:embed/>
                </p:oleObj>
              </mc:Choice>
              <mc:Fallback>
                <p:oleObj name="文档" r:id="rId18" imgW="10900998" imgH="1720251" progId="Word.Document.12">
                  <p:embed/>
                  <p:pic>
                    <p:nvPicPr>
                      <p:cNvPr id="0" name=""/>
                      <p:cNvPicPr/>
                      <p:nvPr/>
                    </p:nvPicPr>
                    <p:blipFill>
                      <a:blip r:embed="rId19"/>
                      <a:stretch>
                        <a:fillRect/>
                      </a:stretch>
                    </p:blipFill>
                    <p:spPr>
                      <a:xfrm>
                        <a:off x="741363" y="2678231"/>
                        <a:ext cx="10752137" cy="1701800"/>
                      </a:xfrm>
                      <a:prstGeom prst="rect">
                        <a:avLst/>
                      </a:prstGeom>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with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blinds(horizontal)">
                                      <p:cBhvr>
                                        <p:cTn id="7" dur="500"/>
                                        <p:tgtEl>
                                          <p:spTgt spid="19"/>
                                        </p:tgtEl>
                                      </p:cBhvr>
                                    </p:animEffect>
                                  </p:childTnLst>
                                </p:cTn>
                              </p:par>
                              <p:par>
                                <p:cTn id="8" presetID="3" presetClass="entr" presetSubtype="10" fill="hold" nodeType="withEffect">
                                  <p:stCondLst>
                                    <p:cond delay="0"/>
                                  </p:stCondLst>
                                  <p:childTnLst>
                                    <p:set>
                                      <p:cBhvr>
                                        <p:cTn id="9" dur="1" fill="hold">
                                          <p:stCondLst>
                                            <p:cond delay="0"/>
                                          </p:stCondLst>
                                        </p:cTn>
                                        <p:tgtEl>
                                          <p:spTgt spid="34"/>
                                        </p:tgtEl>
                                        <p:attrNameLst>
                                          <p:attrName>style.visibility</p:attrName>
                                        </p:attrNameLst>
                                      </p:cBhvr>
                                      <p:to>
                                        <p:strVal val="visible"/>
                                      </p:to>
                                    </p:set>
                                    <p:animEffect transition="in" filter="blinds(horizontal)">
                                      <p:cBhvr>
                                        <p:cTn id="10" dur="500"/>
                                        <p:tgtEl>
                                          <p:spTgt spid="34"/>
                                        </p:tgtEl>
                                      </p:cBhvr>
                                    </p:animEffect>
                                  </p:childTnLst>
                                </p:cTn>
                              </p:par>
                              <p:par>
                                <p:cTn id="11" presetID="3" presetClass="entr" presetSubtype="10" fill="hold" nodeType="withEffect">
                                  <p:stCondLst>
                                    <p:cond delay="0"/>
                                  </p:stCondLst>
                                  <p:childTnLst>
                                    <p:set>
                                      <p:cBhvr>
                                        <p:cTn id="12" dur="1" fill="hold">
                                          <p:stCondLst>
                                            <p:cond delay="0"/>
                                          </p:stCondLst>
                                        </p:cTn>
                                        <p:tgtEl>
                                          <p:spTgt spid="30"/>
                                        </p:tgtEl>
                                        <p:attrNameLst>
                                          <p:attrName>style.visibility</p:attrName>
                                        </p:attrNameLst>
                                      </p:cBhvr>
                                      <p:to>
                                        <p:strVal val="visible"/>
                                      </p:to>
                                    </p:set>
                                    <p:animEffect transition="in" filter="blinds(horizontal)">
                                      <p:cBhvr>
                                        <p:cTn id="13" dur="500"/>
                                        <p:tgtEl>
                                          <p:spTgt spid="30"/>
                                        </p:tgtEl>
                                      </p:cBhvr>
                                    </p:animEffect>
                                  </p:childTnLst>
                                </p:cTn>
                              </p:par>
                              <p:par>
                                <p:cTn id="14" presetID="3" presetClass="entr" presetSubtype="10" fill="hold" nodeType="withEffect">
                                  <p:stCondLst>
                                    <p:cond delay="0"/>
                                  </p:stCondLst>
                                  <p:childTnLst>
                                    <p:set>
                                      <p:cBhvr>
                                        <p:cTn id="15" dur="1" fill="hold">
                                          <p:stCondLst>
                                            <p:cond delay="0"/>
                                          </p:stCondLst>
                                        </p:cTn>
                                        <p:tgtEl>
                                          <p:spTgt spid="42"/>
                                        </p:tgtEl>
                                        <p:attrNameLst>
                                          <p:attrName>style.visibility</p:attrName>
                                        </p:attrNameLst>
                                      </p:cBhvr>
                                      <p:to>
                                        <p:strVal val="visible"/>
                                      </p:to>
                                    </p:set>
                                    <p:animEffect transition="in" filter="blinds(horizontal)">
                                      <p:cBhvr>
                                        <p:cTn id="16"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 name="圆角矩形 17">
            <a:hlinkClick r:id="rId2" action="ppaction://hlinksldjump"/>
          </p:cNvPr>
          <p:cNvSpPr/>
          <p:nvPr/>
        </p:nvSpPr>
        <p:spPr>
          <a:xfrm>
            <a:off x="2285535"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algn="ctr" defTabSz="914400"/>
            <a:r>
              <a:rPr kumimoji="1" lang="en-US" altLang="zh-CN" sz="1600" kern="0" dirty="0">
                <a:solidFill>
                  <a:prstClr val="white">
                    <a:lumMod val="50000"/>
                  </a:prstClr>
                </a:solidFill>
                <a:latin typeface="Arial" panose="020B0604020202020204"/>
                <a:ea typeface="微软雅黑" panose="020B0503020204020204" charset="-122"/>
              </a:rPr>
              <a:t>1</a:t>
            </a:r>
            <a:endParaRPr kumimoji="1" lang="zh-CN" altLang="en-US" sz="1600" kern="0" dirty="0">
              <a:solidFill>
                <a:prstClr val="white">
                  <a:lumMod val="50000"/>
                </a:prstClr>
              </a:solidFill>
              <a:latin typeface="Arial" panose="020B0604020202020204"/>
              <a:ea typeface="微软雅黑" panose="020B0503020204020204" charset="-122"/>
            </a:endParaRPr>
          </a:p>
        </p:txBody>
      </p:sp>
      <p:sp>
        <p:nvSpPr>
          <p:cNvPr id="19" name="圆角矩形 18">
            <a:hlinkClick r:id="rId3" action="ppaction://hlinksldjump"/>
          </p:cNvPr>
          <p:cNvSpPr/>
          <p:nvPr/>
        </p:nvSpPr>
        <p:spPr>
          <a:xfrm>
            <a:off x="2680387"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rPr>
              <a:t>2</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endParaRPr>
          </a:p>
        </p:txBody>
      </p:sp>
      <p:sp>
        <p:nvSpPr>
          <p:cNvPr id="20" name="圆角矩形 19">
            <a:hlinkClick r:id="rId4" action="ppaction://hlinksldjump"/>
          </p:cNvPr>
          <p:cNvSpPr/>
          <p:nvPr/>
        </p:nvSpPr>
        <p:spPr>
          <a:xfrm>
            <a:off x="3075239"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rPr>
              <a:t>3</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endParaRPr>
          </a:p>
        </p:txBody>
      </p:sp>
      <p:sp>
        <p:nvSpPr>
          <p:cNvPr id="21" name="圆角矩形 20">
            <a:hlinkClick r:id="rId5" action="ppaction://hlinksldjump"/>
          </p:cNvPr>
          <p:cNvSpPr/>
          <p:nvPr/>
        </p:nvSpPr>
        <p:spPr>
          <a:xfrm>
            <a:off x="3470091"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rPr>
              <a:t>4</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endParaRPr>
          </a:p>
        </p:txBody>
      </p:sp>
      <p:sp>
        <p:nvSpPr>
          <p:cNvPr id="22" name="圆角矩形 21">
            <a:hlinkClick r:id="rId6" action="ppaction://hlinksldjump"/>
          </p:cNvPr>
          <p:cNvSpPr/>
          <p:nvPr/>
        </p:nvSpPr>
        <p:spPr>
          <a:xfrm>
            <a:off x="3864943"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rPr>
              <a:t>5</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endParaRPr>
          </a:p>
        </p:txBody>
      </p:sp>
      <p:sp>
        <p:nvSpPr>
          <p:cNvPr id="23" name="圆角矩形 22">
            <a:hlinkClick r:id="rId7" action="ppaction://hlinksldjump"/>
          </p:cNvPr>
          <p:cNvSpPr/>
          <p:nvPr/>
        </p:nvSpPr>
        <p:spPr>
          <a:xfrm>
            <a:off x="4259795"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rPr>
              <a:t>6</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endParaRPr>
          </a:p>
        </p:txBody>
      </p:sp>
      <p:sp>
        <p:nvSpPr>
          <p:cNvPr id="24" name="圆角矩形 23">
            <a:hlinkClick r:id="rId8" action="ppaction://hlinksldjump"/>
          </p:cNvPr>
          <p:cNvSpPr/>
          <p:nvPr/>
        </p:nvSpPr>
        <p:spPr>
          <a:xfrm>
            <a:off x="4654647"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rPr>
              <a:t>7</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endParaRPr>
          </a:p>
        </p:txBody>
      </p:sp>
      <p:sp>
        <p:nvSpPr>
          <p:cNvPr id="25" name="圆角矩形 24">
            <a:hlinkClick r:id="rId9" action="ppaction://hlinksldjump"/>
          </p:cNvPr>
          <p:cNvSpPr/>
          <p:nvPr/>
        </p:nvSpPr>
        <p:spPr>
          <a:xfrm>
            <a:off x="5049499" y="6381328"/>
            <a:ext cx="288000" cy="288000"/>
          </a:xfrm>
          <a:prstGeom prst="round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r>
              <a:rPr kumimoji="1" lang="en-US" altLang="zh-CN" sz="1600" dirty="0">
                <a:solidFill>
                  <a:schemeClr val="bg1"/>
                </a:solidFill>
              </a:rPr>
              <a:t>8</a:t>
            </a:r>
            <a:endParaRPr kumimoji="1" lang="zh-CN" altLang="en-US" sz="1600" dirty="0">
              <a:solidFill>
                <a:schemeClr val="bg1"/>
              </a:solidFill>
            </a:endParaRPr>
          </a:p>
        </p:txBody>
      </p:sp>
      <p:sp>
        <p:nvSpPr>
          <p:cNvPr id="26" name="圆角矩形 25">
            <a:hlinkClick r:id="rId10" action="ppaction://hlinksldjump"/>
          </p:cNvPr>
          <p:cNvSpPr/>
          <p:nvPr/>
        </p:nvSpPr>
        <p:spPr>
          <a:xfrm>
            <a:off x="5444351"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rPr>
              <a:t>9</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endParaRPr>
          </a:p>
        </p:txBody>
      </p:sp>
      <p:sp>
        <p:nvSpPr>
          <p:cNvPr id="28" name="圆角矩形 27">
            <a:hlinkClick r:id="rId11" action="ppaction://hlinksldjump"/>
          </p:cNvPr>
          <p:cNvSpPr/>
          <p:nvPr/>
        </p:nvSpPr>
        <p:spPr>
          <a:xfrm>
            <a:off x="5839203" y="6381328"/>
            <a:ext cx="324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lIns="0" rIns="0"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rPr>
              <a:t>10</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endParaRPr>
          </a:p>
        </p:txBody>
      </p:sp>
      <p:sp>
        <p:nvSpPr>
          <p:cNvPr id="33" name="圆角矩形 32">
            <a:hlinkClick r:id="rId12" action="ppaction://hlinksldjump"/>
          </p:cNvPr>
          <p:cNvSpPr/>
          <p:nvPr/>
        </p:nvSpPr>
        <p:spPr>
          <a:xfrm>
            <a:off x="6270055" y="6381328"/>
            <a:ext cx="324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lIns="0" rIns="0"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rPr>
              <a:t>11</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endParaRPr>
          </a:p>
        </p:txBody>
      </p:sp>
      <p:sp>
        <p:nvSpPr>
          <p:cNvPr id="29" name="矩形 28"/>
          <p:cNvSpPr/>
          <p:nvPr/>
        </p:nvSpPr>
        <p:spPr>
          <a:xfrm>
            <a:off x="274516" y="701303"/>
            <a:ext cx="11641381" cy="4647402"/>
          </a:xfrm>
          <a:prstGeom prst="rect">
            <a:avLst/>
          </a:prstGeom>
        </p:spPr>
        <p:txBody>
          <a:bodyPr wrap="square" lIns="121898" tIns="60948" rIns="121898" bIns="60948">
            <a:spAutoFit/>
          </a:bodyPr>
          <a:lstStyle/>
          <a:p>
            <a:pPr algn="just">
              <a:lnSpc>
                <a:spcPct val="150000"/>
              </a:lnSpc>
              <a:spcAft>
                <a:spcPts val="0"/>
              </a:spcAft>
              <a:tabLst>
                <a:tab pos="2250440" algn="l"/>
              </a:tabLst>
            </a:pP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8.</a:t>
            </a:r>
            <a:r>
              <a:rPr lang="en-US" altLang="zh-CN" sz="2800" kern="100" dirty="0">
                <a:latin typeface="Times New Roman" panose="02020603050405020304" pitchFamily="18" charset="0"/>
                <a:ea typeface="楷体_GB2312" panose="02010609030101010101" pitchFamily="49" charset="-122"/>
                <a:cs typeface="Courier New" panose="02070309020205020404" pitchFamily="49" charset="0"/>
              </a:rPr>
              <a:t>(2023·</a:t>
            </a:r>
            <a:r>
              <a:rPr lang="zh-CN" altLang="zh-CN" sz="2800" kern="100" dirty="0">
                <a:latin typeface="Times New Roman" panose="02020603050405020304" pitchFamily="18" charset="0"/>
                <a:ea typeface="楷体_GB2312" panose="02010609030101010101" pitchFamily="49" charset="-122"/>
                <a:cs typeface="Times New Roman" panose="02020603050405020304" pitchFamily="18" charset="0"/>
              </a:rPr>
              <a:t>宁波市高二期中</a:t>
            </a:r>
            <a:r>
              <a:rPr lang="en-US" altLang="zh-CN" sz="2800" kern="100" dirty="0">
                <a:latin typeface="Times New Roman" panose="02020603050405020304" pitchFamily="18" charset="0"/>
                <a:ea typeface="楷体_GB2312" panose="02010609030101010101" pitchFamily="49" charset="-122"/>
                <a:cs typeface="Courier New" panose="02070309020205020404" pitchFamily="49" charset="0"/>
              </a:rPr>
              <a:t>)</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光纤已经普遍应用到了通信领域，具有可弯曲、传输速度快、信息量大的优点。将一段光纤材料弯曲成四分之一圆弧，一束激光沿如图所示方向垂直射入材料一端，已知光纤材料的直径为</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2 cm</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，该激光在光纤材料中的折射率</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n</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1.5</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。若光束从入射端传至另一端的过程中不能沿侧壁射出，则弯曲光纤材料时对应</a:t>
            </a:r>
            <a:r>
              <a:rPr lang="zh-CN" altLang="zh-CN" sz="2800" kern="100" dirty="0" smtClean="0">
                <a:latin typeface="Times New Roman" panose="02020603050405020304" pitchFamily="18" charset="0"/>
                <a:ea typeface="方正中等线简体" panose="03000509000000000000" pitchFamily="65" charset="-122"/>
                <a:cs typeface="Times New Roman" panose="02020603050405020304" pitchFamily="18" charset="0"/>
              </a:rPr>
              <a:t>的最小半</a:t>
            </a:r>
            <a:endParaRPr lang="en-US" altLang="zh-CN" sz="2800" kern="100" dirty="0" smtClean="0">
              <a:latin typeface="Times New Roman" panose="02020603050405020304" pitchFamily="18" charset="0"/>
              <a:ea typeface="方正中等线简体" panose="03000509000000000000" pitchFamily="65" charset="-122"/>
              <a:cs typeface="Times New Roman" panose="02020603050405020304" pitchFamily="18" charset="0"/>
            </a:endParaRPr>
          </a:p>
          <a:p>
            <a:pPr algn="just">
              <a:lnSpc>
                <a:spcPct val="150000"/>
              </a:lnSpc>
              <a:spcAft>
                <a:spcPts val="0"/>
              </a:spcAft>
              <a:tabLst>
                <a:tab pos="2250440" algn="l"/>
              </a:tabLst>
            </a:pPr>
            <a:r>
              <a:rPr lang="zh-CN" altLang="zh-CN" sz="2800" kern="100" dirty="0" smtClean="0">
                <a:latin typeface="Times New Roman" panose="02020603050405020304" pitchFamily="18" charset="0"/>
                <a:ea typeface="方正中等线简体" panose="03000509000000000000" pitchFamily="65" charset="-122"/>
                <a:cs typeface="Times New Roman" panose="02020603050405020304" pitchFamily="18" charset="0"/>
              </a:rPr>
              <a:t>径</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R</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为</a:t>
            </a:r>
            <a:r>
              <a:rPr lang="zh-CN" altLang="zh-CN" sz="2800" kern="100" dirty="0">
                <a:latin typeface="宋体" panose="02010600030101010101" pitchFamily="2" charset="-122"/>
                <a:ea typeface="Times New Roman" panose="02020603050405020304" pitchFamily="18" charset="0"/>
                <a:cs typeface="Courier New" panose="02070309020205020404" pitchFamily="49" charset="0"/>
              </a:rPr>
              <a:t> </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tabLst>
                <a:tab pos="2250440" algn="l"/>
              </a:tabLst>
            </a:pP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A.2 cm  </a:t>
            </a:r>
            <a:r>
              <a:rPr lang="en-US" altLang="zh-CN" sz="2800" kern="100" dirty="0" smtClean="0">
                <a:latin typeface="Times New Roman" panose="02020603050405020304" pitchFamily="18" charset="0"/>
                <a:ea typeface="方正中等线简体" panose="03000509000000000000" pitchFamily="65" charset="-122"/>
                <a:cs typeface="Courier New" panose="02070309020205020404" pitchFamily="49" charset="0"/>
              </a:rPr>
              <a:t>	B.4 </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cm  </a:t>
            </a:r>
            <a:r>
              <a:rPr lang="en-US" altLang="zh-CN" sz="2800" kern="100" dirty="0" smtClean="0">
                <a:latin typeface="Times New Roman" panose="02020603050405020304" pitchFamily="18" charset="0"/>
                <a:ea typeface="方正中等线简体" panose="03000509000000000000" pitchFamily="65" charset="-122"/>
                <a:cs typeface="Courier New" panose="02070309020205020404" pitchFamily="49" charset="0"/>
              </a:rPr>
              <a:t>		C.6 </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cm  </a:t>
            </a:r>
            <a:r>
              <a:rPr lang="en-US" altLang="zh-CN" sz="2800" kern="100" dirty="0" smtClean="0">
                <a:latin typeface="Times New Roman" panose="02020603050405020304" pitchFamily="18" charset="0"/>
                <a:ea typeface="方正中等线简体" panose="03000509000000000000" pitchFamily="65" charset="-122"/>
                <a:cs typeface="Courier New" panose="02070309020205020404" pitchFamily="49" charset="0"/>
              </a:rPr>
              <a:t>		D.8 </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cm</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pic>
        <p:nvPicPr>
          <p:cNvPr id="156728" name="Picture 56" descr="X77"/>
          <p:cNvPicPr>
            <a:picLocks noChangeAspect="1" noChangeArrowheads="1"/>
          </p:cNvPicPr>
          <p:nvPr/>
        </p:nvPicPr>
        <p:blipFill>
          <a:blip r:embed="rId1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9263558" y="3589380"/>
            <a:ext cx="2373217" cy="1759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 name="TextBox 14"/>
          <p:cNvSpPr txBox="1"/>
          <p:nvPr/>
        </p:nvSpPr>
        <p:spPr>
          <a:xfrm>
            <a:off x="2395929" y="4581922"/>
            <a:ext cx="795807" cy="756000"/>
          </a:xfrm>
          <a:prstGeom prst="rect">
            <a:avLst/>
          </a:prstGeom>
          <a:noFill/>
        </p:spPr>
        <p:txBody>
          <a:bodyPr wrap="square" rtlCol="0">
            <a:spAutoFit/>
          </a:bodyPr>
          <a:lstStyle/>
          <a:p>
            <a:r>
              <a:rPr lang="zh-CN" altLang="en-US" sz="4500" b="1" dirty="0">
                <a:solidFill>
                  <a:srgbClr val="C00000"/>
                </a:solidFill>
                <a:latin typeface="华文细黑" panose="02010600040101010101" pitchFamily="2" charset="-122"/>
                <a:ea typeface="华文细黑" panose="02010600040101010101" pitchFamily="2" charset="-122"/>
              </a:rPr>
              <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blinds(horizontal)">
                                      <p:cBhvr>
                                        <p:cTn id="7"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 name="圆角矩形 17">
            <a:hlinkClick r:id="rId3" action="ppaction://hlinksldjump"/>
          </p:cNvPr>
          <p:cNvSpPr/>
          <p:nvPr/>
        </p:nvSpPr>
        <p:spPr>
          <a:xfrm>
            <a:off x="2285535"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algn="ctr" defTabSz="914400"/>
            <a:r>
              <a:rPr kumimoji="1" lang="en-US" altLang="zh-CN" sz="1600" kern="0" dirty="0">
                <a:solidFill>
                  <a:prstClr val="white">
                    <a:lumMod val="50000"/>
                  </a:prstClr>
                </a:solidFill>
                <a:latin typeface="Arial" panose="020B0604020202020204"/>
                <a:ea typeface="微软雅黑" panose="020B0503020204020204" charset="-122"/>
              </a:rPr>
              <a:t>1</a:t>
            </a:r>
            <a:endParaRPr kumimoji="1" lang="zh-CN" altLang="en-US" sz="1600" kern="0" dirty="0">
              <a:solidFill>
                <a:prstClr val="white">
                  <a:lumMod val="50000"/>
                </a:prstClr>
              </a:solidFill>
              <a:latin typeface="Arial" panose="020B0604020202020204"/>
              <a:ea typeface="微软雅黑" panose="020B0503020204020204" charset="-122"/>
            </a:endParaRPr>
          </a:p>
        </p:txBody>
      </p:sp>
      <p:sp>
        <p:nvSpPr>
          <p:cNvPr id="19" name="圆角矩形 18">
            <a:hlinkClick r:id="rId4" action="ppaction://hlinksldjump"/>
          </p:cNvPr>
          <p:cNvSpPr/>
          <p:nvPr/>
        </p:nvSpPr>
        <p:spPr>
          <a:xfrm>
            <a:off x="2680387"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rPr>
              <a:t>2</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endParaRPr>
          </a:p>
        </p:txBody>
      </p:sp>
      <p:sp>
        <p:nvSpPr>
          <p:cNvPr id="20" name="圆角矩形 19">
            <a:hlinkClick r:id="rId5" action="ppaction://hlinksldjump"/>
          </p:cNvPr>
          <p:cNvSpPr/>
          <p:nvPr/>
        </p:nvSpPr>
        <p:spPr>
          <a:xfrm>
            <a:off x="3075239"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rPr>
              <a:t>3</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endParaRPr>
          </a:p>
        </p:txBody>
      </p:sp>
      <p:sp>
        <p:nvSpPr>
          <p:cNvPr id="21" name="圆角矩形 20">
            <a:hlinkClick r:id="rId6" action="ppaction://hlinksldjump"/>
          </p:cNvPr>
          <p:cNvSpPr/>
          <p:nvPr/>
        </p:nvSpPr>
        <p:spPr>
          <a:xfrm>
            <a:off x="3470091"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rPr>
              <a:t>4</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endParaRPr>
          </a:p>
        </p:txBody>
      </p:sp>
      <p:sp>
        <p:nvSpPr>
          <p:cNvPr id="22" name="圆角矩形 21">
            <a:hlinkClick r:id="rId7" action="ppaction://hlinksldjump"/>
          </p:cNvPr>
          <p:cNvSpPr/>
          <p:nvPr/>
        </p:nvSpPr>
        <p:spPr>
          <a:xfrm>
            <a:off x="3864943"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rPr>
              <a:t>5</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endParaRPr>
          </a:p>
        </p:txBody>
      </p:sp>
      <p:sp>
        <p:nvSpPr>
          <p:cNvPr id="23" name="圆角矩形 22">
            <a:hlinkClick r:id="rId8" action="ppaction://hlinksldjump"/>
          </p:cNvPr>
          <p:cNvSpPr/>
          <p:nvPr/>
        </p:nvSpPr>
        <p:spPr>
          <a:xfrm>
            <a:off x="4259795"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rPr>
              <a:t>6</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endParaRPr>
          </a:p>
        </p:txBody>
      </p:sp>
      <p:sp>
        <p:nvSpPr>
          <p:cNvPr id="24" name="圆角矩形 23">
            <a:hlinkClick r:id="rId9" action="ppaction://hlinksldjump"/>
          </p:cNvPr>
          <p:cNvSpPr/>
          <p:nvPr/>
        </p:nvSpPr>
        <p:spPr>
          <a:xfrm>
            <a:off x="4654647"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rPr>
              <a:t>7</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endParaRPr>
          </a:p>
        </p:txBody>
      </p:sp>
      <p:sp>
        <p:nvSpPr>
          <p:cNvPr id="25" name="圆角矩形 24">
            <a:hlinkClick r:id="rId10" action="ppaction://hlinksldjump"/>
          </p:cNvPr>
          <p:cNvSpPr/>
          <p:nvPr/>
        </p:nvSpPr>
        <p:spPr>
          <a:xfrm>
            <a:off x="5049499" y="6381328"/>
            <a:ext cx="288000" cy="288000"/>
          </a:xfrm>
          <a:prstGeom prst="round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r>
              <a:rPr kumimoji="1" lang="en-US" altLang="zh-CN" sz="1600" dirty="0">
                <a:solidFill>
                  <a:schemeClr val="bg1"/>
                </a:solidFill>
              </a:rPr>
              <a:t>8</a:t>
            </a:r>
            <a:endParaRPr kumimoji="1" lang="zh-CN" altLang="en-US" sz="1600" dirty="0">
              <a:solidFill>
                <a:schemeClr val="bg1"/>
              </a:solidFill>
            </a:endParaRPr>
          </a:p>
        </p:txBody>
      </p:sp>
      <p:sp>
        <p:nvSpPr>
          <p:cNvPr id="26" name="圆角矩形 25">
            <a:hlinkClick r:id="rId11" action="ppaction://hlinksldjump"/>
          </p:cNvPr>
          <p:cNvSpPr/>
          <p:nvPr/>
        </p:nvSpPr>
        <p:spPr>
          <a:xfrm>
            <a:off x="5444351"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rPr>
              <a:t>9</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endParaRPr>
          </a:p>
        </p:txBody>
      </p:sp>
      <p:sp>
        <p:nvSpPr>
          <p:cNvPr id="28" name="圆角矩形 27">
            <a:hlinkClick r:id="rId12" action="ppaction://hlinksldjump"/>
          </p:cNvPr>
          <p:cNvSpPr/>
          <p:nvPr/>
        </p:nvSpPr>
        <p:spPr>
          <a:xfrm>
            <a:off x="5839203" y="6381328"/>
            <a:ext cx="324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lIns="0" rIns="0"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rPr>
              <a:t>10</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endParaRPr>
          </a:p>
        </p:txBody>
      </p:sp>
      <p:sp>
        <p:nvSpPr>
          <p:cNvPr id="33" name="圆角矩形 32">
            <a:hlinkClick r:id="rId13" action="ppaction://hlinksldjump"/>
          </p:cNvPr>
          <p:cNvSpPr/>
          <p:nvPr/>
        </p:nvSpPr>
        <p:spPr>
          <a:xfrm>
            <a:off x="6270055" y="6381328"/>
            <a:ext cx="324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lIns="0" rIns="0"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rPr>
              <a:t>11</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endParaRPr>
          </a:p>
        </p:txBody>
      </p:sp>
      <p:grpSp>
        <p:nvGrpSpPr>
          <p:cNvPr id="32" name="组合 31"/>
          <p:cNvGrpSpPr/>
          <p:nvPr/>
        </p:nvGrpSpPr>
        <p:grpSpPr>
          <a:xfrm>
            <a:off x="471041" y="837506"/>
            <a:ext cx="11248331" cy="3619450"/>
            <a:chOff x="471835" y="934424"/>
            <a:chExt cx="11248331" cy="3619450"/>
          </a:xfrm>
        </p:grpSpPr>
        <p:sp>
          <p:nvSpPr>
            <p:cNvPr id="35" name="圆角矩形 34"/>
            <p:cNvSpPr/>
            <p:nvPr/>
          </p:nvSpPr>
          <p:spPr>
            <a:xfrm>
              <a:off x="471835" y="1094414"/>
              <a:ext cx="11248331" cy="3459460"/>
            </a:xfrm>
            <a:prstGeom prst="roundRect">
              <a:avLst>
                <a:gd name="adj" fmla="val 3263"/>
              </a:avLst>
            </a:prstGeom>
            <a:noFill/>
            <a:ln w="285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1" lang="zh-CN" altLang="en-US" sz="1800" b="0" i="0" u="none" strike="noStrike" kern="1200" cap="none" spc="0" normalizeH="0" baseline="0" noProof="0">
                <a:ln>
                  <a:noFill/>
                </a:ln>
                <a:solidFill>
                  <a:prstClr val="white"/>
                </a:solidFill>
                <a:effectLst/>
                <a:uLnTx/>
                <a:uFillTx/>
                <a:latin typeface="Arial" panose="020B0604020202020204"/>
                <a:ea typeface="微软雅黑" panose="020B0503020204020204" charset="-122"/>
                <a:cs typeface="+mn-cs"/>
              </a:endParaRPr>
            </a:p>
          </p:txBody>
        </p:sp>
        <p:pic>
          <p:nvPicPr>
            <p:cNvPr id="36" name="图片 35"/>
            <p:cNvPicPr>
              <a:picLocks noChangeAspect="1"/>
            </p:cNvPicPr>
            <p:nvPr/>
          </p:nvPicPr>
          <p:blipFill>
            <a:blip r:embed="rId14"/>
            <a:stretch>
              <a:fillRect/>
            </a:stretch>
          </p:blipFill>
          <p:spPr>
            <a:xfrm>
              <a:off x="850294" y="934424"/>
              <a:ext cx="695238" cy="314286"/>
            </a:xfrm>
            <a:prstGeom prst="rect">
              <a:avLst/>
            </a:prstGeom>
          </p:spPr>
        </p:pic>
        <p:sp>
          <p:nvSpPr>
            <p:cNvPr id="37" name="文本框 36"/>
            <p:cNvSpPr txBox="1"/>
            <p:nvPr/>
          </p:nvSpPr>
          <p:spPr>
            <a:xfrm>
              <a:off x="915584" y="992904"/>
              <a:ext cx="583768" cy="216027"/>
            </a:xfrm>
            <a:custGeom>
              <a:avLst/>
              <a:gdLst/>
              <a:ahLst/>
              <a:cxnLst/>
              <a:rect l="l" t="t" r="r" b="b"/>
              <a:pathLst>
                <a:path w="583768" h="216027">
                  <a:moveTo>
                    <a:pt x="96012" y="106756"/>
                  </a:moveTo>
                  <a:lnTo>
                    <a:pt x="91211" y="139217"/>
                  </a:lnTo>
                  <a:lnTo>
                    <a:pt x="107670" y="139217"/>
                  </a:lnTo>
                  <a:lnTo>
                    <a:pt x="112014" y="106756"/>
                  </a:lnTo>
                  <a:close/>
                  <a:moveTo>
                    <a:pt x="53264" y="106756"/>
                  </a:moveTo>
                  <a:lnTo>
                    <a:pt x="48692" y="139217"/>
                  </a:lnTo>
                  <a:lnTo>
                    <a:pt x="64922" y="139217"/>
                  </a:lnTo>
                  <a:lnTo>
                    <a:pt x="69494" y="106756"/>
                  </a:lnTo>
                  <a:close/>
                  <a:moveTo>
                    <a:pt x="213055" y="82524"/>
                  </a:moveTo>
                  <a:lnTo>
                    <a:pt x="249174" y="82524"/>
                  </a:lnTo>
                  <a:lnTo>
                    <a:pt x="248031" y="92811"/>
                  </a:lnTo>
                  <a:lnTo>
                    <a:pt x="279121" y="92811"/>
                  </a:lnTo>
                  <a:lnTo>
                    <a:pt x="277749" y="104927"/>
                  </a:lnTo>
                  <a:cubicBezTo>
                    <a:pt x="277292" y="107670"/>
                    <a:pt x="276149" y="110033"/>
                    <a:pt x="274320" y="112014"/>
                  </a:cubicBezTo>
                  <a:cubicBezTo>
                    <a:pt x="272644" y="113995"/>
                    <a:pt x="270662" y="114986"/>
                    <a:pt x="268376" y="114986"/>
                  </a:cubicBezTo>
                  <a:lnTo>
                    <a:pt x="244831" y="114986"/>
                  </a:lnTo>
                  <a:lnTo>
                    <a:pt x="239573" y="152019"/>
                  </a:lnTo>
                  <a:lnTo>
                    <a:pt x="272948" y="152019"/>
                  </a:lnTo>
                  <a:lnTo>
                    <a:pt x="271348" y="164592"/>
                  </a:lnTo>
                  <a:cubicBezTo>
                    <a:pt x="270891" y="167640"/>
                    <a:pt x="269519" y="170307"/>
                    <a:pt x="267233" y="172593"/>
                  </a:cubicBezTo>
                  <a:cubicBezTo>
                    <a:pt x="264947" y="174574"/>
                    <a:pt x="262357" y="175565"/>
                    <a:pt x="259461" y="175565"/>
                  </a:cubicBezTo>
                  <a:lnTo>
                    <a:pt x="236372" y="175565"/>
                  </a:lnTo>
                  <a:lnTo>
                    <a:pt x="231800" y="211683"/>
                  </a:lnTo>
                  <a:cubicBezTo>
                    <a:pt x="231648" y="212903"/>
                    <a:pt x="231191" y="213893"/>
                    <a:pt x="230429" y="214655"/>
                  </a:cubicBezTo>
                  <a:cubicBezTo>
                    <a:pt x="229667" y="215417"/>
                    <a:pt x="228752" y="215798"/>
                    <a:pt x="227685" y="215798"/>
                  </a:cubicBezTo>
                  <a:lnTo>
                    <a:pt x="192481" y="215798"/>
                  </a:lnTo>
                  <a:lnTo>
                    <a:pt x="197510" y="175565"/>
                  </a:lnTo>
                  <a:lnTo>
                    <a:pt x="147218" y="175565"/>
                  </a:lnTo>
                  <a:lnTo>
                    <a:pt x="149276" y="160706"/>
                  </a:lnTo>
                  <a:cubicBezTo>
                    <a:pt x="149580" y="158420"/>
                    <a:pt x="150647" y="156438"/>
                    <a:pt x="152476" y="154762"/>
                  </a:cubicBezTo>
                  <a:cubicBezTo>
                    <a:pt x="154305" y="152933"/>
                    <a:pt x="156286" y="152019"/>
                    <a:pt x="158420" y="152019"/>
                  </a:cubicBezTo>
                  <a:lnTo>
                    <a:pt x="200711" y="152019"/>
                  </a:lnTo>
                  <a:lnTo>
                    <a:pt x="205968" y="114986"/>
                  </a:lnTo>
                  <a:lnTo>
                    <a:pt x="190881" y="114986"/>
                  </a:lnTo>
                  <a:lnTo>
                    <a:pt x="190424" y="115671"/>
                  </a:lnTo>
                  <a:cubicBezTo>
                    <a:pt x="189052" y="120091"/>
                    <a:pt x="186690" y="123520"/>
                    <a:pt x="183337" y="125958"/>
                  </a:cubicBezTo>
                  <a:cubicBezTo>
                    <a:pt x="179375" y="128702"/>
                    <a:pt x="175184" y="130073"/>
                    <a:pt x="170764" y="130073"/>
                  </a:cubicBezTo>
                  <a:lnTo>
                    <a:pt x="151790" y="130073"/>
                  </a:lnTo>
                  <a:lnTo>
                    <a:pt x="164592" y="87325"/>
                  </a:lnTo>
                  <a:cubicBezTo>
                    <a:pt x="164897" y="86563"/>
                    <a:pt x="165354" y="85953"/>
                    <a:pt x="165963" y="85496"/>
                  </a:cubicBezTo>
                  <a:cubicBezTo>
                    <a:pt x="166573" y="85039"/>
                    <a:pt x="167259" y="84810"/>
                    <a:pt x="168021" y="84810"/>
                  </a:cubicBezTo>
                  <a:lnTo>
                    <a:pt x="199339" y="84810"/>
                  </a:lnTo>
                  <a:lnTo>
                    <a:pt x="196596" y="92811"/>
                  </a:lnTo>
                  <a:lnTo>
                    <a:pt x="208483" y="92811"/>
                  </a:lnTo>
                  <a:lnTo>
                    <a:pt x="209169" y="85496"/>
                  </a:lnTo>
                  <a:cubicBezTo>
                    <a:pt x="209169" y="84887"/>
                    <a:pt x="209283" y="84468"/>
                    <a:pt x="209512" y="84239"/>
                  </a:cubicBezTo>
                  <a:cubicBezTo>
                    <a:pt x="209740" y="84010"/>
                    <a:pt x="210083" y="83744"/>
                    <a:pt x="210540" y="83439"/>
                  </a:cubicBezTo>
                  <a:cubicBezTo>
                    <a:pt x="211302" y="82829"/>
                    <a:pt x="212141" y="82524"/>
                    <a:pt x="213055" y="82524"/>
                  </a:cubicBezTo>
                  <a:close/>
                  <a:moveTo>
                    <a:pt x="102641" y="59207"/>
                  </a:moveTo>
                  <a:lnTo>
                    <a:pt x="98298" y="88239"/>
                  </a:lnTo>
                  <a:lnTo>
                    <a:pt x="114757" y="88239"/>
                  </a:lnTo>
                  <a:lnTo>
                    <a:pt x="118643" y="59207"/>
                  </a:lnTo>
                  <a:close/>
                  <a:moveTo>
                    <a:pt x="400431" y="48692"/>
                  </a:moveTo>
                  <a:lnTo>
                    <a:pt x="419862" y="48692"/>
                  </a:lnTo>
                  <a:cubicBezTo>
                    <a:pt x="421538" y="48692"/>
                    <a:pt x="422872" y="49301"/>
                    <a:pt x="423862" y="50520"/>
                  </a:cubicBezTo>
                  <a:cubicBezTo>
                    <a:pt x="424853" y="51740"/>
                    <a:pt x="425272" y="53187"/>
                    <a:pt x="425120" y="54864"/>
                  </a:cubicBezTo>
                  <a:lnTo>
                    <a:pt x="406832" y="216027"/>
                  </a:lnTo>
                  <a:cubicBezTo>
                    <a:pt x="400126" y="216027"/>
                    <a:pt x="394564" y="213398"/>
                    <a:pt x="390144" y="208140"/>
                  </a:cubicBezTo>
                  <a:cubicBezTo>
                    <a:pt x="385724" y="202882"/>
                    <a:pt x="383819" y="196596"/>
                    <a:pt x="384429" y="189281"/>
                  </a:cubicBezTo>
                  <a:close/>
                  <a:moveTo>
                    <a:pt x="328879" y="48692"/>
                  </a:moveTo>
                  <a:lnTo>
                    <a:pt x="347624" y="48692"/>
                  </a:lnTo>
                  <a:lnTo>
                    <a:pt x="324764" y="197967"/>
                  </a:lnTo>
                  <a:cubicBezTo>
                    <a:pt x="323850" y="203301"/>
                    <a:pt x="321488" y="207645"/>
                    <a:pt x="317678" y="210998"/>
                  </a:cubicBezTo>
                  <a:cubicBezTo>
                    <a:pt x="313868" y="214350"/>
                    <a:pt x="309524" y="216027"/>
                    <a:pt x="304648" y="216027"/>
                  </a:cubicBezTo>
                  <a:lnTo>
                    <a:pt x="296418" y="216027"/>
                  </a:lnTo>
                  <a:lnTo>
                    <a:pt x="321107" y="55778"/>
                  </a:lnTo>
                  <a:cubicBezTo>
                    <a:pt x="321564" y="53645"/>
                    <a:pt x="322516" y="51930"/>
                    <a:pt x="323964" y="50635"/>
                  </a:cubicBezTo>
                  <a:cubicBezTo>
                    <a:pt x="325412" y="49339"/>
                    <a:pt x="327050" y="48692"/>
                    <a:pt x="328879" y="48692"/>
                  </a:cubicBezTo>
                  <a:close/>
                  <a:moveTo>
                    <a:pt x="499643" y="5943"/>
                  </a:moveTo>
                  <a:lnTo>
                    <a:pt x="583768" y="5943"/>
                  </a:lnTo>
                  <a:cubicBezTo>
                    <a:pt x="583006" y="10820"/>
                    <a:pt x="580911" y="14821"/>
                    <a:pt x="577482" y="17945"/>
                  </a:cubicBezTo>
                  <a:cubicBezTo>
                    <a:pt x="574053" y="21069"/>
                    <a:pt x="570052" y="22631"/>
                    <a:pt x="565480" y="22631"/>
                  </a:cubicBezTo>
                  <a:lnTo>
                    <a:pt x="497586" y="22631"/>
                  </a:lnTo>
                  <a:close/>
                  <a:moveTo>
                    <a:pt x="457581" y="5943"/>
                  </a:moveTo>
                  <a:lnTo>
                    <a:pt x="492785" y="5943"/>
                  </a:lnTo>
                  <a:lnTo>
                    <a:pt x="486156" y="56235"/>
                  </a:lnTo>
                  <a:lnTo>
                    <a:pt x="577139" y="56235"/>
                  </a:lnTo>
                  <a:lnTo>
                    <a:pt x="574624" y="74752"/>
                  </a:lnTo>
                  <a:lnTo>
                    <a:pt x="560680" y="74752"/>
                  </a:lnTo>
                  <a:lnTo>
                    <a:pt x="541934" y="216027"/>
                  </a:lnTo>
                  <a:lnTo>
                    <a:pt x="498272" y="216027"/>
                  </a:lnTo>
                  <a:lnTo>
                    <a:pt x="516788" y="74752"/>
                  </a:lnTo>
                  <a:lnTo>
                    <a:pt x="483641" y="74752"/>
                  </a:lnTo>
                  <a:lnTo>
                    <a:pt x="468325" y="191338"/>
                  </a:lnTo>
                  <a:cubicBezTo>
                    <a:pt x="467411" y="198196"/>
                    <a:pt x="464439" y="204063"/>
                    <a:pt x="459410" y="208940"/>
                  </a:cubicBezTo>
                  <a:cubicBezTo>
                    <a:pt x="454533" y="213665"/>
                    <a:pt x="448742" y="216027"/>
                    <a:pt x="442036" y="216027"/>
                  </a:cubicBezTo>
                  <a:lnTo>
                    <a:pt x="421234" y="216027"/>
                  </a:lnTo>
                  <a:lnTo>
                    <a:pt x="447751" y="15087"/>
                  </a:lnTo>
                  <a:cubicBezTo>
                    <a:pt x="448208" y="12344"/>
                    <a:pt x="449351" y="10134"/>
                    <a:pt x="451180" y="8458"/>
                  </a:cubicBezTo>
                  <a:cubicBezTo>
                    <a:pt x="453009" y="6782"/>
                    <a:pt x="455143" y="5943"/>
                    <a:pt x="457581" y="5943"/>
                  </a:cubicBezTo>
                  <a:close/>
                  <a:moveTo>
                    <a:pt x="173050" y="2514"/>
                  </a:moveTo>
                  <a:lnTo>
                    <a:pt x="284378" y="2514"/>
                  </a:lnTo>
                  <a:cubicBezTo>
                    <a:pt x="286055" y="2514"/>
                    <a:pt x="287426" y="2972"/>
                    <a:pt x="288493" y="3886"/>
                  </a:cubicBezTo>
                  <a:cubicBezTo>
                    <a:pt x="289560" y="5105"/>
                    <a:pt x="289941" y="6553"/>
                    <a:pt x="289636" y="8229"/>
                  </a:cubicBezTo>
                  <a:lnTo>
                    <a:pt x="284150" y="49835"/>
                  </a:lnTo>
                  <a:cubicBezTo>
                    <a:pt x="283083" y="56997"/>
                    <a:pt x="280340" y="62789"/>
                    <a:pt x="275920" y="67208"/>
                  </a:cubicBezTo>
                  <a:cubicBezTo>
                    <a:pt x="271501" y="71933"/>
                    <a:pt x="264719" y="74295"/>
                    <a:pt x="255575" y="74295"/>
                  </a:cubicBezTo>
                  <a:lnTo>
                    <a:pt x="222656" y="74295"/>
                  </a:lnTo>
                  <a:lnTo>
                    <a:pt x="224485" y="61265"/>
                  </a:lnTo>
                  <a:cubicBezTo>
                    <a:pt x="224637" y="59741"/>
                    <a:pt x="225323" y="58369"/>
                    <a:pt x="226542" y="57150"/>
                  </a:cubicBezTo>
                  <a:cubicBezTo>
                    <a:pt x="227762" y="56235"/>
                    <a:pt x="229133" y="55778"/>
                    <a:pt x="230657" y="55778"/>
                  </a:cubicBezTo>
                  <a:lnTo>
                    <a:pt x="238658" y="55778"/>
                  </a:lnTo>
                  <a:cubicBezTo>
                    <a:pt x="242316" y="55778"/>
                    <a:pt x="244450" y="54026"/>
                    <a:pt x="245059" y="50520"/>
                  </a:cubicBezTo>
                  <a:lnTo>
                    <a:pt x="249174" y="19888"/>
                  </a:lnTo>
                  <a:lnTo>
                    <a:pt x="220599" y="19888"/>
                  </a:lnTo>
                  <a:lnTo>
                    <a:pt x="212141" y="49377"/>
                  </a:lnTo>
                  <a:cubicBezTo>
                    <a:pt x="209397" y="57455"/>
                    <a:pt x="204749" y="63627"/>
                    <a:pt x="198196" y="67894"/>
                  </a:cubicBezTo>
                  <a:cubicBezTo>
                    <a:pt x="191643" y="72161"/>
                    <a:pt x="184785" y="74295"/>
                    <a:pt x="177622" y="74295"/>
                  </a:cubicBezTo>
                  <a:lnTo>
                    <a:pt x="162534" y="74295"/>
                  </a:lnTo>
                  <a:lnTo>
                    <a:pt x="181051" y="19888"/>
                  </a:lnTo>
                  <a:lnTo>
                    <a:pt x="166192" y="19888"/>
                  </a:lnTo>
                  <a:lnTo>
                    <a:pt x="168021" y="6401"/>
                  </a:lnTo>
                  <a:cubicBezTo>
                    <a:pt x="168173" y="5181"/>
                    <a:pt x="168707" y="4191"/>
                    <a:pt x="169621" y="3429"/>
                  </a:cubicBezTo>
                  <a:cubicBezTo>
                    <a:pt x="170688" y="2819"/>
                    <a:pt x="171831" y="2514"/>
                    <a:pt x="173050" y="2514"/>
                  </a:cubicBezTo>
                  <a:close/>
                  <a:moveTo>
                    <a:pt x="365455" y="228"/>
                  </a:moveTo>
                  <a:lnTo>
                    <a:pt x="400660" y="228"/>
                  </a:lnTo>
                  <a:lnTo>
                    <a:pt x="398374" y="18974"/>
                  </a:lnTo>
                  <a:lnTo>
                    <a:pt x="433349" y="18974"/>
                  </a:lnTo>
                  <a:lnTo>
                    <a:pt x="431749" y="30404"/>
                  </a:lnTo>
                  <a:cubicBezTo>
                    <a:pt x="431444" y="32537"/>
                    <a:pt x="430568" y="34252"/>
                    <a:pt x="429120" y="35547"/>
                  </a:cubicBezTo>
                  <a:cubicBezTo>
                    <a:pt x="427672" y="36843"/>
                    <a:pt x="426034" y="37490"/>
                    <a:pt x="424205" y="37490"/>
                  </a:cubicBezTo>
                  <a:lnTo>
                    <a:pt x="395859" y="37490"/>
                  </a:lnTo>
                  <a:lnTo>
                    <a:pt x="373456" y="206654"/>
                  </a:lnTo>
                  <a:cubicBezTo>
                    <a:pt x="372999" y="209397"/>
                    <a:pt x="371818" y="211645"/>
                    <a:pt x="369913" y="213398"/>
                  </a:cubicBezTo>
                  <a:cubicBezTo>
                    <a:pt x="368008" y="215151"/>
                    <a:pt x="365760" y="216027"/>
                    <a:pt x="363169" y="216027"/>
                  </a:cubicBezTo>
                  <a:lnTo>
                    <a:pt x="330251" y="216027"/>
                  </a:lnTo>
                  <a:lnTo>
                    <a:pt x="353797" y="37490"/>
                  </a:lnTo>
                  <a:lnTo>
                    <a:pt x="320650" y="37490"/>
                  </a:lnTo>
                  <a:lnTo>
                    <a:pt x="322250" y="25374"/>
                  </a:lnTo>
                  <a:cubicBezTo>
                    <a:pt x="322555" y="23393"/>
                    <a:pt x="323355" y="21831"/>
                    <a:pt x="324650" y="20688"/>
                  </a:cubicBezTo>
                  <a:cubicBezTo>
                    <a:pt x="325945" y="19545"/>
                    <a:pt x="327431" y="18974"/>
                    <a:pt x="329108" y="18974"/>
                  </a:cubicBezTo>
                  <a:lnTo>
                    <a:pt x="356311" y="18974"/>
                  </a:lnTo>
                  <a:lnTo>
                    <a:pt x="357911" y="7315"/>
                  </a:lnTo>
                  <a:cubicBezTo>
                    <a:pt x="358216" y="5334"/>
                    <a:pt x="359092" y="3657"/>
                    <a:pt x="360540" y="2286"/>
                  </a:cubicBezTo>
                  <a:cubicBezTo>
                    <a:pt x="361988" y="914"/>
                    <a:pt x="363626" y="228"/>
                    <a:pt x="365455" y="228"/>
                  </a:cubicBezTo>
                  <a:close/>
                  <a:moveTo>
                    <a:pt x="42062" y="0"/>
                  </a:moveTo>
                  <a:lnTo>
                    <a:pt x="86639" y="0"/>
                  </a:lnTo>
                  <a:lnTo>
                    <a:pt x="83896" y="3657"/>
                  </a:lnTo>
                  <a:lnTo>
                    <a:pt x="155905" y="3657"/>
                  </a:lnTo>
                  <a:cubicBezTo>
                    <a:pt x="157429" y="3657"/>
                    <a:pt x="158572" y="4267"/>
                    <a:pt x="159334" y="5486"/>
                  </a:cubicBezTo>
                  <a:cubicBezTo>
                    <a:pt x="160096" y="6705"/>
                    <a:pt x="160172" y="8077"/>
                    <a:pt x="159563" y="9601"/>
                  </a:cubicBezTo>
                  <a:lnTo>
                    <a:pt x="145161" y="41834"/>
                  </a:lnTo>
                  <a:lnTo>
                    <a:pt x="157962" y="41834"/>
                  </a:lnTo>
                  <a:lnTo>
                    <a:pt x="135788" y="198882"/>
                  </a:lnTo>
                  <a:cubicBezTo>
                    <a:pt x="135179" y="203606"/>
                    <a:pt x="133274" y="207645"/>
                    <a:pt x="130073" y="210998"/>
                  </a:cubicBezTo>
                  <a:cubicBezTo>
                    <a:pt x="126873" y="214198"/>
                    <a:pt x="123215" y="215798"/>
                    <a:pt x="119100" y="215798"/>
                  </a:cubicBezTo>
                  <a:lnTo>
                    <a:pt x="96698" y="215798"/>
                  </a:lnTo>
                  <a:lnTo>
                    <a:pt x="104927" y="156591"/>
                  </a:lnTo>
                  <a:lnTo>
                    <a:pt x="88925" y="156591"/>
                  </a:lnTo>
                  <a:lnTo>
                    <a:pt x="80924" y="212369"/>
                  </a:lnTo>
                  <a:lnTo>
                    <a:pt x="54635" y="212369"/>
                  </a:lnTo>
                  <a:lnTo>
                    <a:pt x="62408" y="156591"/>
                  </a:lnTo>
                  <a:lnTo>
                    <a:pt x="46177" y="156591"/>
                  </a:lnTo>
                  <a:lnTo>
                    <a:pt x="40233" y="198425"/>
                  </a:lnTo>
                  <a:cubicBezTo>
                    <a:pt x="39624" y="203301"/>
                    <a:pt x="37643" y="207492"/>
                    <a:pt x="34290" y="210998"/>
                  </a:cubicBezTo>
                  <a:cubicBezTo>
                    <a:pt x="30785" y="214198"/>
                    <a:pt x="26975" y="215798"/>
                    <a:pt x="22860" y="215798"/>
                  </a:cubicBezTo>
                  <a:lnTo>
                    <a:pt x="0" y="215798"/>
                  </a:lnTo>
                  <a:lnTo>
                    <a:pt x="24689" y="41834"/>
                  </a:lnTo>
                  <a:lnTo>
                    <a:pt x="62636" y="41834"/>
                  </a:lnTo>
                  <a:lnTo>
                    <a:pt x="55778" y="88239"/>
                  </a:lnTo>
                  <a:lnTo>
                    <a:pt x="72009" y="88239"/>
                  </a:lnTo>
                  <a:lnTo>
                    <a:pt x="76124" y="59207"/>
                  </a:lnTo>
                  <a:lnTo>
                    <a:pt x="64694" y="59207"/>
                  </a:lnTo>
                  <a:lnTo>
                    <a:pt x="67437" y="41834"/>
                  </a:lnTo>
                  <a:lnTo>
                    <a:pt x="103098" y="41834"/>
                  </a:lnTo>
                  <a:lnTo>
                    <a:pt x="111785" y="21031"/>
                  </a:lnTo>
                  <a:lnTo>
                    <a:pt x="74981" y="21031"/>
                  </a:lnTo>
                  <a:cubicBezTo>
                    <a:pt x="69189" y="31089"/>
                    <a:pt x="61722" y="36119"/>
                    <a:pt x="52578" y="36119"/>
                  </a:cubicBezTo>
                  <a:lnTo>
                    <a:pt x="21031" y="36119"/>
                  </a:lnTo>
                  <a:lnTo>
                    <a:pt x="36804" y="3200"/>
                  </a:lnTo>
                  <a:cubicBezTo>
                    <a:pt x="38328" y="1067"/>
                    <a:pt x="40081" y="0"/>
                    <a:pt x="42062" y="0"/>
                  </a:cubicBezTo>
                  <a:close/>
                </a:path>
              </a:pathLst>
            </a:custGeom>
            <a:solidFill>
              <a:schemeClr val="bg1">
                <a:lumMod val="50000"/>
              </a:schemeClr>
            </a:solidFill>
            <a:ln>
              <a:noFill/>
            </a:ln>
            <a:effectLst/>
          </p:spPr>
          <p:txBody>
            <a:bodyPr rot="0" spcFirstLastPara="0" vertOverflow="overflow" horzOverflow="overflow" vert="horz" wrap="square" lIns="91440" tIns="45720" rIns="91440" bIns="45720" numCol="1" spcCol="0" rtlCol="0" fromWordArt="0" anchor="t" anchorCtr="0" forceAA="0" compatLnSpc="1">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white"/>
                </a:solidFill>
                <a:effectLst/>
                <a:uLnTx/>
                <a:uFillTx/>
                <a:latin typeface="DOUYU Font" pitchFamily="2" charset="-122"/>
                <a:ea typeface="DOUYU Font" pitchFamily="2" charset="-122"/>
                <a:cs typeface="+mn-cs"/>
              </a:endParaRPr>
            </a:p>
          </p:txBody>
        </p:sp>
      </p:grpSp>
      <p:graphicFrame>
        <p:nvGraphicFramePr>
          <p:cNvPr id="38" name="对象 37"/>
          <p:cNvGraphicFramePr>
            <a:graphicFrameLocks noChangeAspect="1"/>
          </p:cNvGraphicFramePr>
          <p:nvPr>
            <p:extLst>
              <p:ext uri="{D42A27DB-BD31-4B8C-83A1-F6EECF244321}">
                <p14:modId xmlns:p14="http://schemas.microsoft.com/office/powerpoint/2010/main" val="684309007"/>
              </p:ext>
            </p:extLst>
          </p:nvPr>
        </p:nvGraphicFramePr>
        <p:xfrm>
          <a:off x="742950" y="1298756"/>
          <a:ext cx="7524750" cy="3181350"/>
        </p:xfrm>
        <a:graphic>
          <a:graphicData uri="http://schemas.openxmlformats.org/presentationml/2006/ole">
            <mc:AlternateContent xmlns:mc="http://schemas.openxmlformats.org/markup-compatibility/2006">
              <mc:Choice xmlns:v="urn:schemas-microsoft-com:vml" Requires="v">
                <p:oleObj spid="_x0000_s157754" name="文档" r:id="rId15" imgW="7529005" imgH="3199452" progId="Word.Document.12">
                  <p:embed/>
                </p:oleObj>
              </mc:Choice>
              <mc:Fallback>
                <p:oleObj name="文档" r:id="rId15" imgW="7529005" imgH="3199452" progId="Word.Document.12">
                  <p:embed/>
                  <p:pic>
                    <p:nvPicPr>
                      <p:cNvPr id="0" name=""/>
                      <p:cNvPicPr/>
                      <p:nvPr/>
                    </p:nvPicPr>
                    <p:blipFill>
                      <a:blip r:embed="rId16"/>
                      <a:stretch>
                        <a:fillRect/>
                      </a:stretch>
                    </p:blipFill>
                    <p:spPr>
                      <a:xfrm>
                        <a:off x="742950" y="1298756"/>
                        <a:ext cx="7524750" cy="3181350"/>
                      </a:xfrm>
                      <a:prstGeom prst="rect">
                        <a:avLst/>
                      </a:prstGeom>
                    </p:spPr>
                  </p:pic>
                </p:oleObj>
              </mc:Fallback>
            </mc:AlternateContent>
          </a:graphicData>
        </a:graphic>
      </p:graphicFrame>
      <p:pic>
        <p:nvPicPr>
          <p:cNvPr id="157751" name="Picture 55" descr="X78"/>
          <p:cNvPicPr>
            <a:picLocks noChangeAspect="1" noChangeArrowheads="1"/>
          </p:cNvPicPr>
          <p:nvPr/>
        </p:nvPicPr>
        <p:blipFill>
          <a:blip r:embed="rId17">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874250" y="1485578"/>
            <a:ext cx="2477540" cy="22193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23873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with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linds(horizontal)">
                                      <p:cBhvr>
                                        <p:cTn id="7" dur="500"/>
                                        <p:tgtEl>
                                          <p:spTgt spid="32"/>
                                        </p:tgtEl>
                                      </p:cBhvr>
                                    </p:animEffect>
                                  </p:childTnLst>
                                </p:cTn>
                              </p:par>
                              <p:par>
                                <p:cTn id="8" presetID="3" presetClass="entr" presetSubtype="10" fill="hold" nodeType="withEffect">
                                  <p:stCondLst>
                                    <p:cond delay="0"/>
                                  </p:stCondLst>
                                  <p:childTnLst>
                                    <p:set>
                                      <p:cBhvr>
                                        <p:cTn id="9" dur="1" fill="hold">
                                          <p:stCondLst>
                                            <p:cond delay="0"/>
                                          </p:stCondLst>
                                        </p:cTn>
                                        <p:tgtEl>
                                          <p:spTgt spid="38"/>
                                        </p:tgtEl>
                                        <p:attrNameLst>
                                          <p:attrName>style.visibility</p:attrName>
                                        </p:attrNameLst>
                                      </p:cBhvr>
                                      <p:to>
                                        <p:strVal val="visible"/>
                                      </p:to>
                                    </p:set>
                                    <p:animEffect transition="in" filter="blinds(horizontal)">
                                      <p:cBhvr>
                                        <p:cTn id="10" dur="500"/>
                                        <p:tgtEl>
                                          <p:spTgt spid="38"/>
                                        </p:tgtEl>
                                      </p:cBhvr>
                                    </p:animEffect>
                                  </p:childTnLst>
                                </p:cTn>
                              </p:par>
                              <p:par>
                                <p:cTn id="11" presetID="3" presetClass="entr" presetSubtype="10" fill="hold" nodeType="withEffect">
                                  <p:stCondLst>
                                    <p:cond delay="0"/>
                                  </p:stCondLst>
                                  <p:childTnLst>
                                    <p:set>
                                      <p:cBhvr>
                                        <p:cTn id="12" dur="1" fill="hold">
                                          <p:stCondLst>
                                            <p:cond delay="0"/>
                                          </p:stCondLst>
                                        </p:cTn>
                                        <p:tgtEl>
                                          <p:spTgt spid="157751"/>
                                        </p:tgtEl>
                                        <p:attrNameLst>
                                          <p:attrName>style.visibility</p:attrName>
                                        </p:attrNameLst>
                                      </p:cBhvr>
                                      <p:to>
                                        <p:strVal val="visible"/>
                                      </p:to>
                                    </p:set>
                                    <p:animEffect transition="in" filter="blinds(horizontal)">
                                      <p:cBhvr>
                                        <p:cTn id="13" dur="500"/>
                                        <p:tgtEl>
                                          <p:spTgt spid="1577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 name="矩形 14"/>
          <p:cNvSpPr/>
          <p:nvPr/>
        </p:nvSpPr>
        <p:spPr>
          <a:xfrm>
            <a:off x="389206" y="261442"/>
            <a:ext cx="11412000" cy="4001071"/>
          </a:xfrm>
          <a:prstGeom prst="rect">
            <a:avLst/>
          </a:prstGeom>
        </p:spPr>
        <p:txBody>
          <a:bodyPr wrap="square" lIns="121898" tIns="60948" rIns="121898" bIns="60948">
            <a:spAutoFit/>
          </a:bodyPr>
          <a:lstStyle/>
          <a:p>
            <a:pPr algn="just">
              <a:lnSpc>
                <a:spcPct val="150000"/>
              </a:lnSpc>
              <a:spcAft>
                <a:spcPts val="0"/>
              </a:spcAft>
              <a:tabLst>
                <a:tab pos="2250440" algn="l"/>
              </a:tabLst>
            </a:pP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9.</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由物镜、转像系统和目镜等组成的光学潜望镜最早应用于潜艇，直角三棱镜是转像系统的重要部件。如图所示，</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ABC</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是等腰直角三棱镜，一束单色光沿平行于其底边</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BC</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的方向射向直角边</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AB</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，光束进入棱镜后直接射到另一直角边</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AC</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时，刚好能发生全反射。已知光在真空中的传播速度为</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c</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。求：</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tabLst>
                <a:tab pos="2250440" algn="l"/>
              </a:tabLst>
            </a:pP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(1)</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该三棱镜对此单色光的折射率</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n</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sp>
        <p:nvSpPr>
          <p:cNvPr id="22" name="圆角矩形 21">
            <a:hlinkClick r:id="rId3" action="ppaction://hlinksldjump"/>
          </p:cNvPr>
          <p:cNvSpPr/>
          <p:nvPr/>
        </p:nvSpPr>
        <p:spPr>
          <a:xfrm>
            <a:off x="2285535"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algn="ctr" defTabSz="914400"/>
            <a:r>
              <a:rPr kumimoji="1" lang="en-US" altLang="zh-CN" sz="1600" kern="0" dirty="0">
                <a:solidFill>
                  <a:prstClr val="white">
                    <a:lumMod val="50000"/>
                  </a:prstClr>
                </a:solidFill>
                <a:latin typeface="Arial" panose="020B0604020202020204"/>
                <a:ea typeface="微软雅黑" panose="020B0503020204020204" charset="-122"/>
              </a:rPr>
              <a:t>1</a:t>
            </a:r>
            <a:endParaRPr kumimoji="1" lang="zh-CN" altLang="en-US" sz="1600" kern="0" dirty="0">
              <a:solidFill>
                <a:prstClr val="white">
                  <a:lumMod val="50000"/>
                </a:prstClr>
              </a:solidFill>
              <a:latin typeface="Arial" panose="020B0604020202020204"/>
              <a:ea typeface="微软雅黑" panose="020B0503020204020204" charset="-122"/>
            </a:endParaRPr>
          </a:p>
        </p:txBody>
      </p:sp>
      <p:sp>
        <p:nvSpPr>
          <p:cNvPr id="24" name="圆角矩形 23">
            <a:hlinkClick r:id="rId4" action="ppaction://hlinksldjump"/>
          </p:cNvPr>
          <p:cNvSpPr/>
          <p:nvPr/>
        </p:nvSpPr>
        <p:spPr>
          <a:xfrm>
            <a:off x="2680387"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rPr>
              <a:t>2</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endParaRPr>
          </a:p>
        </p:txBody>
      </p:sp>
      <p:sp>
        <p:nvSpPr>
          <p:cNvPr id="34" name="圆角矩形 33">
            <a:hlinkClick r:id="rId5" action="ppaction://hlinksldjump"/>
          </p:cNvPr>
          <p:cNvSpPr/>
          <p:nvPr/>
        </p:nvSpPr>
        <p:spPr>
          <a:xfrm>
            <a:off x="3075239"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rPr>
              <a:t>3</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endParaRPr>
          </a:p>
        </p:txBody>
      </p:sp>
      <p:sp>
        <p:nvSpPr>
          <p:cNvPr id="35" name="圆角矩形 34">
            <a:hlinkClick r:id="rId6" action="ppaction://hlinksldjump"/>
          </p:cNvPr>
          <p:cNvSpPr/>
          <p:nvPr/>
        </p:nvSpPr>
        <p:spPr>
          <a:xfrm>
            <a:off x="3470091"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rPr>
              <a:t>4</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endParaRPr>
          </a:p>
        </p:txBody>
      </p:sp>
      <p:sp>
        <p:nvSpPr>
          <p:cNvPr id="36" name="圆角矩形 35">
            <a:hlinkClick r:id="rId7" action="ppaction://hlinksldjump"/>
          </p:cNvPr>
          <p:cNvSpPr/>
          <p:nvPr/>
        </p:nvSpPr>
        <p:spPr>
          <a:xfrm>
            <a:off x="3864943"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rPr>
              <a:t>5</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endParaRPr>
          </a:p>
        </p:txBody>
      </p:sp>
      <p:sp>
        <p:nvSpPr>
          <p:cNvPr id="37" name="圆角矩形 36">
            <a:hlinkClick r:id="rId8" action="ppaction://hlinksldjump"/>
          </p:cNvPr>
          <p:cNvSpPr/>
          <p:nvPr/>
        </p:nvSpPr>
        <p:spPr>
          <a:xfrm>
            <a:off x="4259795"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rPr>
              <a:t>6</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endParaRPr>
          </a:p>
        </p:txBody>
      </p:sp>
      <p:sp>
        <p:nvSpPr>
          <p:cNvPr id="40" name="圆角矩形 39">
            <a:hlinkClick r:id="rId9" action="ppaction://hlinksldjump"/>
          </p:cNvPr>
          <p:cNvSpPr/>
          <p:nvPr/>
        </p:nvSpPr>
        <p:spPr>
          <a:xfrm>
            <a:off x="4654647"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rPr>
              <a:t>7</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endParaRPr>
          </a:p>
        </p:txBody>
      </p:sp>
      <p:sp>
        <p:nvSpPr>
          <p:cNvPr id="41" name="圆角矩形 40">
            <a:hlinkClick r:id="rId10" action="ppaction://hlinksldjump"/>
          </p:cNvPr>
          <p:cNvSpPr/>
          <p:nvPr/>
        </p:nvSpPr>
        <p:spPr>
          <a:xfrm>
            <a:off x="5049499"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rPr>
              <a:t>8</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endParaRPr>
          </a:p>
        </p:txBody>
      </p:sp>
      <p:sp>
        <p:nvSpPr>
          <p:cNvPr id="42" name="圆角矩形 41">
            <a:hlinkClick r:id="rId11" action="ppaction://hlinksldjump"/>
          </p:cNvPr>
          <p:cNvSpPr/>
          <p:nvPr/>
        </p:nvSpPr>
        <p:spPr>
          <a:xfrm>
            <a:off x="5444351" y="6381328"/>
            <a:ext cx="288000" cy="288000"/>
          </a:xfrm>
          <a:prstGeom prst="round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r>
              <a:rPr kumimoji="1" lang="en-US" altLang="zh-CN" sz="1600" dirty="0">
                <a:solidFill>
                  <a:schemeClr val="bg1"/>
                </a:solidFill>
              </a:rPr>
              <a:t>9</a:t>
            </a:r>
            <a:endParaRPr kumimoji="1" lang="zh-CN" altLang="en-US" sz="1600" dirty="0">
              <a:solidFill>
                <a:schemeClr val="bg1"/>
              </a:solidFill>
            </a:endParaRPr>
          </a:p>
        </p:txBody>
      </p:sp>
      <p:sp>
        <p:nvSpPr>
          <p:cNvPr id="43" name="圆角矩形 42">
            <a:hlinkClick r:id="rId12" action="ppaction://hlinksldjump"/>
          </p:cNvPr>
          <p:cNvSpPr/>
          <p:nvPr/>
        </p:nvSpPr>
        <p:spPr>
          <a:xfrm>
            <a:off x="5839203" y="6381328"/>
            <a:ext cx="324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lIns="0" rIns="0"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rPr>
              <a:t>10</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endParaRPr>
          </a:p>
        </p:txBody>
      </p:sp>
      <p:sp>
        <p:nvSpPr>
          <p:cNvPr id="44" name="圆角矩形 43">
            <a:hlinkClick r:id="rId13" action="ppaction://hlinksldjump"/>
          </p:cNvPr>
          <p:cNvSpPr/>
          <p:nvPr/>
        </p:nvSpPr>
        <p:spPr>
          <a:xfrm>
            <a:off x="6270055" y="6381328"/>
            <a:ext cx="324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lIns="0" rIns="0"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rPr>
              <a:t>11</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endParaRPr>
          </a:p>
        </p:txBody>
      </p:sp>
      <p:graphicFrame>
        <p:nvGraphicFramePr>
          <p:cNvPr id="2" name="对象 1"/>
          <p:cNvGraphicFramePr>
            <a:graphicFrameLocks noChangeAspect="1"/>
          </p:cNvGraphicFramePr>
          <p:nvPr>
            <p:extLst>
              <p:ext uri="{D42A27DB-BD31-4B8C-83A1-F6EECF244321}">
                <p14:modId xmlns:p14="http://schemas.microsoft.com/office/powerpoint/2010/main" val="4106104344"/>
              </p:ext>
            </p:extLst>
          </p:nvPr>
        </p:nvGraphicFramePr>
        <p:xfrm>
          <a:off x="535062" y="4293046"/>
          <a:ext cx="2454275" cy="1296988"/>
        </p:xfrm>
        <a:graphic>
          <a:graphicData uri="http://schemas.openxmlformats.org/presentationml/2006/ole">
            <mc:AlternateContent xmlns:mc="http://schemas.openxmlformats.org/markup-compatibility/2006">
              <mc:Choice xmlns:v="urn:schemas-microsoft-com:vml" Requires="v">
                <p:oleObj spid="_x0000_s158773" name="文档" r:id="rId14" imgW="2454228" imgH="1299149" progId="Word.Document.12">
                  <p:embed/>
                </p:oleObj>
              </mc:Choice>
              <mc:Fallback>
                <p:oleObj name="文档" r:id="rId14" imgW="2454228" imgH="1299149" progId="Word.Document.12">
                  <p:embed/>
                  <p:pic>
                    <p:nvPicPr>
                      <p:cNvPr id="0" name=""/>
                      <p:cNvPicPr/>
                      <p:nvPr/>
                    </p:nvPicPr>
                    <p:blipFill>
                      <a:blip r:embed="rId15"/>
                      <a:stretch>
                        <a:fillRect/>
                      </a:stretch>
                    </p:blipFill>
                    <p:spPr>
                      <a:xfrm>
                        <a:off x="535062" y="4293046"/>
                        <a:ext cx="2454275" cy="1296988"/>
                      </a:xfrm>
                      <a:prstGeom prst="rect">
                        <a:avLst/>
                      </a:prstGeom>
                    </p:spPr>
                  </p:pic>
                </p:oleObj>
              </mc:Fallback>
            </mc:AlternateContent>
          </a:graphicData>
        </a:graphic>
      </p:graphicFrame>
      <p:pic>
        <p:nvPicPr>
          <p:cNvPr id="158770" name="Picture 50" descr="X83"/>
          <p:cNvPicPr>
            <a:picLocks noChangeAspect="1" noChangeArrowheads="1"/>
          </p:cNvPicPr>
          <p:nvPr/>
        </p:nvPicPr>
        <p:blipFill>
          <a:blip r:embed="rId16"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031143" y="3069754"/>
            <a:ext cx="3267856" cy="15709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5" name="组合 24"/>
          <p:cNvGrpSpPr/>
          <p:nvPr/>
        </p:nvGrpSpPr>
        <p:grpSpPr>
          <a:xfrm>
            <a:off x="471041" y="477466"/>
            <a:ext cx="11248331" cy="4752528"/>
            <a:chOff x="471835" y="934424"/>
            <a:chExt cx="11248331" cy="4752528"/>
          </a:xfrm>
        </p:grpSpPr>
        <p:sp>
          <p:nvSpPr>
            <p:cNvPr id="29" name="圆角矩形 28"/>
            <p:cNvSpPr/>
            <p:nvPr/>
          </p:nvSpPr>
          <p:spPr>
            <a:xfrm>
              <a:off x="471835" y="1094413"/>
              <a:ext cx="11248331" cy="4592539"/>
            </a:xfrm>
            <a:prstGeom prst="roundRect">
              <a:avLst>
                <a:gd name="adj" fmla="val 2824"/>
              </a:avLst>
            </a:prstGeom>
            <a:noFill/>
            <a:ln w="285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1" lang="zh-CN" altLang="en-US" sz="1800" b="0" i="0" u="none" strike="noStrike" kern="1200" cap="none" spc="0" normalizeH="0" baseline="0" noProof="0">
                <a:ln>
                  <a:noFill/>
                </a:ln>
                <a:solidFill>
                  <a:prstClr val="white"/>
                </a:solidFill>
                <a:effectLst/>
                <a:uLnTx/>
                <a:uFillTx/>
                <a:latin typeface="Arial" panose="020B0604020202020204"/>
                <a:ea typeface="微软雅黑" panose="020B0503020204020204" charset="-122"/>
                <a:cs typeface="+mn-cs"/>
              </a:endParaRPr>
            </a:p>
          </p:txBody>
        </p:sp>
        <p:pic>
          <p:nvPicPr>
            <p:cNvPr id="30" name="图片 29"/>
            <p:cNvPicPr>
              <a:picLocks noChangeAspect="1"/>
            </p:cNvPicPr>
            <p:nvPr/>
          </p:nvPicPr>
          <p:blipFill>
            <a:blip r:embed="rId3"/>
            <a:stretch>
              <a:fillRect/>
            </a:stretch>
          </p:blipFill>
          <p:spPr>
            <a:xfrm>
              <a:off x="850294" y="934424"/>
              <a:ext cx="695238" cy="314286"/>
            </a:xfrm>
            <a:prstGeom prst="rect">
              <a:avLst/>
            </a:prstGeom>
          </p:spPr>
        </p:pic>
        <p:sp>
          <p:nvSpPr>
            <p:cNvPr id="31" name="文本框 30"/>
            <p:cNvSpPr txBox="1"/>
            <p:nvPr/>
          </p:nvSpPr>
          <p:spPr>
            <a:xfrm>
              <a:off x="915584" y="992904"/>
              <a:ext cx="583768" cy="216027"/>
            </a:xfrm>
            <a:custGeom>
              <a:avLst/>
              <a:gdLst/>
              <a:ahLst/>
              <a:cxnLst/>
              <a:rect l="l" t="t" r="r" b="b"/>
              <a:pathLst>
                <a:path w="583768" h="216027">
                  <a:moveTo>
                    <a:pt x="96012" y="106756"/>
                  </a:moveTo>
                  <a:lnTo>
                    <a:pt x="91211" y="139217"/>
                  </a:lnTo>
                  <a:lnTo>
                    <a:pt x="107670" y="139217"/>
                  </a:lnTo>
                  <a:lnTo>
                    <a:pt x="112014" y="106756"/>
                  </a:lnTo>
                  <a:close/>
                  <a:moveTo>
                    <a:pt x="53264" y="106756"/>
                  </a:moveTo>
                  <a:lnTo>
                    <a:pt x="48692" y="139217"/>
                  </a:lnTo>
                  <a:lnTo>
                    <a:pt x="64922" y="139217"/>
                  </a:lnTo>
                  <a:lnTo>
                    <a:pt x="69494" y="106756"/>
                  </a:lnTo>
                  <a:close/>
                  <a:moveTo>
                    <a:pt x="213055" y="82524"/>
                  </a:moveTo>
                  <a:lnTo>
                    <a:pt x="249174" y="82524"/>
                  </a:lnTo>
                  <a:lnTo>
                    <a:pt x="248031" y="92811"/>
                  </a:lnTo>
                  <a:lnTo>
                    <a:pt x="279121" y="92811"/>
                  </a:lnTo>
                  <a:lnTo>
                    <a:pt x="277749" y="104927"/>
                  </a:lnTo>
                  <a:cubicBezTo>
                    <a:pt x="277292" y="107670"/>
                    <a:pt x="276149" y="110033"/>
                    <a:pt x="274320" y="112014"/>
                  </a:cubicBezTo>
                  <a:cubicBezTo>
                    <a:pt x="272644" y="113995"/>
                    <a:pt x="270662" y="114986"/>
                    <a:pt x="268376" y="114986"/>
                  </a:cubicBezTo>
                  <a:lnTo>
                    <a:pt x="244831" y="114986"/>
                  </a:lnTo>
                  <a:lnTo>
                    <a:pt x="239573" y="152019"/>
                  </a:lnTo>
                  <a:lnTo>
                    <a:pt x="272948" y="152019"/>
                  </a:lnTo>
                  <a:lnTo>
                    <a:pt x="271348" y="164592"/>
                  </a:lnTo>
                  <a:cubicBezTo>
                    <a:pt x="270891" y="167640"/>
                    <a:pt x="269519" y="170307"/>
                    <a:pt x="267233" y="172593"/>
                  </a:cubicBezTo>
                  <a:cubicBezTo>
                    <a:pt x="264947" y="174574"/>
                    <a:pt x="262357" y="175565"/>
                    <a:pt x="259461" y="175565"/>
                  </a:cubicBezTo>
                  <a:lnTo>
                    <a:pt x="236372" y="175565"/>
                  </a:lnTo>
                  <a:lnTo>
                    <a:pt x="231800" y="211683"/>
                  </a:lnTo>
                  <a:cubicBezTo>
                    <a:pt x="231648" y="212903"/>
                    <a:pt x="231191" y="213893"/>
                    <a:pt x="230429" y="214655"/>
                  </a:cubicBezTo>
                  <a:cubicBezTo>
                    <a:pt x="229667" y="215417"/>
                    <a:pt x="228752" y="215798"/>
                    <a:pt x="227685" y="215798"/>
                  </a:cubicBezTo>
                  <a:lnTo>
                    <a:pt x="192481" y="215798"/>
                  </a:lnTo>
                  <a:lnTo>
                    <a:pt x="197510" y="175565"/>
                  </a:lnTo>
                  <a:lnTo>
                    <a:pt x="147218" y="175565"/>
                  </a:lnTo>
                  <a:lnTo>
                    <a:pt x="149276" y="160706"/>
                  </a:lnTo>
                  <a:cubicBezTo>
                    <a:pt x="149580" y="158420"/>
                    <a:pt x="150647" y="156438"/>
                    <a:pt x="152476" y="154762"/>
                  </a:cubicBezTo>
                  <a:cubicBezTo>
                    <a:pt x="154305" y="152933"/>
                    <a:pt x="156286" y="152019"/>
                    <a:pt x="158420" y="152019"/>
                  </a:cubicBezTo>
                  <a:lnTo>
                    <a:pt x="200711" y="152019"/>
                  </a:lnTo>
                  <a:lnTo>
                    <a:pt x="205968" y="114986"/>
                  </a:lnTo>
                  <a:lnTo>
                    <a:pt x="190881" y="114986"/>
                  </a:lnTo>
                  <a:lnTo>
                    <a:pt x="190424" y="115671"/>
                  </a:lnTo>
                  <a:cubicBezTo>
                    <a:pt x="189052" y="120091"/>
                    <a:pt x="186690" y="123520"/>
                    <a:pt x="183337" y="125958"/>
                  </a:cubicBezTo>
                  <a:cubicBezTo>
                    <a:pt x="179375" y="128702"/>
                    <a:pt x="175184" y="130073"/>
                    <a:pt x="170764" y="130073"/>
                  </a:cubicBezTo>
                  <a:lnTo>
                    <a:pt x="151790" y="130073"/>
                  </a:lnTo>
                  <a:lnTo>
                    <a:pt x="164592" y="87325"/>
                  </a:lnTo>
                  <a:cubicBezTo>
                    <a:pt x="164897" y="86563"/>
                    <a:pt x="165354" y="85953"/>
                    <a:pt x="165963" y="85496"/>
                  </a:cubicBezTo>
                  <a:cubicBezTo>
                    <a:pt x="166573" y="85039"/>
                    <a:pt x="167259" y="84810"/>
                    <a:pt x="168021" y="84810"/>
                  </a:cubicBezTo>
                  <a:lnTo>
                    <a:pt x="199339" y="84810"/>
                  </a:lnTo>
                  <a:lnTo>
                    <a:pt x="196596" y="92811"/>
                  </a:lnTo>
                  <a:lnTo>
                    <a:pt x="208483" y="92811"/>
                  </a:lnTo>
                  <a:lnTo>
                    <a:pt x="209169" y="85496"/>
                  </a:lnTo>
                  <a:cubicBezTo>
                    <a:pt x="209169" y="84887"/>
                    <a:pt x="209283" y="84468"/>
                    <a:pt x="209512" y="84239"/>
                  </a:cubicBezTo>
                  <a:cubicBezTo>
                    <a:pt x="209740" y="84010"/>
                    <a:pt x="210083" y="83744"/>
                    <a:pt x="210540" y="83439"/>
                  </a:cubicBezTo>
                  <a:cubicBezTo>
                    <a:pt x="211302" y="82829"/>
                    <a:pt x="212141" y="82524"/>
                    <a:pt x="213055" y="82524"/>
                  </a:cubicBezTo>
                  <a:close/>
                  <a:moveTo>
                    <a:pt x="102641" y="59207"/>
                  </a:moveTo>
                  <a:lnTo>
                    <a:pt x="98298" y="88239"/>
                  </a:lnTo>
                  <a:lnTo>
                    <a:pt x="114757" y="88239"/>
                  </a:lnTo>
                  <a:lnTo>
                    <a:pt x="118643" y="59207"/>
                  </a:lnTo>
                  <a:close/>
                  <a:moveTo>
                    <a:pt x="400431" y="48692"/>
                  </a:moveTo>
                  <a:lnTo>
                    <a:pt x="419862" y="48692"/>
                  </a:lnTo>
                  <a:cubicBezTo>
                    <a:pt x="421538" y="48692"/>
                    <a:pt x="422872" y="49301"/>
                    <a:pt x="423862" y="50520"/>
                  </a:cubicBezTo>
                  <a:cubicBezTo>
                    <a:pt x="424853" y="51740"/>
                    <a:pt x="425272" y="53187"/>
                    <a:pt x="425120" y="54864"/>
                  </a:cubicBezTo>
                  <a:lnTo>
                    <a:pt x="406832" y="216027"/>
                  </a:lnTo>
                  <a:cubicBezTo>
                    <a:pt x="400126" y="216027"/>
                    <a:pt x="394564" y="213398"/>
                    <a:pt x="390144" y="208140"/>
                  </a:cubicBezTo>
                  <a:cubicBezTo>
                    <a:pt x="385724" y="202882"/>
                    <a:pt x="383819" y="196596"/>
                    <a:pt x="384429" y="189281"/>
                  </a:cubicBezTo>
                  <a:close/>
                  <a:moveTo>
                    <a:pt x="328879" y="48692"/>
                  </a:moveTo>
                  <a:lnTo>
                    <a:pt x="347624" y="48692"/>
                  </a:lnTo>
                  <a:lnTo>
                    <a:pt x="324764" y="197967"/>
                  </a:lnTo>
                  <a:cubicBezTo>
                    <a:pt x="323850" y="203301"/>
                    <a:pt x="321488" y="207645"/>
                    <a:pt x="317678" y="210998"/>
                  </a:cubicBezTo>
                  <a:cubicBezTo>
                    <a:pt x="313868" y="214350"/>
                    <a:pt x="309524" y="216027"/>
                    <a:pt x="304648" y="216027"/>
                  </a:cubicBezTo>
                  <a:lnTo>
                    <a:pt x="296418" y="216027"/>
                  </a:lnTo>
                  <a:lnTo>
                    <a:pt x="321107" y="55778"/>
                  </a:lnTo>
                  <a:cubicBezTo>
                    <a:pt x="321564" y="53645"/>
                    <a:pt x="322516" y="51930"/>
                    <a:pt x="323964" y="50635"/>
                  </a:cubicBezTo>
                  <a:cubicBezTo>
                    <a:pt x="325412" y="49339"/>
                    <a:pt x="327050" y="48692"/>
                    <a:pt x="328879" y="48692"/>
                  </a:cubicBezTo>
                  <a:close/>
                  <a:moveTo>
                    <a:pt x="499643" y="5943"/>
                  </a:moveTo>
                  <a:lnTo>
                    <a:pt x="583768" y="5943"/>
                  </a:lnTo>
                  <a:cubicBezTo>
                    <a:pt x="583006" y="10820"/>
                    <a:pt x="580911" y="14821"/>
                    <a:pt x="577482" y="17945"/>
                  </a:cubicBezTo>
                  <a:cubicBezTo>
                    <a:pt x="574053" y="21069"/>
                    <a:pt x="570052" y="22631"/>
                    <a:pt x="565480" y="22631"/>
                  </a:cubicBezTo>
                  <a:lnTo>
                    <a:pt x="497586" y="22631"/>
                  </a:lnTo>
                  <a:close/>
                  <a:moveTo>
                    <a:pt x="457581" y="5943"/>
                  </a:moveTo>
                  <a:lnTo>
                    <a:pt x="492785" y="5943"/>
                  </a:lnTo>
                  <a:lnTo>
                    <a:pt x="486156" y="56235"/>
                  </a:lnTo>
                  <a:lnTo>
                    <a:pt x="577139" y="56235"/>
                  </a:lnTo>
                  <a:lnTo>
                    <a:pt x="574624" y="74752"/>
                  </a:lnTo>
                  <a:lnTo>
                    <a:pt x="560680" y="74752"/>
                  </a:lnTo>
                  <a:lnTo>
                    <a:pt x="541934" y="216027"/>
                  </a:lnTo>
                  <a:lnTo>
                    <a:pt x="498272" y="216027"/>
                  </a:lnTo>
                  <a:lnTo>
                    <a:pt x="516788" y="74752"/>
                  </a:lnTo>
                  <a:lnTo>
                    <a:pt x="483641" y="74752"/>
                  </a:lnTo>
                  <a:lnTo>
                    <a:pt x="468325" y="191338"/>
                  </a:lnTo>
                  <a:cubicBezTo>
                    <a:pt x="467411" y="198196"/>
                    <a:pt x="464439" y="204063"/>
                    <a:pt x="459410" y="208940"/>
                  </a:cubicBezTo>
                  <a:cubicBezTo>
                    <a:pt x="454533" y="213665"/>
                    <a:pt x="448742" y="216027"/>
                    <a:pt x="442036" y="216027"/>
                  </a:cubicBezTo>
                  <a:lnTo>
                    <a:pt x="421234" y="216027"/>
                  </a:lnTo>
                  <a:lnTo>
                    <a:pt x="447751" y="15087"/>
                  </a:lnTo>
                  <a:cubicBezTo>
                    <a:pt x="448208" y="12344"/>
                    <a:pt x="449351" y="10134"/>
                    <a:pt x="451180" y="8458"/>
                  </a:cubicBezTo>
                  <a:cubicBezTo>
                    <a:pt x="453009" y="6782"/>
                    <a:pt x="455143" y="5943"/>
                    <a:pt x="457581" y="5943"/>
                  </a:cubicBezTo>
                  <a:close/>
                  <a:moveTo>
                    <a:pt x="173050" y="2514"/>
                  </a:moveTo>
                  <a:lnTo>
                    <a:pt x="284378" y="2514"/>
                  </a:lnTo>
                  <a:cubicBezTo>
                    <a:pt x="286055" y="2514"/>
                    <a:pt x="287426" y="2972"/>
                    <a:pt x="288493" y="3886"/>
                  </a:cubicBezTo>
                  <a:cubicBezTo>
                    <a:pt x="289560" y="5105"/>
                    <a:pt x="289941" y="6553"/>
                    <a:pt x="289636" y="8229"/>
                  </a:cubicBezTo>
                  <a:lnTo>
                    <a:pt x="284150" y="49835"/>
                  </a:lnTo>
                  <a:cubicBezTo>
                    <a:pt x="283083" y="56997"/>
                    <a:pt x="280340" y="62789"/>
                    <a:pt x="275920" y="67208"/>
                  </a:cubicBezTo>
                  <a:cubicBezTo>
                    <a:pt x="271501" y="71933"/>
                    <a:pt x="264719" y="74295"/>
                    <a:pt x="255575" y="74295"/>
                  </a:cubicBezTo>
                  <a:lnTo>
                    <a:pt x="222656" y="74295"/>
                  </a:lnTo>
                  <a:lnTo>
                    <a:pt x="224485" y="61265"/>
                  </a:lnTo>
                  <a:cubicBezTo>
                    <a:pt x="224637" y="59741"/>
                    <a:pt x="225323" y="58369"/>
                    <a:pt x="226542" y="57150"/>
                  </a:cubicBezTo>
                  <a:cubicBezTo>
                    <a:pt x="227762" y="56235"/>
                    <a:pt x="229133" y="55778"/>
                    <a:pt x="230657" y="55778"/>
                  </a:cubicBezTo>
                  <a:lnTo>
                    <a:pt x="238658" y="55778"/>
                  </a:lnTo>
                  <a:cubicBezTo>
                    <a:pt x="242316" y="55778"/>
                    <a:pt x="244450" y="54026"/>
                    <a:pt x="245059" y="50520"/>
                  </a:cubicBezTo>
                  <a:lnTo>
                    <a:pt x="249174" y="19888"/>
                  </a:lnTo>
                  <a:lnTo>
                    <a:pt x="220599" y="19888"/>
                  </a:lnTo>
                  <a:lnTo>
                    <a:pt x="212141" y="49377"/>
                  </a:lnTo>
                  <a:cubicBezTo>
                    <a:pt x="209397" y="57455"/>
                    <a:pt x="204749" y="63627"/>
                    <a:pt x="198196" y="67894"/>
                  </a:cubicBezTo>
                  <a:cubicBezTo>
                    <a:pt x="191643" y="72161"/>
                    <a:pt x="184785" y="74295"/>
                    <a:pt x="177622" y="74295"/>
                  </a:cubicBezTo>
                  <a:lnTo>
                    <a:pt x="162534" y="74295"/>
                  </a:lnTo>
                  <a:lnTo>
                    <a:pt x="181051" y="19888"/>
                  </a:lnTo>
                  <a:lnTo>
                    <a:pt x="166192" y="19888"/>
                  </a:lnTo>
                  <a:lnTo>
                    <a:pt x="168021" y="6401"/>
                  </a:lnTo>
                  <a:cubicBezTo>
                    <a:pt x="168173" y="5181"/>
                    <a:pt x="168707" y="4191"/>
                    <a:pt x="169621" y="3429"/>
                  </a:cubicBezTo>
                  <a:cubicBezTo>
                    <a:pt x="170688" y="2819"/>
                    <a:pt x="171831" y="2514"/>
                    <a:pt x="173050" y="2514"/>
                  </a:cubicBezTo>
                  <a:close/>
                  <a:moveTo>
                    <a:pt x="365455" y="228"/>
                  </a:moveTo>
                  <a:lnTo>
                    <a:pt x="400660" y="228"/>
                  </a:lnTo>
                  <a:lnTo>
                    <a:pt x="398374" y="18974"/>
                  </a:lnTo>
                  <a:lnTo>
                    <a:pt x="433349" y="18974"/>
                  </a:lnTo>
                  <a:lnTo>
                    <a:pt x="431749" y="30404"/>
                  </a:lnTo>
                  <a:cubicBezTo>
                    <a:pt x="431444" y="32537"/>
                    <a:pt x="430568" y="34252"/>
                    <a:pt x="429120" y="35547"/>
                  </a:cubicBezTo>
                  <a:cubicBezTo>
                    <a:pt x="427672" y="36843"/>
                    <a:pt x="426034" y="37490"/>
                    <a:pt x="424205" y="37490"/>
                  </a:cubicBezTo>
                  <a:lnTo>
                    <a:pt x="395859" y="37490"/>
                  </a:lnTo>
                  <a:lnTo>
                    <a:pt x="373456" y="206654"/>
                  </a:lnTo>
                  <a:cubicBezTo>
                    <a:pt x="372999" y="209397"/>
                    <a:pt x="371818" y="211645"/>
                    <a:pt x="369913" y="213398"/>
                  </a:cubicBezTo>
                  <a:cubicBezTo>
                    <a:pt x="368008" y="215151"/>
                    <a:pt x="365760" y="216027"/>
                    <a:pt x="363169" y="216027"/>
                  </a:cubicBezTo>
                  <a:lnTo>
                    <a:pt x="330251" y="216027"/>
                  </a:lnTo>
                  <a:lnTo>
                    <a:pt x="353797" y="37490"/>
                  </a:lnTo>
                  <a:lnTo>
                    <a:pt x="320650" y="37490"/>
                  </a:lnTo>
                  <a:lnTo>
                    <a:pt x="322250" y="25374"/>
                  </a:lnTo>
                  <a:cubicBezTo>
                    <a:pt x="322555" y="23393"/>
                    <a:pt x="323355" y="21831"/>
                    <a:pt x="324650" y="20688"/>
                  </a:cubicBezTo>
                  <a:cubicBezTo>
                    <a:pt x="325945" y="19545"/>
                    <a:pt x="327431" y="18974"/>
                    <a:pt x="329108" y="18974"/>
                  </a:cubicBezTo>
                  <a:lnTo>
                    <a:pt x="356311" y="18974"/>
                  </a:lnTo>
                  <a:lnTo>
                    <a:pt x="357911" y="7315"/>
                  </a:lnTo>
                  <a:cubicBezTo>
                    <a:pt x="358216" y="5334"/>
                    <a:pt x="359092" y="3657"/>
                    <a:pt x="360540" y="2286"/>
                  </a:cubicBezTo>
                  <a:cubicBezTo>
                    <a:pt x="361988" y="914"/>
                    <a:pt x="363626" y="228"/>
                    <a:pt x="365455" y="228"/>
                  </a:cubicBezTo>
                  <a:close/>
                  <a:moveTo>
                    <a:pt x="42062" y="0"/>
                  </a:moveTo>
                  <a:lnTo>
                    <a:pt x="86639" y="0"/>
                  </a:lnTo>
                  <a:lnTo>
                    <a:pt x="83896" y="3657"/>
                  </a:lnTo>
                  <a:lnTo>
                    <a:pt x="155905" y="3657"/>
                  </a:lnTo>
                  <a:cubicBezTo>
                    <a:pt x="157429" y="3657"/>
                    <a:pt x="158572" y="4267"/>
                    <a:pt x="159334" y="5486"/>
                  </a:cubicBezTo>
                  <a:cubicBezTo>
                    <a:pt x="160096" y="6705"/>
                    <a:pt x="160172" y="8077"/>
                    <a:pt x="159563" y="9601"/>
                  </a:cubicBezTo>
                  <a:lnTo>
                    <a:pt x="145161" y="41834"/>
                  </a:lnTo>
                  <a:lnTo>
                    <a:pt x="157962" y="41834"/>
                  </a:lnTo>
                  <a:lnTo>
                    <a:pt x="135788" y="198882"/>
                  </a:lnTo>
                  <a:cubicBezTo>
                    <a:pt x="135179" y="203606"/>
                    <a:pt x="133274" y="207645"/>
                    <a:pt x="130073" y="210998"/>
                  </a:cubicBezTo>
                  <a:cubicBezTo>
                    <a:pt x="126873" y="214198"/>
                    <a:pt x="123215" y="215798"/>
                    <a:pt x="119100" y="215798"/>
                  </a:cubicBezTo>
                  <a:lnTo>
                    <a:pt x="96698" y="215798"/>
                  </a:lnTo>
                  <a:lnTo>
                    <a:pt x="104927" y="156591"/>
                  </a:lnTo>
                  <a:lnTo>
                    <a:pt x="88925" y="156591"/>
                  </a:lnTo>
                  <a:lnTo>
                    <a:pt x="80924" y="212369"/>
                  </a:lnTo>
                  <a:lnTo>
                    <a:pt x="54635" y="212369"/>
                  </a:lnTo>
                  <a:lnTo>
                    <a:pt x="62408" y="156591"/>
                  </a:lnTo>
                  <a:lnTo>
                    <a:pt x="46177" y="156591"/>
                  </a:lnTo>
                  <a:lnTo>
                    <a:pt x="40233" y="198425"/>
                  </a:lnTo>
                  <a:cubicBezTo>
                    <a:pt x="39624" y="203301"/>
                    <a:pt x="37643" y="207492"/>
                    <a:pt x="34290" y="210998"/>
                  </a:cubicBezTo>
                  <a:cubicBezTo>
                    <a:pt x="30785" y="214198"/>
                    <a:pt x="26975" y="215798"/>
                    <a:pt x="22860" y="215798"/>
                  </a:cubicBezTo>
                  <a:lnTo>
                    <a:pt x="0" y="215798"/>
                  </a:lnTo>
                  <a:lnTo>
                    <a:pt x="24689" y="41834"/>
                  </a:lnTo>
                  <a:lnTo>
                    <a:pt x="62636" y="41834"/>
                  </a:lnTo>
                  <a:lnTo>
                    <a:pt x="55778" y="88239"/>
                  </a:lnTo>
                  <a:lnTo>
                    <a:pt x="72009" y="88239"/>
                  </a:lnTo>
                  <a:lnTo>
                    <a:pt x="76124" y="59207"/>
                  </a:lnTo>
                  <a:lnTo>
                    <a:pt x="64694" y="59207"/>
                  </a:lnTo>
                  <a:lnTo>
                    <a:pt x="67437" y="41834"/>
                  </a:lnTo>
                  <a:lnTo>
                    <a:pt x="103098" y="41834"/>
                  </a:lnTo>
                  <a:lnTo>
                    <a:pt x="111785" y="21031"/>
                  </a:lnTo>
                  <a:lnTo>
                    <a:pt x="74981" y="21031"/>
                  </a:lnTo>
                  <a:cubicBezTo>
                    <a:pt x="69189" y="31089"/>
                    <a:pt x="61722" y="36119"/>
                    <a:pt x="52578" y="36119"/>
                  </a:cubicBezTo>
                  <a:lnTo>
                    <a:pt x="21031" y="36119"/>
                  </a:lnTo>
                  <a:lnTo>
                    <a:pt x="36804" y="3200"/>
                  </a:lnTo>
                  <a:cubicBezTo>
                    <a:pt x="38328" y="1067"/>
                    <a:pt x="40081" y="0"/>
                    <a:pt x="42062" y="0"/>
                  </a:cubicBezTo>
                  <a:close/>
                </a:path>
              </a:pathLst>
            </a:custGeom>
            <a:solidFill>
              <a:schemeClr val="bg1">
                <a:lumMod val="50000"/>
              </a:schemeClr>
            </a:solidFill>
            <a:ln>
              <a:noFill/>
            </a:ln>
            <a:effectLst/>
          </p:spPr>
          <p:txBody>
            <a:bodyPr rot="0" spcFirstLastPara="0" vertOverflow="overflow" horzOverflow="overflow" vert="horz" wrap="square" lIns="91440" tIns="45720" rIns="91440" bIns="45720" numCol="1" spcCol="0" rtlCol="0" fromWordArt="0" anchor="t" anchorCtr="0" forceAA="0" compatLnSpc="1">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white"/>
                </a:solidFill>
                <a:effectLst/>
                <a:uLnTx/>
                <a:uFillTx/>
                <a:latin typeface="DOUYU Font" pitchFamily="2" charset="-122"/>
                <a:ea typeface="DOUYU Font" pitchFamily="2" charset="-122"/>
                <a:cs typeface="+mn-cs"/>
              </a:endParaRPr>
            </a:p>
          </p:txBody>
        </p:sp>
      </p:grpSp>
      <p:sp>
        <p:nvSpPr>
          <p:cNvPr id="32" name="圆角矩形 31">
            <a:hlinkClick r:id="rId4" action="ppaction://hlinksldjump"/>
          </p:cNvPr>
          <p:cNvSpPr/>
          <p:nvPr/>
        </p:nvSpPr>
        <p:spPr>
          <a:xfrm>
            <a:off x="2285535"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algn="ctr" defTabSz="914400"/>
            <a:r>
              <a:rPr kumimoji="1" lang="en-US" altLang="zh-CN" sz="1600" kern="0" dirty="0">
                <a:solidFill>
                  <a:prstClr val="white">
                    <a:lumMod val="50000"/>
                  </a:prstClr>
                </a:solidFill>
                <a:latin typeface="Arial" panose="020B0604020202020204"/>
                <a:ea typeface="微软雅黑" panose="020B0503020204020204" charset="-122"/>
              </a:rPr>
              <a:t>1</a:t>
            </a:r>
            <a:endParaRPr kumimoji="1" lang="zh-CN" altLang="en-US" sz="1600" kern="0" dirty="0">
              <a:solidFill>
                <a:prstClr val="white">
                  <a:lumMod val="50000"/>
                </a:prstClr>
              </a:solidFill>
              <a:latin typeface="Arial" panose="020B0604020202020204"/>
              <a:ea typeface="微软雅黑" panose="020B0503020204020204" charset="-122"/>
            </a:endParaRPr>
          </a:p>
        </p:txBody>
      </p:sp>
      <p:sp>
        <p:nvSpPr>
          <p:cNvPr id="33" name="圆角矩形 32">
            <a:hlinkClick r:id="rId5" action="ppaction://hlinksldjump"/>
          </p:cNvPr>
          <p:cNvSpPr/>
          <p:nvPr/>
        </p:nvSpPr>
        <p:spPr>
          <a:xfrm>
            <a:off x="2680387"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rPr>
              <a:t>2</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endParaRPr>
          </a:p>
        </p:txBody>
      </p:sp>
      <p:sp>
        <p:nvSpPr>
          <p:cNvPr id="34" name="圆角矩形 33">
            <a:hlinkClick r:id="rId6" action="ppaction://hlinksldjump"/>
          </p:cNvPr>
          <p:cNvSpPr/>
          <p:nvPr/>
        </p:nvSpPr>
        <p:spPr>
          <a:xfrm>
            <a:off x="3075239"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rPr>
              <a:t>3</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endParaRPr>
          </a:p>
        </p:txBody>
      </p:sp>
      <p:sp>
        <p:nvSpPr>
          <p:cNvPr id="35" name="圆角矩形 34">
            <a:hlinkClick r:id="rId7" action="ppaction://hlinksldjump"/>
          </p:cNvPr>
          <p:cNvSpPr/>
          <p:nvPr/>
        </p:nvSpPr>
        <p:spPr>
          <a:xfrm>
            <a:off x="3470091"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rPr>
              <a:t>4</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endParaRPr>
          </a:p>
        </p:txBody>
      </p:sp>
      <p:sp>
        <p:nvSpPr>
          <p:cNvPr id="36" name="圆角矩形 35">
            <a:hlinkClick r:id="rId8" action="ppaction://hlinksldjump"/>
          </p:cNvPr>
          <p:cNvSpPr/>
          <p:nvPr/>
        </p:nvSpPr>
        <p:spPr>
          <a:xfrm>
            <a:off x="3864943"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rPr>
              <a:t>5</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endParaRPr>
          </a:p>
        </p:txBody>
      </p:sp>
      <p:sp>
        <p:nvSpPr>
          <p:cNvPr id="37" name="圆角矩形 36">
            <a:hlinkClick r:id="rId9" action="ppaction://hlinksldjump"/>
          </p:cNvPr>
          <p:cNvSpPr/>
          <p:nvPr/>
        </p:nvSpPr>
        <p:spPr>
          <a:xfrm>
            <a:off x="4259795"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rPr>
              <a:t>6</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endParaRPr>
          </a:p>
        </p:txBody>
      </p:sp>
      <p:sp>
        <p:nvSpPr>
          <p:cNvPr id="38" name="圆角矩形 37">
            <a:hlinkClick r:id="rId10" action="ppaction://hlinksldjump"/>
          </p:cNvPr>
          <p:cNvSpPr/>
          <p:nvPr/>
        </p:nvSpPr>
        <p:spPr>
          <a:xfrm>
            <a:off x="4654647"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rPr>
              <a:t>7</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endParaRPr>
          </a:p>
        </p:txBody>
      </p:sp>
      <p:sp>
        <p:nvSpPr>
          <p:cNvPr id="39" name="圆角矩形 38">
            <a:hlinkClick r:id="rId11" action="ppaction://hlinksldjump"/>
          </p:cNvPr>
          <p:cNvSpPr/>
          <p:nvPr/>
        </p:nvSpPr>
        <p:spPr>
          <a:xfrm>
            <a:off x="5049499"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rPr>
              <a:t>8</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endParaRPr>
          </a:p>
        </p:txBody>
      </p:sp>
      <p:sp>
        <p:nvSpPr>
          <p:cNvPr id="40" name="圆角矩形 39">
            <a:hlinkClick r:id="rId12" action="ppaction://hlinksldjump"/>
          </p:cNvPr>
          <p:cNvSpPr/>
          <p:nvPr/>
        </p:nvSpPr>
        <p:spPr>
          <a:xfrm>
            <a:off x="5444351" y="6381328"/>
            <a:ext cx="288000" cy="288000"/>
          </a:xfrm>
          <a:prstGeom prst="round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r>
              <a:rPr kumimoji="1" lang="en-US" altLang="zh-CN" sz="1600" dirty="0">
                <a:solidFill>
                  <a:schemeClr val="bg1"/>
                </a:solidFill>
              </a:rPr>
              <a:t>9</a:t>
            </a:r>
            <a:endParaRPr kumimoji="1" lang="zh-CN" altLang="en-US" sz="1600" dirty="0">
              <a:solidFill>
                <a:schemeClr val="bg1"/>
              </a:solidFill>
            </a:endParaRPr>
          </a:p>
        </p:txBody>
      </p:sp>
      <p:sp>
        <p:nvSpPr>
          <p:cNvPr id="41" name="圆角矩形 40">
            <a:hlinkClick r:id="rId13" action="ppaction://hlinksldjump"/>
          </p:cNvPr>
          <p:cNvSpPr/>
          <p:nvPr/>
        </p:nvSpPr>
        <p:spPr>
          <a:xfrm>
            <a:off x="5839203" y="6381328"/>
            <a:ext cx="324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lIns="0" rIns="0"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rPr>
              <a:t>10</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endParaRPr>
          </a:p>
        </p:txBody>
      </p:sp>
      <p:sp>
        <p:nvSpPr>
          <p:cNvPr id="42" name="圆角矩形 41">
            <a:hlinkClick r:id="rId14" action="ppaction://hlinksldjump"/>
          </p:cNvPr>
          <p:cNvSpPr/>
          <p:nvPr/>
        </p:nvSpPr>
        <p:spPr>
          <a:xfrm>
            <a:off x="6270055" y="6381328"/>
            <a:ext cx="324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lIns="0" rIns="0"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rPr>
              <a:t>11</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endParaRPr>
          </a:p>
        </p:txBody>
      </p:sp>
      <p:graphicFrame>
        <p:nvGraphicFramePr>
          <p:cNvPr id="21" name="对象 20"/>
          <p:cNvGraphicFramePr>
            <a:graphicFrameLocks noChangeAspect="1"/>
          </p:cNvGraphicFramePr>
          <p:nvPr>
            <p:extLst>
              <p:ext uri="{D42A27DB-BD31-4B8C-83A1-F6EECF244321}">
                <p14:modId xmlns:p14="http://schemas.microsoft.com/office/powerpoint/2010/main" val="1666433168"/>
              </p:ext>
            </p:extLst>
          </p:nvPr>
        </p:nvGraphicFramePr>
        <p:xfrm>
          <a:off x="808831" y="962819"/>
          <a:ext cx="10572750" cy="2466975"/>
        </p:xfrm>
        <a:graphic>
          <a:graphicData uri="http://schemas.openxmlformats.org/presentationml/2006/ole">
            <mc:AlternateContent xmlns:mc="http://schemas.openxmlformats.org/markup-compatibility/2006">
              <mc:Choice xmlns:v="urn:schemas-microsoft-com:vml" Requires="v">
                <p:oleObj spid="_x0000_s126425" name="文档" r:id="rId15" imgW="10584066" imgH="2456731" progId="Word.Document.12">
                  <p:embed/>
                </p:oleObj>
              </mc:Choice>
              <mc:Fallback>
                <p:oleObj name="文档" r:id="rId15" imgW="10584066" imgH="2456731" progId="Word.Document.12">
                  <p:embed/>
                  <p:pic>
                    <p:nvPicPr>
                      <p:cNvPr id="0" name=""/>
                      <p:cNvPicPr/>
                      <p:nvPr/>
                    </p:nvPicPr>
                    <p:blipFill>
                      <a:blip r:embed="rId16"/>
                      <a:stretch>
                        <a:fillRect/>
                      </a:stretch>
                    </p:blipFill>
                    <p:spPr>
                      <a:xfrm>
                        <a:off x="808831" y="962819"/>
                        <a:ext cx="10572750" cy="2466975"/>
                      </a:xfrm>
                      <a:prstGeom prst="rect">
                        <a:avLst/>
                      </a:prstGeom>
                    </p:spPr>
                  </p:pic>
                </p:oleObj>
              </mc:Fallback>
            </mc:AlternateContent>
          </a:graphicData>
        </a:graphic>
      </p:graphicFrame>
      <p:pic>
        <p:nvPicPr>
          <p:cNvPr id="126422" name="Picture 470" descr="X84"/>
          <p:cNvPicPr>
            <a:picLocks noChangeAspect="1" noChangeArrowheads="1"/>
          </p:cNvPicPr>
          <p:nvPr/>
        </p:nvPicPr>
        <p:blipFill>
          <a:blip r:embed="rId17"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493473" y="3429794"/>
            <a:ext cx="3203466" cy="15399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with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blinds(horizontal)">
                                      <p:cBhvr>
                                        <p:cTn id="7" dur="500"/>
                                        <p:tgtEl>
                                          <p:spTgt spid="25"/>
                                        </p:tgtEl>
                                      </p:cBhvr>
                                    </p:animEffect>
                                  </p:childTnLst>
                                </p:cTn>
                              </p:par>
                              <p:par>
                                <p:cTn id="8" presetID="3" presetClass="entr" presetSubtype="10" fill="hold" nodeType="withEffect">
                                  <p:stCondLst>
                                    <p:cond delay="0"/>
                                  </p:stCondLst>
                                  <p:childTnLst>
                                    <p:set>
                                      <p:cBhvr>
                                        <p:cTn id="9" dur="1" fill="hold">
                                          <p:stCondLst>
                                            <p:cond delay="0"/>
                                          </p:stCondLst>
                                        </p:cTn>
                                        <p:tgtEl>
                                          <p:spTgt spid="21"/>
                                        </p:tgtEl>
                                        <p:attrNameLst>
                                          <p:attrName>style.visibility</p:attrName>
                                        </p:attrNameLst>
                                      </p:cBhvr>
                                      <p:to>
                                        <p:strVal val="visible"/>
                                      </p:to>
                                    </p:set>
                                    <p:animEffect transition="in" filter="blinds(horizontal)">
                                      <p:cBhvr>
                                        <p:cTn id="10" dur="500"/>
                                        <p:tgtEl>
                                          <p:spTgt spid="21"/>
                                        </p:tgtEl>
                                      </p:cBhvr>
                                    </p:animEffect>
                                  </p:childTnLst>
                                </p:cTn>
                              </p:par>
                              <p:par>
                                <p:cTn id="11" presetID="3" presetClass="entr" presetSubtype="10" fill="hold" nodeType="withEffect">
                                  <p:stCondLst>
                                    <p:cond delay="0"/>
                                  </p:stCondLst>
                                  <p:childTnLst>
                                    <p:set>
                                      <p:cBhvr>
                                        <p:cTn id="12" dur="1" fill="hold">
                                          <p:stCondLst>
                                            <p:cond delay="0"/>
                                          </p:stCondLst>
                                        </p:cTn>
                                        <p:tgtEl>
                                          <p:spTgt spid="126422"/>
                                        </p:tgtEl>
                                        <p:attrNameLst>
                                          <p:attrName>style.visibility</p:attrName>
                                        </p:attrNameLst>
                                      </p:cBhvr>
                                      <p:to>
                                        <p:strVal val="visible"/>
                                      </p:to>
                                    </p:set>
                                    <p:animEffect transition="in" filter="blinds(horizontal)">
                                      <p:cBhvr>
                                        <p:cTn id="13" dur="500"/>
                                        <p:tgtEl>
                                          <p:spTgt spid="1264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 name="矩形 14"/>
          <p:cNvSpPr/>
          <p:nvPr/>
        </p:nvSpPr>
        <p:spPr>
          <a:xfrm>
            <a:off x="389206" y="890066"/>
            <a:ext cx="11412000" cy="699654"/>
          </a:xfrm>
          <a:prstGeom prst="rect">
            <a:avLst/>
          </a:prstGeom>
        </p:spPr>
        <p:txBody>
          <a:bodyPr wrap="square" lIns="121898" tIns="60948" rIns="121898" bIns="60948">
            <a:spAutoFit/>
          </a:bodyPr>
          <a:lstStyle/>
          <a:p>
            <a:pPr algn="just">
              <a:lnSpc>
                <a:spcPct val="150000"/>
              </a:lnSpc>
              <a:spcAft>
                <a:spcPts val="0"/>
              </a:spcAft>
              <a:tabLst>
                <a:tab pos="2250440" algn="l"/>
              </a:tabLst>
            </a:pP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(2)</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此单色光在该三棱镜中的传播速度</a:t>
            </a:r>
            <a:r>
              <a:rPr lang="en-US" altLang="zh-CN" sz="2800" i="1" kern="100" dirty="0">
                <a:latin typeface="Book Antiqua" panose="02040602050305030304" pitchFamily="18" charset="0"/>
                <a:ea typeface="方正中等线简体" panose="03000509000000000000" pitchFamily="65" charset="-122"/>
                <a:cs typeface="Times New Roman" panose="02020603050405020304" pitchFamily="18" charset="0"/>
              </a:rPr>
              <a:t>v</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sp>
        <p:nvSpPr>
          <p:cNvPr id="22" name="圆角矩形 21">
            <a:hlinkClick r:id="rId3" action="ppaction://hlinksldjump"/>
          </p:cNvPr>
          <p:cNvSpPr/>
          <p:nvPr/>
        </p:nvSpPr>
        <p:spPr>
          <a:xfrm>
            <a:off x="2285535"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algn="ctr" defTabSz="914400"/>
            <a:r>
              <a:rPr kumimoji="1" lang="en-US" altLang="zh-CN" sz="1600" kern="0" dirty="0">
                <a:solidFill>
                  <a:prstClr val="white">
                    <a:lumMod val="50000"/>
                  </a:prstClr>
                </a:solidFill>
                <a:latin typeface="Arial" panose="020B0604020202020204"/>
                <a:ea typeface="微软雅黑" panose="020B0503020204020204" charset="-122"/>
              </a:rPr>
              <a:t>1</a:t>
            </a:r>
            <a:endParaRPr kumimoji="1" lang="zh-CN" altLang="en-US" sz="1600" kern="0" dirty="0">
              <a:solidFill>
                <a:prstClr val="white">
                  <a:lumMod val="50000"/>
                </a:prstClr>
              </a:solidFill>
              <a:latin typeface="Arial" panose="020B0604020202020204"/>
              <a:ea typeface="微软雅黑" panose="020B0503020204020204" charset="-122"/>
            </a:endParaRPr>
          </a:p>
        </p:txBody>
      </p:sp>
      <p:sp>
        <p:nvSpPr>
          <p:cNvPr id="24" name="圆角矩形 23">
            <a:hlinkClick r:id="rId4" action="ppaction://hlinksldjump"/>
          </p:cNvPr>
          <p:cNvSpPr/>
          <p:nvPr/>
        </p:nvSpPr>
        <p:spPr>
          <a:xfrm>
            <a:off x="2680387"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rPr>
              <a:t>2</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endParaRPr>
          </a:p>
        </p:txBody>
      </p:sp>
      <p:sp>
        <p:nvSpPr>
          <p:cNvPr id="34" name="圆角矩形 33">
            <a:hlinkClick r:id="rId5" action="ppaction://hlinksldjump"/>
          </p:cNvPr>
          <p:cNvSpPr/>
          <p:nvPr/>
        </p:nvSpPr>
        <p:spPr>
          <a:xfrm>
            <a:off x="3075239"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rPr>
              <a:t>3</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endParaRPr>
          </a:p>
        </p:txBody>
      </p:sp>
      <p:sp>
        <p:nvSpPr>
          <p:cNvPr id="35" name="圆角矩形 34">
            <a:hlinkClick r:id="rId6" action="ppaction://hlinksldjump"/>
          </p:cNvPr>
          <p:cNvSpPr/>
          <p:nvPr/>
        </p:nvSpPr>
        <p:spPr>
          <a:xfrm>
            <a:off x="3470091"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rPr>
              <a:t>4</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endParaRPr>
          </a:p>
        </p:txBody>
      </p:sp>
      <p:sp>
        <p:nvSpPr>
          <p:cNvPr id="36" name="圆角矩形 35">
            <a:hlinkClick r:id="rId7" action="ppaction://hlinksldjump"/>
          </p:cNvPr>
          <p:cNvSpPr/>
          <p:nvPr/>
        </p:nvSpPr>
        <p:spPr>
          <a:xfrm>
            <a:off x="3864943"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rPr>
              <a:t>5</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endParaRPr>
          </a:p>
        </p:txBody>
      </p:sp>
      <p:sp>
        <p:nvSpPr>
          <p:cNvPr id="37" name="圆角矩形 36">
            <a:hlinkClick r:id="rId8" action="ppaction://hlinksldjump"/>
          </p:cNvPr>
          <p:cNvSpPr/>
          <p:nvPr/>
        </p:nvSpPr>
        <p:spPr>
          <a:xfrm>
            <a:off x="4259795"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rPr>
              <a:t>6</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endParaRPr>
          </a:p>
        </p:txBody>
      </p:sp>
      <p:sp>
        <p:nvSpPr>
          <p:cNvPr id="40" name="圆角矩形 39">
            <a:hlinkClick r:id="rId9" action="ppaction://hlinksldjump"/>
          </p:cNvPr>
          <p:cNvSpPr/>
          <p:nvPr/>
        </p:nvSpPr>
        <p:spPr>
          <a:xfrm>
            <a:off x="4654647"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rPr>
              <a:t>7</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endParaRPr>
          </a:p>
        </p:txBody>
      </p:sp>
      <p:sp>
        <p:nvSpPr>
          <p:cNvPr id="41" name="圆角矩形 40">
            <a:hlinkClick r:id="rId10" action="ppaction://hlinksldjump"/>
          </p:cNvPr>
          <p:cNvSpPr/>
          <p:nvPr/>
        </p:nvSpPr>
        <p:spPr>
          <a:xfrm>
            <a:off x="5049499"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rPr>
              <a:t>8</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endParaRPr>
          </a:p>
        </p:txBody>
      </p:sp>
      <p:sp>
        <p:nvSpPr>
          <p:cNvPr id="42" name="圆角矩形 41">
            <a:hlinkClick r:id="rId11" action="ppaction://hlinksldjump"/>
          </p:cNvPr>
          <p:cNvSpPr/>
          <p:nvPr/>
        </p:nvSpPr>
        <p:spPr>
          <a:xfrm>
            <a:off x="5444351" y="6381328"/>
            <a:ext cx="288000" cy="288000"/>
          </a:xfrm>
          <a:prstGeom prst="round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r>
              <a:rPr kumimoji="1" lang="en-US" altLang="zh-CN" sz="1600" dirty="0">
                <a:solidFill>
                  <a:schemeClr val="bg1"/>
                </a:solidFill>
              </a:rPr>
              <a:t>9</a:t>
            </a:r>
            <a:endParaRPr kumimoji="1" lang="zh-CN" altLang="en-US" sz="1600" dirty="0">
              <a:solidFill>
                <a:schemeClr val="bg1"/>
              </a:solidFill>
            </a:endParaRPr>
          </a:p>
        </p:txBody>
      </p:sp>
      <p:sp>
        <p:nvSpPr>
          <p:cNvPr id="43" name="圆角矩形 42">
            <a:hlinkClick r:id="rId12" action="ppaction://hlinksldjump"/>
          </p:cNvPr>
          <p:cNvSpPr/>
          <p:nvPr/>
        </p:nvSpPr>
        <p:spPr>
          <a:xfrm>
            <a:off x="5839203" y="6381328"/>
            <a:ext cx="324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lIns="0" rIns="0"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rPr>
              <a:t>10</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endParaRPr>
          </a:p>
        </p:txBody>
      </p:sp>
      <p:sp>
        <p:nvSpPr>
          <p:cNvPr id="44" name="圆角矩形 43">
            <a:hlinkClick r:id="rId13" action="ppaction://hlinksldjump"/>
          </p:cNvPr>
          <p:cNvSpPr/>
          <p:nvPr/>
        </p:nvSpPr>
        <p:spPr>
          <a:xfrm>
            <a:off x="6270055" y="6381328"/>
            <a:ext cx="324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lIns="0" rIns="0"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rPr>
              <a:t>11</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endParaRPr>
          </a:p>
        </p:txBody>
      </p:sp>
      <p:graphicFrame>
        <p:nvGraphicFramePr>
          <p:cNvPr id="2" name="对象 1"/>
          <p:cNvGraphicFramePr>
            <a:graphicFrameLocks noChangeAspect="1"/>
          </p:cNvGraphicFramePr>
          <p:nvPr>
            <p:extLst>
              <p:ext uri="{D42A27DB-BD31-4B8C-83A1-F6EECF244321}">
                <p14:modId xmlns:p14="http://schemas.microsoft.com/office/powerpoint/2010/main" val="1445607685"/>
              </p:ext>
            </p:extLst>
          </p:nvPr>
        </p:nvGraphicFramePr>
        <p:xfrm>
          <a:off x="533400" y="1701602"/>
          <a:ext cx="2447925" cy="1295400"/>
        </p:xfrm>
        <a:graphic>
          <a:graphicData uri="http://schemas.openxmlformats.org/presentationml/2006/ole">
            <mc:AlternateContent xmlns:mc="http://schemas.openxmlformats.org/markup-compatibility/2006">
              <mc:Choice xmlns:v="urn:schemas-microsoft-com:vml" Requires="v">
                <p:oleObj spid="_x0000_s159833" name="文档" r:id="rId14" imgW="2454228" imgH="1300591" progId="Word.Document.12">
                  <p:embed/>
                </p:oleObj>
              </mc:Choice>
              <mc:Fallback>
                <p:oleObj name="文档" r:id="rId14" imgW="2454228" imgH="1300591" progId="Word.Document.12">
                  <p:embed/>
                  <p:pic>
                    <p:nvPicPr>
                      <p:cNvPr id="0" name=""/>
                      <p:cNvPicPr/>
                      <p:nvPr/>
                    </p:nvPicPr>
                    <p:blipFill>
                      <a:blip r:embed="rId15"/>
                      <a:stretch>
                        <a:fillRect/>
                      </a:stretch>
                    </p:blipFill>
                    <p:spPr>
                      <a:xfrm>
                        <a:off x="533400" y="1701602"/>
                        <a:ext cx="2447925" cy="1295400"/>
                      </a:xfrm>
                      <a:prstGeom prst="rect">
                        <a:avLst/>
                      </a:prstGeom>
                    </p:spPr>
                  </p:pic>
                </p:oleObj>
              </mc:Fallback>
            </mc:AlternateContent>
          </a:graphicData>
        </a:graphic>
      </p:graphicFrame>
      <p:grpSp>
        <p:nvGrpSpPr>
          <p:cNvPr id="17" name="组合 16"/>
          <p:cNvGrpSpPr/>
          <p:nvPr/>
        </p:nvGrpSpPr>
        <p:grpSpPr>
          <a:xfrm>
            <a:off x="471041" y="2978298"/>
            <a:ext cx="11248331" cy="1531616"/>
            <a:chOff x="471835" y="934424"/>
            <a:chExt cx="11248331" cy="1531616"/>
          </a:xfrm>
        </p:grpSpPr>
        <p:sp>
          <p:nvSpPr>
            <p:cNvPr id="18" name="圆角矩形 17"/>
            <p:cNvSpPr/>
            <p:nvPr/>
          </p:nvSpPr>
          <p:spPr>
            <a:xfrm>
              <a:off x="471835" y="1094414"/>
              <a:ext cx="11248331" cy="1371626"/>
            </a:xfrm>
            <a:prstGeom prst="roundRect">
              <a:avLst>
                <a:gd name="adj" fmla="val 2824"/>
              </a:avLst>
            </a:prstGeom>
            <a:noFill/>
            <a:ln w="285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1" lang="zh-CN" altLang="en-US" sz="1800" b="0" i="0" u="none" strike="noStrike" kern="1200" cap="none" spc="0" normalizeH="0" baseline="0" noProof="0">
                <a:ln>
                  <a:noFill/>
                </a:ln>
                <a:solidFill>
                  <a:prstClr val="white"/>
                </a:solidFill>
                <a:effectLst/>
                <a:uLnTx/>
                <a:uFillTx/>
                <a:latin typeface="Arial" panose="020B0604020202020204"/>
                <a:ea typeface="微软雅黑" panose="020B0503020204020204" charset="-122"/>
                <a:cs typeface="+mn-cs"/>
              </a:endParaRPr>
            </a:p>
          </p:txBody>
        </p:sp>
        <p:pic>
          <p:nvPicPr>
            <p:cNvPr id="19" name="图片 18"/>
            <p:cNvPicPr>
              <a:picLocks noChangeAspect="1"/>
            </p:cNvPicPr>
            <p:nvPr/>
          </p:nvPicPr>
          <p:blipFill>
            <a:blip r:embed="rId16"/>
            <a:stretch>
              <a:fillRect/>
            </a:stretch>
          </p:blipFill>
          <p:spPr>
            <a:xfrm>
              <a:off x="850294" y="934424"/>
              <a:ext cx="695238" cy="314286"/>
            </a:xfrm>
            <a:prstGeom prst="rect">
              <a:avLst/>
            </a:prstGeom>
          </p:spPr>
        </p:pic>
        <p:sp>
          <p:nvSpPr>
            <p:cNvPr id="20" name="文本框 19"/>
            <p:cNvSpPr txBox="1"/>
            <p:nvPr/>
          </p:nvSpPr>
          <p:spPr>
            <a:xfrm>
              <a:off x="915584" y="992904"/>
              <a:ext cx="583768" cy="216027"/>
            </a:xfrm>
            <a:custGeom>
              <a:avLst/>
              <a:gdLst/>
              <a:ahLst/>
              <a:cxnLst/>
              <a:rect l="l" t="t" r="r" b="b"/>
              <a:pathLst>
                <a:path w="583768" h="216027">
                  <a:moveTo>
                    <a:pt x="96012" y="106756"/>
                  </a:moveTo>
                  <a:lnTo>
                    <a:pt x="91211" y="139217"/>
                  </a:lnTo>
                  <a:lnTo>
                    <a:pt x="107670" y="139217"/>
                  </a:lnTo>
                  <a:lnTo>
                    <a:pt x="112014" y="106756"/>
                  </a:lnTo>
                  <a:close/>
                  <a:moveTo>
                    <a:pt x="53264" y="106756"/>
                  </a:moveTo>
                  <a:lnTo>
                    <a:pt x="48692" y="139217"/>
                  </a:lnTo>
                  <a:lnTo>
                    <a:pt x="64922" y="139217"/>
                  </a:lnTo>
                  <a:lnTo>
                    <a:pt x="69494" y="106756"/>
                  </a:lnTo>
                  <a:close/>
                  <a:moveTo>
                    <a:pt x="213055" y="82524"/>
                  </a:moveTo>
                  <a:lnTo>
                    <a:pt x="249174" y="82524"/>
                  </a:lnTo>
                  <a:lnTo>
                    <a:pt x="248031" y="92811"/>
                  </a:lnTo>
                  <a:lnTo>
                    <a:pt x="279121" y="92811"/>
                  </a:lnTo>
                  <a:lnTo>
                    <a:pt x="277749" y="104927"/>
                  </a:lnTo>
                  <a:cubicBezTo>
                    <a:pt x="277292" y="107670"/>
                    <a:pt x="276149" y="110033"/>
                    <a:pt x="274320" y="112014"/>
                  </a:cubicBezTo>
                  <a:cubicBezTo>
                    <a:pt x="272644" y="113995"/>
                    <a:pt x="270662" y="114986"/>
                    <a:pt x="268376" y="114986"/>
                  </a:cubicBezTo>
                  <a:lnTo>
                    <a:pt x="244831" y="114986"/>
                  </a:lnTo>
                  <a:lnTo>
                    <a:pt x="239573" y="152019"/>
                  </a:lnTo>
                  <a:lnTo>
                    <a:pt x="272948" y="152019"/>
                  </a:lnTo>
                  <a:lnTo>
                    <a:pt x="271348" y="164592"/>
                  </a:lnTo>
                  <a:cubicBezTo>
                    <a:pt x="270891" y="167640"/>
                    <a:pt x="269519" y="170307"/>
                    <a:pt x="267233" y="172593"/>
                  </a:cubicBezTo>
                  <a:cubicBezTo>
                    <a:pt x="264947" y="174574"/>
                    <a:pt x="262357" y="175565"/>
                    <a:pt x="259461" y="175565"/>
                  </a:cubicBezTo>
                  <a:lnTo>
                    <a:pt x="236372" y="175565"/>
                  </a:lnTo>
                  <a:lnTo>
                    <a:pt x="231800" y="211683"/>
                  </a:lnTo>
                  <a:cubicBezTo>
                    <a:pt x="231648" y="212903"/>
                    <a:pt x="231191" y="213893"/>
                    <a:pt x="230429" y="214655"/>
                  </a:cubicBezTo>
                  <a:cubicBezTo>
                    <a:pt x="229667" y="215417"/>
                    <a:pt x="228752" y="215798"/>
                    <a:pt x="227685" y="215798"/>
                  </a:cubicBezTo>
                  <a:lnTo>
                    <a:pt x="192481" y="215798"/>
                  </a:lnTo>
                  <a:lnTo>
                    <a:pt x="197510" y="175565"/>
                  </a:lnTo>
                  <a:lnTo>
                    <a:pt x="147218" y="175565"/>
                  </a:lnTo>
                  <a:lnTo>
                    <a:pt x="149276" y="160706"/>
                  </a:lnTo>
                  <a:cubicBezTo>
                    <a:pt x="149580" y="158420"/>
                    <a:pt x="150647" y="156438"/>
                    <a:pt x="152476" y="154762"/>
                  </a:cubicBezTo>
                  <a:cubicBezTo>
                    <a:pt x="154305" y="152933"/>
                    <a:pt x="156286" y="152019"/>
                    <a:pt x="158420" y="152019"/>
                  </a:cubicBezTo>
                  <a:lnTo>
                    <a:pt x="200711" y="152019"/>
                  </a:lnTo>
                  <a:lnTo>
                    <a:pt x="205968" y="114986"/>
                  </a:lnTo>
                  <a:lnTo>
                    <a:pt x="190881" y="114986"/>
                  </a:lnTo>
                  <a:lnTo>
                    <a:pt x="190424" y="115671"/>
                  </a:lnTo>
                  <a:cubicBezTo>
                    <a:pt x="189052" y="120091"/>
                    <a:pt x="186690" y="123520"/>
                    <a:pt x="183337" y="125958"/>
                  </a:cubicBezTo>
                  <a:cubicBezTo>
                    <a:pt x="179375" y="128702"/>
                    <a:pt x="175184" y="130073"/>
                    <a:pt x="170764" y="130073"/>
                  </a:cubicBezTo>
                  <a:lnTo>
                    <a:pt x="151790" y="130073"/>
                  </a:lnTo>
                  <a:lnTo>
                    <a:pt x="164592" y="87325"/>
                  </a:lnTo>
                  <a:cubicBezTo>
                    <a:pt x="164897" y="86563"/>
                    <a:pt x="165354" y="85953"/>
                    <a:pt x="165963" y="85496"/>
                  </a:cubicBezTo>
                  <a:cubicBezTo>
                    <a:pt x="166573" y="85039"/>
                    <a:pt x="167259" y="84810"/>
                    <a:pt x="168021" y="84810"/>
                  </a:cubicBezTo>
                  <a:lnTo>
                    <a:pt x="199339" y="84810"/>
                  </a:lnTo>
                  <a:lnTo>
                    <a:pt x="196596" y="92811"/>
                  </a:lnTo>
                  <a:lnTo>
                    <a:pt x="208483" y="92811"/>
                  </a:lnTo>
                  <a:lnTo>
                    <a:pt x="209169" y="85496"/>
                  </a:lnTo>
                  <a:cubicBezTo>
                    <a:pt x="209169" y="84887"/>
                    <a:pt x="209283" y="84468"/>
                    <a:pt x="209512" y="84239"/>
                  </a:cubicBezTo>
                  <a:cubicBezTo>
                    <a:pt x="209740" y="84010"/>
                    <a:pt x="210083" y="83744"/>
                    <a:pt x="210540" y="83439"/>
                  </a:cubicBezTo>
                  <a:cubicBezTo>
                    <a:pt x="211302" y="82829"/>
                    <a:pt x="212141" y="82524"/>
                    <a:pt x="213055" y="82524"/>
                  </a:cubicBezTo>
                  <a:close/>
                  <a:moveTo>
                    <a:pt x="102641" y="59207"/>
                  </a:moveTo>
                  <a:lnTo>
                    <a:pt x="98298" y="88239"/>
                  </a:lnTo>
                  <a:lnTo>
                    <a:pt x="114757" y="88239"/>
                  </a:lnTo>
                  <a:lnTo>
                    <a:pt x="118643" y="59207"/>
                  </a:lnTo>
                  <a:close/>
                  <a:moveTo>
                    <a:pt x="400431" y="48692"/>
                  </a:moveTo>
                  <a:lnTo>
                    <a:pt x="419862" y="48692"/>
                  </a:lnTo>
                  <a:cubicBezTo>
                    <a:pt x="421538" y="48692"/>
                    <a:pt x="422872" y="49301"/>
                    <a:pt x="423862" y="50520"/>
                  </a:cubicBezTo>
                  <a:cubicBezTo>
                    <a:pt x="424853" y="51740"/>
                    <a:pt x="425272" y="53187"/>
                    <a:pt x="425120" y="54864"/>
                  </a:cubicBezTo>
                  <a:lnTo>
                    <a:pt x="406832" y="216027"/>
                  </a:lnTo>
                  <a:cubicBezTo>
                    <a:pt x="400126" y="216027"/>
                    <a:pt x="394564" y="213398"/>
                    <a:pt x="390144" y="208140"/>
                  </a:cubicBezTo>
                  <a:cubicBezTo>
                    <a:pt x="385724" y="202882"/>
                    <a:pt x="383819" y="196596"/>
                    <a:pt x="384429" y="189281"/>
                  </a:cubicBezTo>
                  <a:close/>
                  <a:moveTo>
                    <a:pt x="328879" y="48692"/>
                  </a:moveTo>
                  <a:lnTo>
                    <a:pt x="347624" y="48692"/>
                  </a:lnTo>
                  <a:lnTo>
                    <a:pt x="324764" y="197967"/>
                  </a:lnTo>
                  <a:cubicBezTo>
                    <a:pt x="323850" y="203301"/>
                    <a:pt x="321488" y="207645"/>
                    <a:pt x="317678" y="210998"/>
                  </a:cubicBezTo>
                  <a:cubicBezTo>
                    <a:pt x="313868" y="214350"/>
                    <a:pt x="309524" y="216027"/>
                    <a:pt x="304648" y="216027"/>
                  </a:cubicBezTo>
                  <a:lnTo>
                    <a:pt x="296418" y="216027"/>
                  </a:lnTo>
                  <a:lnTo>
                    <a:pt x="321107" y="55778"/>
                  </a:lnTo>
                  <a:cubicBezTo>
                    <a:pt x="321564" y="53645"/>
                    <a:pt x="322516" y="51930"/>
                    <a:pt x="323964" y="50635"/>
                  </a:cubicBezTo>
                  <a:cubicBezTo>
                    <a:pt x="325412" y="49339"/>
                    <a:pt x="327050" y="48692"/>
                    <a:pt x="328879" y="48692"/>
                  </a:cubicBezTo>
                  <a:close/>
                  <a:moveTo>
                    <a:pt x="499643" y="5943"/>
                  </a:moveTo>
                  <a:lnTo>
                    <a:pt x="583768" y="5943"/>
                  </a:lnTo>
                  <a:cubicBezTo>
                    <a:pt x="583006" y="10820"/>
                    <a:pt x="580911" y="14821"/>
                    <a:pt x="577482" y="17945"/>
                  </a:cubicBezTo>
                  <a:cubicBezTo>
                    <a:pt x="574053" y="21069"/>
                    <a:pt x="570052" y="22631"/>
                    <a:pt x="565480" y="22631"/>
                  </a:cubicBezTo>
                  <a:lnTo>
                    <a:pt x="497586" y="22631"/>
                  </a:lnTo>
                  <a:close/>
                  <a:moveTo>
                    <a:pt x="457581" y="5943"/>
                  </a:moveTo>
                  <a:lnTo>
                    <a:pt x="492785" y="5943"/>
                  </a:lnTo>
                  <a:lnTo>
                    <a:pt x="486156" y="56235"/>
                  </a:lnTo>
                  <a:lnTo>
                    <a:pt x="577139" y="56235"/>
                  </a:lnTo>
                  <a:lnTo>
                    <a:pt x="574624" y="74752"/>
                  </a:lnTo>
                  <a:lnTo>
                    <a:pt x="560680" y="74752"/>
                  </a:lnTo>
                  <a:lnTo>
                    <a:pt x="541934" y="216027"/>
                  </a:lnTo>
                  <a:lnTo>
                    <a:pt x="498272" y="216027"/>
                  </a:lnTo>
                  <a:lnTo>
                    <a:pt x="516788" y="74752"/>
                  </a:lnTo>
                  <a:lnTo>
                    <a:pt x="483641" y="74752"/>
                  </a:lnTo>
                  <a:lnTo>
                    <a:pt x="468325" y="191338"/>
                  </a:lnTo>
                  <a:cubicBezTo>
                    <a:pt x="467411" y="198196"/>
                    <a:pt x="464439" y="204063"/>
                    <a:pt x="459410" y="208940"/>
                  </a:cubicBezTo>
                  <a:cubicBezTo>
                    <a:pt x="454533" y="213665"/>
                    <a:pt x="448742" y="216027"/>
                    <a:pt x="442036" y="216027"/>
                  </a:cubicBezTo>
                  <a:lnTo>
                    <a:pt x="421234" y="216027"/>
                  </a:lnTo>
                  <a:lnTo>
                    <a:pt x="447751" y="15087"/>
                  </a:lnTo>
                  <a:cubicBezTo>
                    <a:pt x="448208" y="12344"/>
                    <a:pt x="449351" y="10134"/>
                    <a:pt x="451180" y="8458"/>
                  </a:cubicBezTo>
                  <a:cubicBezTo>
                    <a:pt x="453009" y="6782"/>
                    <a:pt x="455143" y="5943"/>
                    <a:pt x="457581" y="5943"/>
                  </a:cubicBezTo>
                  <a:close/>
                  <a:moveTo>
                    <a:pt x="173050" y="2514"/>
                  </a:moveTo>
                  <a:lnTo>
                    <a:pt x="284378" y="2514"/>
                  </a:lnTo>
                  <a:cubicBezTo>
                    <a:pt x="286055" y="2514"/>
                    <a:pt x="287426" y="2972"/>
                    <a:pt x="288493" y="3886"/>
                  </a:cubicBezTo>
                  <a:cubicBezTo>
                    <a:pt x="289560" y="5105"/>
                    <a:pt x="289941" y="6553"/>
                    <a:pt x="289636" y="8229"/>
                  </a:cubicBezTo>
                  <a:lnTo>
                    <a:pt x="284150" y="49835"/>
                  </a:lnTo>
                  <a:cubicBezTo>
                    <a:pt x="283083" y="56997"/>
                    <a:pt x="280340" y="62789"/>
                    <a:pt x="275920" y="67208"/>
                  </a:cubicBezTo>
                  <a:cubicBezTo>
                    <a:pt x="271501" y="71933"/>
                    <a:pt x="264719" y="74295"/>
                    <a:pt x="255575" y="74295"/>
                  </a:cubicBezTo>
                  <a:lnTo>
                    <a:pt x="222656" y="74295"/>
                  </a:lnTo>
                  <a:lnTo>
                    <a:pt x="224485" y="61265"/>
                  </a:lnTo>
                  <a:cubicBezTo>
                    <a:pt x="224637" y="59741"/>
                    <a:pt x="225323" y="58369"/>
                    <a:pt x="226542" y="57150"/>
                  </a:cubicBezTo>
                  <a:cubicBezTo>
                    <a:pt x="227762" y="56235"/>
                    <a:pt x="229133" y="55778"/>
                    <a:pt x="230657" y="55778"/>
                  </a:cubicBezTo>
                  <a:lnTo>
                    <a:pt x="238658" y="55778"/>
                  </a:lnTo>
                  <a:cubicBezTo>
                    <a:pt x="242316" y="55778"/>
                    <a:pt x="244450" y="54026"/>
                    <a:pt x="245059" y="50520"/>
                  </a:cubicBezTo>
                  <a:lnTo>
                    <a:pt x="249174" y="19888"/>
                  </a:lnTo>
                  <a:lnTo>
                    <a:pt x="220599" y="19888"/>
                  </a:lnTo>
                  <a:lnTo>
                    <a:pt x="212141" y="49377"/>
                  </a:lnTo>
                  <a:cubicBezTo>
                    <a:pt x="209397" y="57455"/>
                    <a:pt x="204749" y="63627"/>
                    <a:pt x="198196" y="67894"/>
                  </a:cubicBezTo>
                  <a:cubicBezTo>
                    <a:pt x="191643" y="72161"/>
                    <a:pt x="184785" y="74295"/>
                    <a:pt x="177622" y="74295"/>
                  </a:cubicBezTo>
                  <a:lnTo>
                    <a:pt x="162534" y="74295"/>
                  </a:lnTo>
                  <a:lnTo>
                    <a:pt x="181051" y="19888"/>
                  </a:lnTo>
                  <a:lnTo>
                    <a:pt x="166192" y="19888"/>
                  </a:lnTo>
                  <a:lnTo>
                    <a:pt x="168021" y="6401"/>
                  </a:lnTo>
                  <a:cubicBezTo>
                    <a:pt x="168173" y="5181"/>
                    <a:pt x="168707" y="4191"/>
                    <a:pt x="169621" y="3429"/>
                  </a:cubicBezTo>
                  <a:cubicBezTo>
                    <a:pt x="170688" y="2819"/>
                    <a:pt x="171831" y="2514"/>
                    <a:pt x="173050" y="2514"/>
                  </a:cubicBezTo>
                  <a:close/>
                  <a:moveTo>
                    <a:pt x="365455" y="228"/>
                  </a:moveTo>
                  <a:lnTo>
                    <a:pt x="400660" y="228"/>
                  </a:lnTo>
                  <a:lnTo>
                    <a:pt x="398374" y="18974"/>
                  </a:lnTo>
                  <a:lnTo>
                    <a:pt x="433349" y="18974"/>
                  </a:lnTo>
                  <a:lnTo>
                    <a:pt x="431749" y="30404"/>
                  </a:lnTo>
                  <a:cubicBezTo>
                    <a:pt x="431444" y="32537"/>
                    <a:pt x="430568" y="34252"/>
                    <a:pt x="429120" y="35547"/>
                  </a:cubicBezTo>
                  <a:cubicBezTo>
                    <a:pt x="427672" y="36843"/>
                    <a:pt x="426034" y="37490"/>
                    <a:pt x="424205" y="37490"/>
                  </a:cubicBezTo>
                  <a:lnTo>
                    <a:pt x="395859" y="37490"/>
                  </a:lnTo>
                  <a:lnTo>
                    <a:pt x="373456" y="206654"/>
                  </a:lnTo>
                  <a:cubicBezTo>
                    <a:pt x="372999" y="209397"/>
                    <a:pt x="371818" y="211645"/>
                    <a:pt x="369913" y="213398"/>
                  </a:cubicBezTo>
                  <a:cubicBezTo>
                    <a:pt x="368008" y="215151"/>
                    <a:pt x="365760" y="216027"/>
                    <a:pt x="363169" y="216027"/>
                  </a:cubicBezTo>
                  <a:lnTo>
                    <a:pt x="330251" y="216027"/>
                  </a:lnTo>
                  <a:lnTo>
                    <a:pt x="353797" y="37490"/>
                  </a:lnTo>
                  <a:lnTo>
                    <a:pt x="320650" y="37490"/>
                  </a:lnTo>
                  <a:lnTo>
                    <a:pt x="322250" y="25374"/>
                  </a:lnTo>
                  <a:cubicBezTo>
                    <a:pt x="322555" y="23393"/>
                    <a:pt x="323355" y="21831"/>
                    <a:pt x="324650" y="20688"/>
                  </a:cubicBezTo>
                  <a:cubicBezTo>
                    <a:pt x="325945" y="19545"/>
                    <a:pt x="327431" y="18974"/>
                    <a:pt x="329108" y="18974"/>
                  </a:cubicBezTo>
                  <a:lnTo>
                    <a:pt x="356311" y="18974"/>
                  </a:lnTo>
                  <a:lnTo>
                    <a:pt x="357911" y="7315"/>
                  </a:lnTo>
                  <a:cubicBezTo>
                    <a:pt x="358216" y="5334"/>
                    <a:pt x="359092" y="3657"/>
                    <a:pt x="360540" y="2286"/>
                  </a:cubicBezTo>
                  <a:cubicBezTo>
                    <a:pt x="361988" y="914"/>
                    <a:pt x="363626" y="228"/>
                    <a:pt x="365455" y="228"/>
                  </a:cubicBezTo>
                  <a:close/>
                  <a:moveTo>
                    <a:pt x="42062" y="0"/>
                  </a:moveTo>
                  <a:lnTo>
                    <a:pt x="86639" y="0"/>
                  </a:lnTo>
                  <a:lnTo>
                    <a:pt x="83896" y="3657"/>
                  </a:lnTo>
                  <a:lnTo>
                    <a:pt x="155905" y="3657"/>
                  </a:lnTo>
                  <a:cubicBezTo>
                    <a:pt x="157429" y="3657"/>
                    <a:pt x="158572" y="4267"/>
                    <a:pt x="159334" y="5486"/>
                  </a:cubicBezTo>
                  <a:cubicBezTo>
                    <a:pt x="160096" y="6705"/>
                    <a:pt x="160172" y="8077"/>
                    <a:pt x="159563" y="9601"/>
                  </a:cubicBezTo>
                  <a:lnTo>
                    <a:pt x="145161" y="41834"/>
                  </a:lnTo>
                  <a:lnTo>
                    <a:pt x="157962" y="41834"/>
                  </a:lnTo>
                  <a:lnTo>
                    <a:pt x="135788" y="198882"/>
                  </a:lnTo>
                  <a:cubicBezTo>
                    <a:pt x="135179" y="203606"/>
                    <a:pt x="133274" y="207645"/>
                    <a:pt x="130073" y="210998"/>
                  </a:cubicBezTo>
                  <a:cubicBezTo>
                    <a:pt x="126873" y="214198"/>
                    <a:pt x="123215" y="215798"/>
                    <a:pt x="119100" y="215798"/>
                  </a:cubicBezTo>
                  <a:lnTo>
                    <a:pt x="96698" y="215798"/>
                  </a:lnTo>
                  <a:lnTo>
                    <a:pt x="104927" y="156591"/>
                  </a:lnTo>
                  <a:lnTo>
                    <a:pt x="88925" y="156591"/>
                  </a:lnTo>
                  <a:lnTo>
                    <a:pt x="80924" y="212369"/>
                  </a:lnTo>
                  <a:lnTo>
                    <a:pt x="54635" y="212369"/>
                  </a:lnTo>
                  <a:lnTo>
                    <a:pt x="62408" y="156591"/>
                  </a:lnTo>
                  <a:lnTo>
                    <a:pt x="46177" y="156591"/>
                  </a:lnTo>
                  <a:lnTo>
                    <a:pt x="40233" y="198425"/>
                  </a:lnTo>
                  <a:cubicBezTo>
                    <a:pt x="39624" y="203301"/>
                    <a:pt x="37643" y="207492"/>
                    <a:pt x="34290" y="210998"/>
                  </a:cubicBezTo>
                  <a:cubicBezTo>
                    <a:pt x="30785" y="214198"/>
                    <a:pt x="26975" y="215798"/>
                    <a:pt x="22860" y="215798"/>
                  </a:cubicBezTo>
                  <a:lnTo>
                    <a:pt x="0" y="215798"/>
                  </a:lnTo>
                  <a:lnTo>
                    <a:pt x="24689" y="41834"/>
                  </a:lnTo>
                  <a:lnTo>
                    <a:pt x="62636" y="41834"/>
                  </a:lnTo>
                  <a:lnTo>
                    <a:pt x="55778" y="88239"/>
                  </a:lnTo>
                  <a:lnTo>
                    <a:pt x="72009" y="88239"/>
                  </a:lnTo>
                  <a:lnTo>
                    <a:pt x="76124" y="59207"/>
                  </a:lnTo>
                  <a:lnTo>
                    <a:pt x="64694" y="59207"/>
                  </a:lnTo>
                  <a:lnTo>
                    <a:pt x="67437" y="41834"/>
                  </a:lnTo>
                  <a:lnTo>
                    <a:pt x="103098" y="41834"/>
                  </a:lnTo>
                  <a:lnTo>
                    <a:pt x="111785" y="21031"/>
                  </a:lnTo>
                  <a:lnTo>
                    <a:pt x="74981" y="21031"/>
                  </a:lnTo>
                  <a:cubicBezTo>
                    <a:pt x="69189" y="31089"/>
                    <a:pt x="61722" y="36119"/>
                    <a:pt x="52578" y="36119"/>
                  </a:cubicBezTo>
                  <a:lnTo>
                    <a:pt x="21031" y="36119"/>
                  </a:lnTo>
                  <a:lnTo>
                    <a:pt x="36804" y="3200"/>
                  </a:lnTo>
                  <a:cubicBezTo>
                    <a:pt x="38328" y="1067"/>
                    <a:pt x="40081" y="0"/>
                    <a:pt x="42062" y="0"/>
                  </a:cubicBezTo>
                  <a:close/>
                </a:path>
              </a:pathLst>
            </a:custGeom>
            <a:solidFill>
              <a:schemeClr val="bg1">
                <a:lumMod val="50000"/>
              </a:schemeClr>
            </a:solidFill>
            <a:ln>
              <a:noFill/>
            </a:ln>
            <a:effectLst/>
          </p:spPr>
          <p:txBody>
            <a:bodyPr rot="0" spcFirstLastPara="0" vertOverflow="overflow" horzOverflow="overflow" vert="horz" wrap="square" lIns="91440" tIns="45720" rIns="91440" bIns="45720" numCol="1" spcCol="0" rtlCol="0" fromWordArt="0" anchor="t" anchorCtr="0" forceAA="0" compatLnSpc="1">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white"/>
                </a:solidFill>
                <a:effectLst/>
                <a:uLnTx/>
                <a:uFillTx/>
                <a:latin typeface="DOUYU Font" pitchFamily="2" charset="-122"/>
                <a:ea typeface="DOUYU Font" pitchFamily="2" charset="-122"/>
                <a:cs typeface="+mn-cs"/>
              </a:endParaRPr>
            </a:p>
          </p:txBody>
        </p:sp>
      </p:grpSp>
      <p:graphicFrame>
        <p:nvGraphicFramePr>
          <p:cNvPr id="21" name="对象 20"/>
          <p:cNvGraphicFramePr>
            <a:graphicFrameLocks noChangeAspect="1"/>
          </p:cNvGraphicFramePr>
          <p:nvPr>
            <p:extLst>
              <p:ext uri="{D42A27DB-BD31-4B8C-83A1-F6EECF244321}">
                <p14:modId xmlns:p14="http://schemas.microsoft.com/office/powerpoint/2010/main" val="1925621332"/>
              </p:ext>
            </p:extLst>
          </p:nvPr>
        </p:nvGraphicFramePr>
        <p:xfrm>
          <a:off x="809625" y="3333750"/>
          <a:ext cx="10440988" cy="1146175"/>
        </p:xfrm>
        <a:graphic>
          <a:graphicData uri="http://schemas.openxmlformats.org/presentationml/2006/ole">
            <mc:AlternateContent xmlns:mc="http://schemas.openxmlformats.org/markup-compatibility/2006">
              <mc:Choice xmlns:v="urn:schemas-microsoft-com:vml" Requires="v">
                <p:oleObj spid="_x0000_s159834" name="文档" r:id="rId17" imgW="10584066" imgH="1168160" progId="Word.Document.12">
                  <p:embed/>
                </p:oleObj>
              </mc:Choice>
              <mc:Fallback>
                <p:oleObj name="文档" r:id="rId17" imgW="10584066" imgH="1168160" progId="Word.Document.12">
                  <p:embed/>
                  <p:pic>
                    <p:nvPicPr>
                      <p:cNvPr id="0" name=""/>
                      <p:cNvPicPr/>
                      <p:nvPr/>
                    </p:nvPicPr>
                    <p:blipFill>
                      <a:blip r:embed="rId18"/>
                      <a:stretch>
                        <a:fillRect/>
                      </a:stretch>
                    </p:blipFill>
                    <p:spPr>
                      <a:xfrm>
                        <a:off x="809625" y="3333750"/>
                        <a:ext cx="10440988" cy="1146175"/>
                      </a:xfrm>
                      <a:prstGeom prst="rect">
                        <a:avLst/>
                      </a:prstGeom>
                    </p:spPr>
                  </p:pic>
                </p:oleObj>
              </mc:Fallback>
            </mc:AlternateContent>
          </a:graphicData>
        </a:graphic>
      </p:graphicFrame>
      <p:pic>
        <p:nvPicPr>
          <p:cNvPr id="23" name="Picture 470" descr="X84"/>
          <p:cNvPicPr>
            <a:picLocks noChangeAspect="1" noChangeArrowheads="1"/>
          </p:cNvPicPr>
          <p:nvPr/>
        </p:nvPicPr>
        <p:blipFill>
          <a:blip r:embed="rId19"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039422" y="1025728"/>
            <a:ext cx="3203466" cy="15399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46463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blinds(horizontal)">
                                      <p:cBhvr>
                                        <p:cTn id="12" dur="500"/>
                                        <p:tgtEl>
                                          <p:spTgt spid="17"/>
                                        </p:tgtEl>
                                      </p:cBhvr>
                                    </p:animEffect>
                                  </p:childTnLst>
                                </p:cTn>
                              </p:par>
                              <p:par>
                                <p:cTn id="13" presetID="3" presetClass="entr" presetSubtype="10" fill="hold" nodeType="withEffect">
                                  <p:stCondLst>
                                    <p:cond delay="0"/>
                                  </p:stCondLst>
                                  <p:childTnLst>
                                    <p:set>
                                      <p:cBhvr>
                                        <p:cTn id="14" dur="1" fill="hold">
                                          <p:stCondLst>
                                            <p:cond delay="0"/>
                                          </p:stCondLst>
                                        </p:cTn>
                                        <p:tgtEl>
                                          <p:spTgt spid="21"/>
                                        </p:tgtEl>
                                        <p:attrNameLst>
                                          <p:attrName>style.visibility</p:attrName>
                                        </p:attrNameLst>
                                      </p:cBhvr>
                                      <p:to>
                                        <p:strVal val="visible"/>
                                      </p:to>
                                    </p:set>
                                    <p:animEffect transition="in" filter="blinds(horizontal)">
                                      <p:cBhvr>
                                        <p:cTn id="15"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矩形 2"/>
          <p:cNvSpPr/>
          <p:nvPr/>
        </p:nvSpPr>
        <p:spPr>
          <a:xfrm>
            <a:off x="389206" y="163504"/>
            <a:ext cx="11412000" cy="3323987"/>
          </a:xfrm>
          <a:prstGeom prst="rect">
            <a:avLst/>
          </a:prstGeom>
        </p:spPr>
        <p:txBody>
          <a:bodyPr wrap="square">
            <a:spAutoFit/>
          </a:bodyPr>
          <a:lstStyle/>
          <a:p>
            <a:pPr algn="just">
              <a:lnSpc>
                <a:spcPct val="150000"/>
              </a:lnSpc>
              <a:spcAft>
                <a:spcPts val="0"/>
              </a:spcAft>
              <a:tabLst>
                <a:tab pos="2250440" algn="l"/>
              </a:tabLst>
            </a:pP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10.</a:t>
            </a:r>
            <a:r>
              <a:rPr lang="en-US" altLang="zh-CN" sz="2800" kern="100" dirty="0">
                <a:latin typeface="Times New Roman" panose="02020603050405020304" pitchFamily="18" charset="0"/>
                <a:ea typeface="楷体_GB2312" panose="02010609030101010101" pitchFamily="49" charset="-122"/>
                <a:cs typeface="Courier New" panose="02070309020205020404" pitchFamily="49" charset="0"/>
              </a:rPr>
              <a:t>(2023·</a:t>
            </a:r>
            <a:r>
              <a:rPr lang="zh-CN" altLang="zh-CN" sz="2800" kern="100" dirty="0">
                <a:latin typeface="Times New Roman" panose="02020603050405020304" pitchFamily="18" charset="0"/>
                <a:ea typeface="楷体_GB2312" panose="02010609030101010101" pitchFamily="49" charset="-122"/>
                <a:cs typeface="Times New Roman" panose="02020603050405020304" pitchFamily="18" charset="0"/>
              </a:rPr>
              <a:t>广州市高二期中</a:t>
            </a:r>
            <a:r>
              <a:rPr lang="en-US" altLang="zh-CN" sz="2800" kern="100" dirty="0">
                <a:latin typeface="Times New Roman" panose="02020603050405020304" pitchFamily="18" charset="0"/>
                <a:ea typeface="楷体_GB2312" panose="02010609030101010101" pitchFamily="49" charset="-122"/>
                <a:cs typeface="Courier New" panose="02070309020205020404" pitchFamily="49" charset="0"/>
              </a:rPr>
              <a:t>)</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一束激光由光导纤维左端的中心点</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O</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以</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α</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60°</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的入射角射入，在光导纤维的侧面以入射角</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θ</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60°</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多次全反射后，从另一端射出，已知光导纤维总长</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l</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60 m</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，光在真空中的传播速度</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c</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3.0</a:t>
            </a:r>
            <a:r>
              <a:rPr lang="en-US" altLang="zh-CN" sz="2800" kern="100" dirty="0">
                <a:latin typeface="宋体" panose="02010600030101010101" pitchFamily="2" charset="-122"/>
                <a:ea typeface="方正中等线简体" panose="03000509000000000000" pitchFamily="65" charset="-122"/>
                <a:cs typeface="Times New Roman" panose="02020603050405020304" pitchFamily="18" charset="0"/>
              </a:rPr>
              <a:t>×</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10</a:t>
            </a:r>
            <a:r>
              <a:rPr lang="en-US" altLang="zh-CN" sz="2800" kern="100" baseline="30000" dirty="0">
                <a:latin typeface="Times New Roman" panose="02020603050405020304" pitchFamily="18" charset="0"/>
                <a:ea typeface="方正中等线简体" panose="03000509000000000000" pitchFamily="65" charset="-122"/>
                <a:cs typeface="Courier New" panose="02070309020205020404" pitchFamily="49" charset="0"/>
              </a:rPr>
              <a:t>8</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 m/s</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。求：</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tabLst>
                <a:tab pos="2250440" algn="l"/>
              </a:tabLst>
            </a:pP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(1)</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光导纤维对该束激光的折射率；</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sp>
        <p:nvSpPr>
          <p:cNvPr id="18" name="圆角矩形 17">
            <a:hlinkClick r:id="rId3" action="ppaction://hlinksldjump"/>
          </p:cNvPr>
          <p:cNvSpPr/>
          <p:nvPr/>
        </p:nvSpPr>
        <p:spPr>
          <a:xfrm>
            <a:off x="2285535"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algn="ctr" defTabSz="914400"/>
            <a:r>
              <a:rPr kumimoji="1" lang="en-US" altLang="zh-CN" sz="1600" kern="0" dirty="0">
                <a:solidFill>
                  <a:prstClr val="white">
                    <a:lumMod val="50000"/>
                  </a:prstClr>
                </a:solidFill>
                <a:latin typeface="Arial" panose="020B0604020202020204"/>
                <a:ea typeface="微软雅黑" panose="020B0503020204020204" charset="-122"/>
              </a:rPr>
              <a:t>1</a:t>
            </a:r>
            <a:endParaRPr kumimoji="1" lang="zh-CN" altLang="en-US" sz="1600" kern="0" dirty="0">
              <a:solidFill>
                <a:prstClr val="white">
                  <a:lumMod val="50000"/>
                </a:prstClr>
              </a:solidFill>
              <a:latin typeface="Arial" panose="020B0604020202020204"/>
              <a:ea typeface="微软雅黑" panose="020B0503020204020204" charset="-122"/>
            </a:endParaRPr>
          </a:p>
        </p:txBody>
      </p:sp>
      <p:sp>
        <p:nvSpPr>
          <p:cNvPr id="19" name="圆角矩形 18">
            <a:hlinkClick r:id="rId4" action="ppaction://hlinksldjump"/>
          </p:cNvPr>
          <p:cNvSpPr/>
          <p:nvPr/>
        </p:nvSpPr>
        <p:spPr>
          <a:xfrm>
            <a:off x="2680387"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rPr>
              <a:t>2</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endParaRPr>
          </a:p>
        </p:txBody>
      </p:sp>
      <p:sp>
        <p:nvSpPr>
          <p:cNvPr id="20" name="圆角矩形 19">
            <a:hlinkClick r:id="rId5" action="ppaction://hlinksldjump"/>
          </p:cNvPr>
          <p:cNvSpPr/>
          <p:nvPr/>
        </p:nvSpPr>
        <p:spPr>
          <a:xfrm>
            <a:off x="3075239"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rPr>
              <a:t>3</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endParaRPr>
          </a:p>
        </p:txBody>
      </p:sp>
      <p:sp>
        <p:nvSpPr>
          <p:cNvPr id="21" name="圆角矩形 20">
            <a:hlinkClick r:id="rId6" action="ppaction://hlinksldjump"/>
          </p:cNvPr>
          <p:cNvSpPr/>
          <p:nvPr/>
        </p:nvSpPr>
        <p:spPr>
          <a:xfrm>
            <a:off x="3470091"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rPr>
              <a:t>4</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endParaRPr>
          </a:p>
        </p:txBody>
      </p:sp>
      <p:sp>
        <p:nvSpPr>
          <p:cNvPr id="22" name="圆角矩形 21">
            <a:hlinkClick r:id="rId7" action="ppaction://hlinksldjump"/>
          </p:cNvPr>
          <p:cNvSpPr/>
          <p:nvPr/>
        </p:nvSpPr>
        <p:spPr>
          <a:xfrm>
            <a:off x="3864943"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rPr>
              <a:t>5</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endParaRPr>
          </a:p>
        </p:txBody>
      </p:sp>
      <p:sp>
        <p:nvSpPr>
          <p:cNvPr id="23" name="圆角矩形 22">
            <a:hlinkClick r:id="rId8" action="ppaction://hlinksldjump"/>
          </p:cNvPr>
          <p:cNvSpPr/>
          <p:nvPr/>
        </p:nvSpPr>
        <p:spPr>
          <a:xfrm>
            <a:off x="4259795"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rPr>
              <a:t>6</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endParaRPr>
          </a:p>
        </p:txBody>
      </p:sp>
      <p:sp>
        <p:nvSpPr>
          <p:cNvPr id="24" name="圆角矩形 23">
            <a:hlinkClick r:id="rId9" action="ppaction://hlinksldjump"/>
          </p:cNvPr>
          <p:cNvSpPr/>
          <p:nvPr/>
        </p:nvSpPr>
        <p:spPr>
          <a:xfrm>
            <a:off x="4654647"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rPr>
              <a:t>7</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endParaRPr>
          </a:p>
        </p:txBody>
      </p:sp>
      <p:sp>
        <p:nvSpPr>
          <p:cNvPr id="25" name="圆角矩形 24">
            <a:hlinkClick r:id="rId10" action="ppaction://hlinksldjump"/>
          </p:cNvPr>
          <p:cNvSpPr/>
          <p:nvPr/>
        </p:nvSpPr>
        <p:spPr>
          <a:xfrm>
            <a:off x="5049499"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rPr>
              <a:t>8</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endParaRPr>
          </a:p>
        </p:txBody>
      </p:sp>
      <p:sp>
        <p:nvSpPr>
          <p:cNvPr id="26" name="圆角矩形 25">
            <a:hlinkClick r:id="rId11" action="ppaction://hlinksldjump"/>
          </p:cNvPr>
          <p:cNvSpPr/>
          <p:nvPr/>
        </p:nvSpPr>
        <p:spPr>
          <a:xfrm>
            <a:off x="5444351"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rPr>
              <a:t>9</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endParaRPr>
          </a:p>
        </p:txBody>
      </p:sp>
      <p:sp>
        <p:nvSpPr>
          <p:cNvPr id="27" name="圆角矩形 26">
            <a:hlinkClick r:id="rId12" action="ppaction://hlinksldjump"/>
          </p:cNvPr>
          <p:cNvSpPr/>
          <p:nvPr/>
        </p:nvSpPr>
        <p:spPr>
          <a:xfrm>
            <a:off x="5839203" y="6381328"/>
            <a:ext cx="324000" cy="288000"/>
          </a:xfrm>
          <a:prstGeom prst="roundRect">
            <a:avLst/>
          </a:prstGeom>
          <a:solidFill>
            <a:schemeClr val="accent1">
              <a:lumMod val="50000"/>
            </a:schemeClr>
          </a:solidFill>
          <a:ln w="12700" cap="flat" cmpd="sng" algn="ctr">
            <a:noFill/>
            <a:prstDash val="solid"/>
            <a:miter lim="800000"/>
          </a:ln>
          <a:effectLst/>
        </p:spPr>
        <p:txBody>
          <a:bodyPr lIns="0" rIns="0"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smtClean="0">
                <a:ln>
                  <a:noFill/>
                </a:ln>
                <a:solidFill>
                  <a:schemeClr val="bg1"/>
                </a:solidFill>
                <a:effectLst/>
                <a:uLnTx/>
                <a:uFillTx/>
                <a:latin typeface="Arial" panose="020B0604020202020204"/>
                <a:ea typeface="微软雅黑" panose="020B0503020204020204" charset="-122"/>
              </a:rPr>
              <a:t>10</a:t>
            </a:r>
            <a:endParaRPr kumimoji="1" lang="zh-CN" altLang="en-US" sz="1600" b="0" i="0" u="none" strike="noStrike" kern="0" cap="none" spc="0" normalizeH="0" baseline="0" noProof="0" dirty="0" smtClean="0">
              <a:ln>
                <a:noFill/>
              </a:ln>
              <a:solidFill>
                <a:schemeClr val="bg1"/>
              </a:solidFill>
              <a:effectLst/>
              <a:uLnTx/>
              <a:uFillTx/>
              <a:latin typeface="Arial" panose="020B0604020202020204"/>
              <a:ea typeface="微软雅黑" panose="020B0503020204020204" charset="-122"/>
            </a:endParaRPr>
          </a:p>
        </p:txBody>
      </p:sp>
      <p:sp>
        <p:nvSpPr>
          <p:cNvPr id="28" name="圆角矩形 27">
            <a:hlinkClick r:id="rId13" action="ppaction://hlinksldjump"/>
          </p:cNvPr>
          <p:cNvSpPr/>
          <p:nvPr/>
        </p:nvSpPr>
        <p:spPr>
          <a:xfrm>
            <a:off x="6270055" y="6381328"/>
            <a:ext cx="324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lIns="0" rIns="0"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rPr>
              <a:t>11</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endParaRPr>
          </a:p>
        </p:txBody>
      </p:sp>
      <p:graphicFrame>
        <p:nvGraphicFramePr>
          <p:cNvPr id="2" name="对象 1"/>
          <p:cNvGraphicFramePr>
            <a:graphicFrameLocks noChangeAspect="1"/>
          </p:cNvGraphicFramePr>
          <p:nvPr>
            <p:extLst>
              <p:ext uri="{D42A27DB-BD31-4B8C-83A1-F6EECF244321}">
                <p14:modId xmlns:p14="http://schemas.microsoft.com/office/powerpoint/2010/main" val="1152130926"/>
              </p:ext>
            </p:extLst>
          </p:nvPr>
        </p:nvGraphicFramePr>
        <p:xfrm>
          <a:off x="496962" y="3380936"/>
          <a:ext cx="2501900" cy="1011238"/>
        </p:xfrm>
        <a:graphic>
          <a:graphicData uri="http://schemas.openxmlformats.org/presentationml/2006/ole">
            <mc:AlternateContent xmlns:mc="http://schemas.openxmlformats.org/markup-compatibility/2006">
              <mc:Choice xmlns:v="urn:schemas-microsoft-com:vml" Requires="v">
                <p:oleObj spid="_x0000_s160847" name="文档" r:id="rId14" imgW="2501737" imgH="1012853" progId="Word.Document.12">
                  <p:embed/>
                </p:oleObj>
              </mc:Choice>
              <mc:Fallback>
                <p:oleObj name="文档" r:id="rId14" imgW="2501737" imgH="1012853" progId="Word.Document.12">
                  <p:embed/>
                  <p:pic>
                    <p:nvPicPr>
                      <p:cNvPr id="0" name=""/>
                      <p:cNvPicPr/>
                      <p:nvPr/>
                    </p:nvPicPr>
                    <p:blipFill>
                      <a:blip r:embed="rId15"/>
                      <a:stretch>
                        <a:fillRect/>
                      </a:stretch>
                    </p:blipFill>
                    <p:spPr>
                      <a:xfrm>
                        <a:off x="496962" y="3380936"/>
                        <a:ext cx="2501900" cy="1011238"/>
                      </a:xfrm>
                      <a:prstGeom prst="rect">
                        <a:avLst/>
                      </a:prstGeom>
                    </p:spPr>
                  </p:pic>
                </p:oleObj>
              </mc:Fallback>
            </mc:AlternateContent>
          </a:graphicData>
        </a:graphic>
      </p:graphicFrame>
      <p:grpSp>
        <p:nvGrpSpPr>
          <p:cNvPr id="30" name="组合 29"/>
          <p:cNvGrpSpPr/>
          <p:nvPr/>
        </p:nvGrpSpPr>
        <p:grpSpPr>
          <a:xfrm>
            <a:off x="471041" y="4235971"/>
            <a:ext cx="11248331" cy="1930126"/>
            <a:chOff x="471835" y="934424"/>
            <a:chExt cx="11248331" cy="1930126"/>
          </a:xfrm>
        </p:grpSpPr>
        <p:sp>
          <p:nvSpPr>
            <p:cNvPr id="31" name="圆角矩形 30"/>
            <p:cNvSpPr/>
            <p:nvPr/>
          </p:nvSpPr>
          <p:spPr>
            <a:xfrm>
              <a:off x="471835" y="1094413"/>
              <a:ext cx="11248331" cy="1770137"/>
            </a:xfrm>
            <a:prstGeom prst="roundRect">
              <a:avLst>
                <a:gd name="adj" fmla="val 2824"/>
              </a:avLst>
            </a:prstGeom>
            <a:noFill/>
            <a:ln w="285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1" lang="zh-CN" altLang="en-US" sz="1800" b="0" i="0" u="none" strike="noStrike" kern="1200" cap="none" spc="0" normalizeH="0" baseline="0" noProof="0">
                <a:ln>
                  <a:noFill/>
                </a:ln>
                <a:solidFill>
                  <a:prstClr val="white"/>
                </a:solidFill>
                <a:effectLst/>
                <a:uLnTx/>
                <a:uFillTx/>
                <a:latin typeface="Arial" panose="020B0604020202020204"/>
                <a:ea typeface="微软雅黑" panose="020B0503020204020204" charset="-122"/>
                <a:cs typeface="+mn-cs"/>
              </a:endParaRPr>
            </a:p>
          </p:txBody>
        </p:sp>
        <p:pic>
          <p:nvPicPr>
            <p:cNvPr id="32" name="图片 31"/>
            <p:cNvPicPr>
              <a:picLocks noChangeAspect="1"/>
            </p:cNvPicPr>
            <p:nvPr/>
          </p:nvPicPr>
          <p:blipFill>
            <a:blip r:embed="rId16"/>
            <a:stretch>
              <a:fillRect/>
            </a:stretch>
          </p:blipFill>
          <p:spPr>
            <a:xfrm>
              <a:off x="850294" y="934424"/>
              <a:ext cx="695238" cy="314286"/>
            </a:xfrm>
            <a:prstGeom prst="rect">
              <a:avLst/>
            </a:prstGeom>
          </p:spPr>
        </p:pic>
        <p:sp>
          <p:nvSpPr>
            <p:cNvPr id="33" name="文本框 32"/>
            <p:cNvSpPr txBox="1"/>
            <p:nvPr/>
          </p:nvSpPr>
          <p:spPr>
            <a:xfrm>
              <a:off x="915584" y="992904"/>
              <a:ext cx="583768" cy="216027"/>
            </a:xfrm>
            <a:custGeom>
              <a:avLst/>
              <a:gdLst/>
              <a:ahLst/>
              <a:cxnLst/>
              <a:rect l="l" t="t" r="r" b="b"/>
              <a:pathLst>
                <a:path w="583768" h="216027">
                  <a:moveTo>
                    <a:pt x="96012" y="106756"/>
                  </a:moveTo>
                  <a:lnTo>
                    <a:pt x="91211" y="139217"/>
                  </a:lnTo>
                  <a:lnTo>
                    <a:pt x="107670" y="139217"/>
                  </a:lnTo>
                  <a:lnTo>
                    <a:pt x="112014" y="106756"/>
                  </a:lnTo>
                  <a:close/>
                  <a:moveTo>
                    <a:pt x="53264" y="106756"/>
                  </a:moveTo>
                  <a:lnTo>
                    <a:pt x="48692" y="139217"/>
                  </a:lnTo>
                  <a:lnTo>
                    <a:pt x="64922" y="139217"/>
                  </a:lnTo>
                  <a:lnTo>
                    <a:pt x="69494" y="106756"/>
                  </a:lnTo>
                  <a:close/>
                  <a:moveTo>
                    <a:pt x="213055" y="82524"/>
                  </a:moveTo>
                  <a:lnTo>
                    <a:pt x="249174" y="82524"/>
                  </a:lnTo>
                  <a:lnTo>
                    <a:pt x="248031" y="92811"/>
                  </a:lnTo>
                  <a:lnTo>
                    <a:pt x="279121" y="92811"/>
                  </a:lnTo>
                  <a:lnTo>
                    <a:pt x="277749" y="104927"/>
                  </a:lnTo>
                  <a:cubicBezTo>
                    <a:pt x="277292" y="107670"/>
                    <a:pt x="276149" y="110033"/>
                    <a:pt x="274320" y="112014"/>
                  </a:cubicBezTo>
                  <a:cubicBezTo>
                    <a:pt x="272644" y="113995"/>
                    <a:pt x="270662" y="114986"/>
                    <a:pt x="268376" y="114986"/>
                  </a:cubicBezTo>
                  <a:lnTo>
                    <a:pt x="244831" y="114986"/>
                  </a:lnTo>
                  <a:lnTo>
                    <a:pt x="239573" y="152019"/>
                  </a:lnTo>
                  <a:lnTo>
                    <a:pt x="272948" y="152019"/>
                  </a:lnTo>
                  <a:lnTo>
                    <a:pt x="271348" y="164592"/>
                  </a:lnTo>
                  <a:cubicBezTo>
                    <a:pt x="270891" y="167640"/>
                    <a:pt x="269519" y="170307"/>
                    <a:pt x="267233" y="172593"/>
                  </a:cubicBezTo>
                  <a:cubicBezTo>
                    <a:pt x="264947" y="174574"/>
                    <a:pt x="262357" y="175565"/>
                    <a:pt x="259461" y="175565"/>
                  </a:cubicBezTo>
                  <a:lnTo>
                    <a:pt x="236372" y="175565"/>
                  </a:lnTo>
                  <a:lnTo>
                    <a:pt x="231800" y="211683"/>
                  </a:lnTo>
                  <a:cubicBezTo>
                    <a:pt x="231648" y="212903"/>
                    <a:pt x="231191" y="213893"/>
                    <a:pt x="230429" y="214655"/>
                  </a:cubicBezTo>
                  <a:cubicBezTo>
                    <a:pt x="229667" y="215417"/>
                    <a:pt x="228752" y="215798"/>
                    <a:pt x="227685" y="215798"/>
                  </a:cubicBezTo>
                  <a:lnTo>
                    <a:pt x="192481" y="215798"/>
                  </a:lnTo>
                  <a:lnTo>
                    <a:pt x="197510" y="175565"/>
                  </a:lnTo>
                  <a:lnTo>
                    <a:pt x="147218" y="175565"/>
                  </a:lnTo>
                  <a:lnTo>
                    <a:pt x="149276" y="160706"/>
                  </a:lnTo>
                  <a:cubicBezTo>
                    <a:pt x="149580" y="158420"/>
                    <a:pt x="150647" y="156438"/>
                    <a:pt x="152476" y="154762"/>
                  </a:cubicBezTo>
                  <a:cubicBezTo>
                    <a:pt x="154305" y="152933"/>
                    <a:pt x="156286" y="152019"/>
                    <a:pt x="158420" y="152019"/>
                  </a:cubicBezTo>
                  <a:lnTo>
                    <a:pt x="200711" y="152019"/>
                  </a:lnTo>
                  <a:lnTo>
                    <a:pt x="205968" y="114986"/>
                  </a:lnTo>
                  <a:lnTo>
                    <a:pt x="190881" y="114986"/>
                  </a:lnTo>
                  <a:lnTo>
                    <a:pt x="190424" y="115671"/>
                  </a:lnTo>
                  <a:cubicBezTo>
                    <a:pt x="189052" y="120091"/>
                    <a:pt x="186690" y="123520"/>
                    <a:pt x="183337" y="125958"/>
                  </a:cubicBezTo>
                  <a:cubicBezTo>
                    <a:pt x="179375" y="128702"/>
                    <a:pt x="175184" y="130073"/>
                    <a:pt x="170764" y="130073"/>
                  </a:cubicBezTo>
                  <a:lnTo>
                    <a:pt x="151790" y="130073"/>
                  </a:lnTo>
                  <a:lnTo>
                    <a:pt x="164592" y="87325"/>
                  </a:lnTo>
                  <a:cubicBezTo>
                    <a:pt x="164897" y="86563"/>
                    <a:pt x="165354" y="85953"/>
                    <a:pt x="165963" y="85496"/>
                  </a:cubicBezTo>
                  <a:cubicBezTo>
                    <a:pt x="166573" y="85039"/>
                    <a:pt x="167259" y="84810"/>
                    <a:pt x="168021" y="84810"/>
                  </a:cubicBezTo>
                  <a:lnTo>
                    <a:pt x="199339" y="84810"/>
                  </a:lnTo>
                  <a:lnTo>
                    <a:pt x="196596" y="92811"/>
                  </a:lnTo>
                  <a:lnTo>
                    <a:pt x="208483" y="92811"/>
                  </a:lnTo>
                  <a:lnTo>
                    <a:pt x="209169" y="85496"/>
                  </a:lnTo>
                  <a:cubicBezTo>
                    <a:pt x="209169" y="84887"/>
                    <a:pt x="209283" y="84468"/>
                    <a:pt x="209512" y="84239"/>
                  </a:cubicBezTo>
                  <a:cubicBezTo>
                    <a:pt x="209740" y="84010"/>
                    <a:pt x="210083" y="83744"/>
                    <a:pt x="210540" y="83439"/>
                  </a:cubicBezTo>
                  <a:cubicBezTo>
                    <a:pt x="211302" y="82829"/>
                    <a:pt x="212141" y="82524"/>
                    <a:pt x="213055" y="82524"/>
                  </a:cubicBezTo>
                  <a:close/>
                  <a:moveTo>
                    <a:pt x="102641" y="59207"/>
                  </a:moveTo>
                  <a:lnTo>
                    <a:pt x="98298" y="88239"/>
                  </a:lnTo>
                  <a:lnTo>
                    <a:pt x="114757" y="88239"/>
                  </a:lnTo>
                  <a:lnTo>
                    <a:pt x="118643" y="59207"/>
                  </a:lnTo>
                  <a:close/>
                  <a:moveTo>
                    <a:pt x="400431" y="48692"/>
                  </a:moveTo>
                  <a:lnTo>
                    <a:pt x="419862" y="48692"/>
                  </a:lnTo>
                  <a:cubicBezTo>
                    <a:pt x="421538" y="48692"/>
                    <a:pt x="422872" y="49301"/>
                    <a:pt x="423862" y="50520"/>
                  </a:cubicBezTo>
                  <a:cubicBezTo>
                    <a:pt x="424853" y="51740"/>
                    <a:pt x="425272" y="53187"/>
                    <a:pt x="425120" y="54864"/>
                  </a:cubicBezTo>
                  <a:lnTo>
                    <a:pt x="406832" y="216027"/>
                  </a:lnTo>
                  <a:cubicBezTo>
                    <a:pt x="400126" y="216027"/>
                    <a:pt x="394564" y="213398"/>
                    <a:pt x="390144" y="208140"/>
                  </a:cubicBezTo>
                  <a:cubicBezTo>
                    <a:pt x="385724" y="202882"/>
                    <a:pt x="383819" y="196596"/>
                    <a:pt x="384429" y="189281"/>
                  </a:cubicBezTo>
                  <a:close/>
                  <a:moveTo>
                    <a:pt x="328879" y="48692"/>
                  </a:moveTo>
                  <a:lnTo>
                    <a:pt x="347624" y="48692"/>
                  </a:lnTo>
                  <a:lnTo>
                    <a:pt x="324764" y="197967"/>
                  </a:lnTo>
                  <a:cubicBezTo>
                    <a:pt x="323850" y="203301"/>
                    <a:pt x="321488" y="207645"/>
                    <a:pt x="317678" y="210998"/>
                  </a:cubicBezTo>
                  <a:cubicBezTo>
                    <a:pt x="313868" y="214350"/>
                    <a:pt x="309524" y="216027"/>
                    <a:pt x="304648" y="216027"/>
                  </a:cubicBezTo>
                  <a:lnTo>
                    <a:pt x="296418" y="216027"/>
                  </a:lnTo>
                  <a:lnTo>
                    <a:pt x="321107" y="55778"/>
                  </a:lnTo>
                  <a:cubicBezTo>
                    <a:pt x="321564" y="53645"/>
                    <a:pt x="322516" y="51930"/>
                    <a:pt x="323964" y="50635"/>
                  </a:cubicBezTo>
                  <a:cubicBezTo>
                    <a:pt x="325412" y="49339"/>
                    <a:pt x="327050" y="48692"/>
                    <a:pt x="328879" y="48692"/>
                  </a:cubicBezTo>
                  <a:close/>
                  <a:moveTo>
                    <a:pt x="499643" y="5943"/>
                  </a:moveTo>
                  <a:lnTo>
                    <a:pt x="583768" y="5943"/>
                  </a:lnTo>
                  <a:cubicBezTo>
                    <a:pt x="583006" y="10820"/>
                    <a:pt x="580911" y="14821"/>
                    <a:pt x="577482" y="17945"/>
                  </a:cubicBezTo>
                  <a:cubicBezTo>
                    <a:pt x="574053" y="21069"/>
                    <a:pt x="570052" y="22631"/>
                    <a:pt x="565480" y="22631"/>
                  </a:cubicBezTo>
                  <a:lnTo>
                    <a:pt x="497586" y="22631"/>
                  </a:lnTo>
                  <a:close/>
                  <a:moveTo>
                    <a:pt x="457581" y="5943"/>
                  </a:moveTo>
                  <a:lnTo>
                    <a:pt x="492785" y="5943"/>
                  </a:lnTo>
                  <a:lnTo>
                    <a:pt x="486156" y="56235"/>
                  </a:lnTo>
                  <a:lnTo>
                    <a:pt x="577139" y="56235"/>
                  </a:lnTo>
                  <a:lnTo>
                    <a:pt x="574624" y="74752"/>
                  </a:lnTo>
                  <a:lnTo>
                    <a:pt x="560680" y="74752"/>
                  </a:lnTo>
                  <a:lnTo>
                    <a:pt x="541934" y="216027"/>
                  </a:lnTo>
                  <a:lnTo>
                    <a:pt x="498272" y="216027"/>
                  </a:lnTo>
                  <a:lnTo>
                    <a:pt x="516788" y="74752"/>
                  </a:lnTo>
                  <a:lnTo>
                    <a:pt x="483641" y="74752"/>
                  </a:lnTo>
                  <a:lnTo>
                    <a:pt x="468325" y="191338"/>
                  </a:lnTo>
                  <a:cubicBezTo>
                    <a:pt x="467411" y="198196"/>
                    <a:pt x="464439" y="204063"/>
                    <a:pt x="459410" y="208940"/>
                  </a:cubicBezTo>
                  <a:cubicBezTo>
                    <a:pt x="454533" y="213665"/>
                    <a:pt x="448742" y="216027"/>
                    <a:pt x="442036" y="216027"/>
                  </a:cubicBezTo>
                  <a:lnTo>
                    <a:pt x="421234" y="216027"/>
                  </a:lnTo>
                  <a:lnTo>
                    <a:pt x="447751" y="15087"/>
                  </a:lnTo>
                  <a:cubicBezTo>
                    <a:pt x="448208" y="12344"/>
                    <a:pt x="449351" y="10134"/>
                    <a:pt x="451180" y="8458"/>
                  </a:cubicBezTo>
                  <a:cubicBezTo>
                    <a:pt x="453009" y="6782"/>
                    <a:pt x="455143" y="5943"/>
                    <a:pt x="457581" y="5943"/>
                  </a:cubicBezTo>
                  <a:close/>
                  <a:moveTo>
                    <a:pt x="173050" y="2514"/>
                  </a:moveTo>
                  <a:lnTo>
                    <a:pt x="284378" y="2514"/>
                  </a:lnTo>
                  <a:cubicBezTo>
                    <a:pt x="286055" y="2514"/>
                    <a:pt x="287426" y="2972"/>
                    <a:pt x="288493" y="3886"/>
                  </a:cubicBezTo>
                  <a:cubicBezTo>
                    <a:pt x="289560" y="5105"/>
                    <a:pt x="289941" y="6553"/>
                    <a:pt x="289636" y="8229"/>
                  </a:cubicBezTo>
                  <a:lnTo>
                    <a:pt x="284150" y="49835"/>
                  </a:lnTo>
                  <a:cubicBezTo>
                    <a:pt x="283083" y="56997"/>
                    <a:pt x="280340" y="62789"/>
                    <a:pt x="275920" y="67208"/>
                  </a:cubicBezTo>
                  <a:cubicBezTo>
                    <a:pt x="271501" y="71933"/>
                    <a:pt x="264719" y="74295"/>
                    <a:pt x="255575" y="74295"/>
                  </a:cubicBezTo>
                  <a:lnTo>
                    <a:pt x="222656" y="74295"/>
                  </a:lnTo>
                  <a:lnTo>
                    <a:pt x="224485" y="61265"/>
                  </a:lnTo>
                  <a:cubicBezTo>
                    <a:pt x="224637" y="59741"/>
                    <a:pt x="225323" y="58369"/>
                    <a:pt x="226542" y="57150"/>
                  </a:cubicBezTo>
                  <a:cubicBezTo>
                    <a:pt x="227762" y="56235"/>
                    <a:pt x="229133" y="55778"/>
                    <a:pt x="230657" y="55778"/>
                  </a:cubicBezTo>
                  <a:lnTo>
                    <a:pt x="238658" y="55778"/>
                  </a:lnTo>
                  <a:cubicBezTo>
                    <a:pt x="242316" y="55778"/>
                    <a:pt x="244450" y="54026"/>
                    <a:pt x="245059" y="50520"/>
                  </a:cubicBezTo>
                  <a:lnTo>
                    <a:pt x="249174" y="19888"/>
                  </a:lnTo>
                  <a:lnTo>
                    <a:pt x="220599" y="19888"/>
                  </a:lnTo>
                  <a:lnTo>
                    <a:pt x="212141" y="49377"/>
                  </a:lnTo>
                  <a:cubicBezTo>
                    <a:pt x="209397" y="57455"/>
                    <a:pt x="204749" y="63627"/>
                    <a:pt x="198196" y="67894"/>
                  </a:cubicBezTo>
                  <a:cubicBezTo>
                    <a:pt x="191643" y="72161"/>
                    <a:pt x="184785" y="74295"/>
                    <a:pt x="177622" y="74295"/>
                  </a:cubicBezTo>
                  <a:lnTo>
                    <a:pt x="162534" y="74295"/>
                  </a:lnTo>
                  <a:lnTo>
                    <a:pt x="181051" y="19888"/>
                  </a:lnTo>
                  <a:lnTo>
                    <a:pt x="166192" y="19888"/>
                  </a:lnTo>
                  <a:lnTo>
                    <a:pt x="168021" y="6401"/>
                  </a:lnTo>
                  <a:cubicBezTo>
                    <a:pt x="168173" y="5181"/>
                    <a:pt x="168707" y="4191"/>
                    <a:pt x="169621" y="3429"/>
                  </a:cubicBezTo>
                  <a:cubicBezTo>
                    <a:pt x="170688" y="2819"/>
                    <a:pt x="171831" y="2514"/>
                    <a:pt x="173050" y="2514"/>
                  </a:cubicBezTo>
                  <a:close/>
                  <a:moveTo>
                    <a:pt x="365455" y="228"/>
                  </a:moveTo>
                  <a:lnTo>
                    <a:pt x="400660" y="228"/>
                  </a:lnTo>
                  <a:lnTo>
                    <a:pt x="398374" y="18974"/>
                  </a:lnTo>
                  <a:lnTo>
                    <a:pt x="433349" y="18974"/>
                  </a:lnTo>
                  <a:lnTo>
                    <a:pt x="431749" y="30404"/>
                  </a:lnTo>
                  <a:cubicBezTo>
                    <a:pt x="431444" y="32537"/>
                    <a:pt x="430568" y="34252"/>
                    <a:pt x="429120" y="35547"/>
                  </a:cubicBezTo>
                  <a:cubicBezTo>
                    <a:pt x="427672" y="36843"/>
                    <a:pt x="426034" y="37490"/>
                    <a:pt x="424205" y="37490"/>
                  </a:cubicBezTo>
                  <a:lnTo>
                    <a:pt x="395859" y="37490"/>
                  </a:lnTo>
                  <a:lnTo>
                    <a:pt x="373456" y="206654"/>
                  </a:lnTo>
                  <a:cubicBezTo>
                    <a:pt x="372999" y="209397"/>
                    <a:pt x="371818" y="211645"/>
                    <a:pt x="369913" y="213398"/>
                  </a:cubicBezTo>
                  <a:cubicBezTo>
                    <a:pt x="368008" y="215151"/>
                    <a:pt x="365760" y="216027"/>
                    <a:pt x="363169" y="216027"/>
                  </a:cubicBezTo>
                  <a:lnTo>
                    <a:pt x="330251" y="216027"/>
                  </a:lnTo>
                  <a:lnTo>
                    <a:pt x="353797" y="37490"/>
                  </a:lnTo>
                  <a:lnTo>
                    <a:pt x="320650" y="37490"/>
                  </a:lnTo>
                  <a:lnTo>
                    <a:pt x="322250" y="25374"/>
                  </a:lnTo>
                  <a:cubicBezTo>
                    <a:pt x="322555" y="23393"/>
                    <a:pt x="323355" y="21831"/>
                    <a:pt x="324650" y="20688"/>
                  </a:cubicBezTo>
                  <a:cubicBezTo>
                    <a:pt x="325945" y="19545"/>
                    <a:pt x="327431" y="18974"/>
                    <a:pt x="329108" y="18974"/>
                  </a:cubicBezTo>
                  <a:lnTo>
                    <a:pt x="356311" y="18974"/>
                  </a:lnTo>
                  <a:lnTo>
                    <a:pt x="357911" y="7315"/>
                  </a:lnTo>
                  <a:cubicBezTo>
                    <a:pt x="358216" y="5334"/>
                    <a:pt x="359092" y="3657"/>
                    <a:pt x="360540" y="2286"/>
                  </a:cubicBezTo>
                  <a:cubicBezTo>
                    <a:pt x="361988" y="914"/>
                    <a:pt x="363626" y="228"/>
                    <a:pt x="365455" y="228"/>
                  </a:cubicBezTo>
                  <a:close/>
                  <a:moveTo>
                    <a:pt x="42062" y="0"/>
                  </a:moveTo>
                  <a:lnTo>
                    <a:pt x="86639" y="0"/>
                  </a:lnTo>
                  <a:lnTo>
                    <a:pt x="83896" y="3657"/>
                  </a:lnTo>
                  <a:lnTo>
                    <a:pt x="155905" y="3657"/>
                  </a:lnTo>
                  <a:cubicBezTo>
                    <a:pt x="157429" y="3657"/>
                    <a:pt x="158572" y="4267"/>
                    <a:pt x="159334" y="5486"/>
                  </a:cubicBezTo>
                  <a:cubicBezTo>
                    <a:pt x="160096" y="6705"/>
                    <a:pt x="160172" y="8077"/>
                    <a:pt x="159563" y="9601"/>
                  </a:cubicBezTo>
                  <a:lnTo>
                    <a:pt x="145161" y="41834"/>
                  </a:lnTo>
                  <a:lnTo>
                    <a:pt x="157962" y="41834"/>
                  </a:lnTo>
                  <a:lnTo>
                    <a:pt x="135788" y="198882"/>
                  </a:lnTo>
                  <a:cubicBezTo>
                    <a:pt x="135179" y="203606"/>
                    <a:pt x="133274" y="207645"/>
                    <a:pt x="130073" y="210998"/>
                  </a:cubicBezTo>
                  <a:cubicBezTo>
                    <a:pt x="126873" y="214198"/>
                    <a:pt x="123215" y="215798"/>
                    <a:pt x="119100" y="215798"/>
                  </a:cubicBezTo>
                  <a:lnTo>
                    <a:pt x="96698" y="215798"/>
                  </a:lnTo>
                  <a:lnTo>
                    <a:pt x="104927" y="156591"/>
                  </a:lnTo>
                  <a:lnTo>
                    <a:pt x="88925" y="156591"/>
                  </a:lnTo>
                  <a:lnTo>
                    <a:pt x="80924" y="212369"/>
                  </a:lnTo>
                  <a:lnTo>
                    <a:pt x="54635" y="212369"/>
                  </a:lnTo>
                  <a:lnTo>
                    <a:pt x="62408" y="156591"/>
                  </a:lnTo>
                  <a:lnTo>
                    <a:pt x="46177" y="156591"/>
                  </a:lnTo>
                  <a:lnTo>
                    <a:pt x="40233" y="198425"/>
                  </a:lnTo>
                  <a:cubicBezTo>
                    <a:pt x="39624" y="203301"/>
                    <a:pt x="37643" y="207492"/>
                    <a:pt x="34290" y="210998"/>
                  </a:cubicBezTo>
                  <a:cubicBezTo>
                    <a:pt x="30785" y="214198"/>
                    <a:pt x="26975" y="215798"/>
                    <a:pt x="22860" y="215798"/>
                  </a:cubicBezTo>
                  <a:lnTo>
                    <a:pt x="0" y="215798"/>
                  </a:lnTo>
                  <a:lnTo>
                    <a:pt x="24689" y="41834"/>
                  </a:lnTo>
                  <a:lnTo>
                    <a:pt x="62636" y="41834"/>
                  </a:lnTo>
                  <a:lnTo>
                    <a:pt x="55778" y="88239"/>
                  </a:lnTo>
                  <a:lnTo>
                    <a:pt x="72009" y="88239"/>
                  </a:lnTo>
                  <a:lnTo>
                    <a:pt x="76124" y="59207"/>
                  </a:lnTo>
                  <a:lnTo>
                    <a:pt x="64694" y="59207"/>
                  </a:lnTo>
                  <a:lnTo>
                    <a:pt x="67437" y="41834"/>
                  </a:lnTo>
                  <a:lnTo>
                    <a:pt x="103098" y="41834"/>
                  </a:lnTo>
                  <a:lnTo>
                    <a:pt x="111785" y="21031"/>
                  </a:lnTo>
                  <a:lnTo>
                    <a:pt x="74981" y="21031"/>
                  </a:lnTo>
                  <a:cubicBezTo>
                    <a:pt x="69189" y="31089"/>
                    <a:pt x="61722" y="36119"/>
                    <a:pt x="52578" y="36119"/>
                  </a:cubicBezTo>
                  <a:lnTo>
                    <a:pt x="21031" y="36119"/>
                  </a:lnTo>
                  <a:lnTo>
                    <a:pt x="36804" y="3200"/>
                  </a:lnTo>
                  <a:cubicBezTo>
                    <a:pt x="38328" y="1067"/>
                    <a:pt x="40081" y="0"/>
                    <a:pt x="42062" y="0"/>
                  </a:cubicBezTo>
                  <a:close/>
                </a:path>
              </a:pathLst>
            </a:custGeom>
            <a:solidFill>
              <a:schemeClr val="bg1">
                <a:lumMod val="50000"/>
              </a:schemeClr>
            </a:solidFill>
            <a:ln>
              <a:noFill/>
            </a:ln>
            <a:effectLst/>
          </p:spPr>
          <p:txBody>
            <a:bodyPr rot="0" spcFirstLastPara="0" vertOverflow="overflow" horzOverflow="overflow" vert="horz" wrap="square" lIns="91440" tIns="45720" rIns="91440" bIns="45720" numCol="1" spcCol="0" rtlCol="0" fromWordArt="0" anchor="t" anchorCtr="0" forceAA="0" compatLnSpc="1">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white"/>
                </a:solidFill>
                <a:effectLst/>
                <a:uLnTx/>
                <a:uFillTx/>
                <a:latin typeface="DOUYU Font" pitchFamily="2" charset="-122"/>
                <a:ea typeface="DOUYU Font" pitchFamily="2" charset="-122"/>
                <a:cs typeface="+mn-cs"/>
              </a:endParaRPr>
            </a:p>
          </p:txBody>
        </p:sp>
      </p:grpSp>
      <p:graphicFrame>
        <p:nvGraphicFramePr>
          <p:cNvPr id="34" name="对象 33"/>
          <p:cNvGraphicFramePr>
            <a:graphicFrameLocks noChangeAspect="1"/>
          </p:cNvGraphicFramePr>
          <p:nvPr>
            <p:extLst>
              <p:ext uri="{D42A27DB-BD31-4B8C-83A1-F6EECF244321}">
                <p14:modId xmlns:p14="http://schemas.microsoft.com/office/powerpoint/2010/main" val="2502920171"/>
              </p:ext>
            </p:extLst>
          </p:nvPr>
        </p:nvGraphicFramePr>
        <p:xfrm>
          <a:off x="809625" y="4580186"/>
          <a:ext cx="10694988" cy="1585912"/>
        </p:xfrm>
        <a:graphic>
          <a:graphicData uri="http://schemas.openxmlformats.org/presentationml/2006/ole">
            <mc:AlternateContent xmlns:mc="http://schemas.openxmlformats.org/markup-compatibility/2006">
              <mc:Choice xmlns:v="urn:schemas-microsoft-com:vml" Requires="v">
                <p:oleObj spid="_x0000_s160848" name="文档" r:id="rId17" imgW="10838692" imgH="1603075" progId="Word.Document.12">
                  <p:embed/>
                </p:oleObj>
              </mc:Choice>
              <mc:Fallback>
                <p:oleObj name="文档" r:id="rId17" imgW="10838692" imgH="1603075" progId="Word.Document.12">
                  <p:embed/>
                  <p:pic>
                    <p:nvPicPr>
                      <p:cNvPr id="0" name=""/>
                      <p:cNvPicPr/>
                      <p:nvPr/>
                    </p:nvPicPr>
                    <p:blipFill>
                      <a:blip r:embed="rId18"/>
                      <a:stretch>
                        <a:fillRect/>
                      </a:stretch>
                    </p:blipFill>
                    <p:spPr>
                      <a:xfrm>
                        <a:off x="809625" y="4580186"/>
                        <a:ext cx="10694988" cy="1585912"/>
                      </a:xfrm>
                      <a:prstGeom prst="rect">
                        <a:avLst/>
                      </a:prstGeom>
                    </p:spPr>
                  </p:pic>
                </p:oleObj>
              </mc:Fallback>
            </mc:AlternateContent>
          </a:graphicData>
        </a:graphic>
      </p:graphicFrame>
      <p:pic>
        <p:nvPicPr>
          <p:cNvPr id="160844" name="Picture 76" descr="X85"/>
          <p:cNvPicPr>
            <a:picLocks noChangeAspect="1" noChangeArrowheads="1"/>
          </p:cNvPicPr>
          <p:nvPr/>
        </p:nvPicPr>
        <p:blipFill>
          <a:blip r:embed="rId19">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399462" y="2371382"/>
            <a:ext cx="3151089" cy="14184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0"/>
                                        </p:tgtEl>
                                        <p:attrNameLst>
                                          <p:attrName>style.visibility</p:attrName>
                                        </p:attrNameLst>
                                      </p:cBhvr>
                                      <p:to>
                                        <p:strVal val="visible"/>
                                      </p:to>
                                    </p:set>
                                    <p:animEffect transition="in" filter="blinds(horizontal)">
                                      <p:cBhvr>
                                        <p:cTn id="12" dur="500"/>
                                        <p:tgtEl>
                                          <p:spTgt spid="30"/>
                                        </p:tgtEl>
                                      </p:cBhvr>
                                    </p:animEffect>
                                  </p:childTnLst>
                                </p:cTn>
                              </p:par>
                              <p:par>
                                <p:cTn id="13" presetID="3" presetClass="entr" presetSubtype="10" fill="hold" nodeType="withEffect">
                                  <p:stCondLst>
                                    <p:cond delay="0"/>
                                  </p:stCondLst>
                                  <p:childTnLst>
                                    <p:set>
                                      <p:cBhvr>
                                        <p:cTn id="14" dur="1" fill="hold">
                                          <p:stCondLst>
                                            <p:cond delay="0"/>
                                          </p:stCondLst>
                                        </p:cTn>
                                        <p:tgtEl>
                                          <p:spTgt spid="34"/>
                                        </p:tgtEl>
                                        <p:attrNameLst>
                                          <p:attrName>style.visibility</p:attrName>
                                        </p:attrNameLst>
                                      </p:cBhvr>
                                      <p:to>
                                        <p:strVal val="visible"/>
                                      </p:to>
                                    </p:set>
                                    <p:animEffect transition="in" filter="blinds(horizontal)">
                                      <p:cBhvr>
                                        <p:cTn id="15"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矩形 2"/>
          <p:cNvSpPr/>
          <p:nvPr/>
        </p:nvSpPr>
        <p:spPr>
          <a:xfrm>
            <a:off x="389206" y="533069"/>
            <a:ext cx="11412000" cy="664477"/>
          </a:xfrm>
          <a:prstGeom prst="rect">
            <a:avLst/>
          </a:prstGeom>
        </p:spPr>
        <p:txBody>
          <a:bodyPr wrap="square">
            <a:spAutoFit/>
          </a:bodyPr>
          <a:lstStyle/>
          <a:p>
            <a:pPr algn="just">
              <a:lnSpc>
                <a:spcPct val="150000"/>
              </a:lnSpc>
              <a:spcAft>
                <a:spcPts val="0"/>
              </a:spcAft>
              <a:tabLst>
                <a:tab pos="2250440" algn="l"/>
              </a:tabLst>
            </a:pP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(2)</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该激光在光导纤维中传输所经历的时间</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t</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sp>
        <p:nvSpPr>
          <p:cNvPr id="18" name="圆角矩形 17">
            <a:hlinkClick r:id="rId3" action="ppaction://hlinksldjump"/>
          </p:cNvPr>
          <p:cNvSpPr/>
          <p:nvPr/>
        </p:nvSpPr>
        <p:spPr>
          <a:xfrm>
            <a:off x="2285535"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algn="ctr" defTabSz="914400"/>
            <a:r>
              <a:rPr kumimoji="1" lang="en-US" altLang="zh-CN" sz="1600" kern="0" dirty="0">
                <a:solidFill>
                  <a:prstClr val="white">
                    <a:lumMod val="50000"/>
                  </a:prstClr>
                </a:solidFill>
                <a:latin typeface="Arial" panose="020B0604020202020204"/>
                <a:ea typeface="微软雅黑" panose="020B0503020204020204" charset="-122"/>
              </a:rPr>
              <a:t>1</a:t>
            </a:r>
            <a:endParaRPr kumimoji="1" lang="zh-CN" altLang="en-US" sz="1600" kern="0" dirty="0">
              <a:solidFill>
                <a:prstClr val="white">
                  <a:lumMod val="50000"/>
                </a:prstClr>
              </a:solidFill>
              <a:latin typeface="Arial" panose="020B0604020202020204"/>
              <a:ea typeface="微软雅黑" panose="020B0503020204020204" charset="-122"/>
            </a:endParaRPr>
          </a:p>
        </p:txBody>
      </p:sp>
      <p:sp>
        <p:nvSpPr>
          <p:cNvPr id="19" name="圆角矩形 18">
            <a:hlinkClick r:id="rId4" action="ppaction://hlinksldjump"/>
          </p:cNvPr>
          <p:cNvSpPr/>
          <p:nvPr/>
        </p:nvSpPr>
        <p:spPr>
          <a:xfrm>
            <a:off x="2680387"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rPr>
              <a:t>2</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endParaRPr>
          </a:p>
        </p:txBody>
      </p:sp>
      <p:sp>
        <p:nvSpPr>
          <p:cNvPr id="20" name="圆角矩形 19">
            <a:hlinkClick r:id="rId5" action="ppaction://hlinksldjump"/>
          </p:cNvPr>
          <p:cNvSpPr/>
          <p:nvPr/>
        </p:nvSpPr>
        <p:spPr>
          <a:xfrm>
            <a:off x="3075239"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rPr>
              <a:t>3</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endParaRPr>
          </a:p>
        </p:txBody>
      </p:sp>
      <p:sp>
        <p:nvSpPr>
          <p:cNvPr id="21" name="圆角矩形 20">
            <a:hlinkClick r:id="rId6" action="ppaction://hlinksldjump"/>
          </p:cNvPr>
          <p:cNvSpPr/>
          <p:nvPr/>
        </p:nvSpPr>
        <p:spPr>
          <a:xfrm>
            <a:off x="3470091"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rPr>
              <a:t>4</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endParaRPr>
          </a:p>
        </p:txBody>
      </p:sp>
      <p:sp>
        <p:nvSpPr>
          <p:cNvPr id="22" name="圆角矩形 21">
            <a:hlinkClick r:id="rId7" action="ppaction://hlinksldjump"/>
          </p:cNvPr>
          <p:cNvSpPr/>
          <p:nvPr/>
        </p:nvSpPr>
        <p:spPr>
          <a:xfrm>
            <a:off x="3864943"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rPr>
              <a:t>5</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endParaRPr>
          </a:p>
        </p:txBody>
      </p:sp>
      <p:sp>
        <p:nvSpPr>
          <p:cNvPr id="23" name="圆角矩形 22">
            <a:hlinkClick r:id="rId8" action="ppaction://hlinksldjump"/>
          </p:cNvPr>
          <p:cNvSpPr/>
          <p:nvPr/>
        </p:nvSpPr>
        <p:spPr>
          <a:xfrm>
            <a:off x="4259795"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rPr>
              <a:t>6</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endParaRPr>
          </a:p>
        </p:txBody>
      </p:sp>
      <p:sp>
        <p:nvSpPr>
          <p:cNvPr id="24" name="圆角矩形 23">
            <a:hlinkClick r:id="rId9" action="ppaction://hlinksldjump"/>
          </p:cNvPr>
          <p:cNvSpPr/>
          <p:nvPr/>
        </p:nvSpPr>
        <p:spPr>
          <a:xfrm>
            <a:off x="4654647"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rPr>
              <a:t>7</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endParaRPr>
          </a:p>
        </p:txBody>
      </p:sp>
      <p:sp>
        <p:nvSpPr>
          <p:cNvPr id="25" name="圆角矩形 24">
            <a:hlinkClick r:id="rId10" action="ppaction://hlinksldjump"/>
          </p:cNvPr>
          <p:cNvSpPr/>
          <p:nvPr/>
        </p:nvSpPr>
        <p:spPr>
          <a:xfrm>
            <a:off x="5049499"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rPr>
              <a:t>8</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endParaRPr>
          </a:p>
        </p:txBody>
      </p:sp>
      <p:sp>
        <p:nvSpPr>
          <p:cNvPr id="26" name="圆角矩形 25">
            <a:hlinkClick r:id="rId11" action="ppaction://hlinksldjump"/>
          </p:cNvPr>
          <p:cNvSpPr/>
          <p:nvPr/>
        </p:nvSpPr>
        <p:spPr>
          <a:xfrm>
            <a:off x="5444351"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rPr>
              <a:t>9</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endParaRPr>
          </a:p>
        </p:txBody>
      </p:sp>
      <p:sp>
        <p:nvSpPr>
          <p:cNvPr id="27" name="圆角矩形 26">
            <a:hlinkClick r:id="rId12" action="ppaction://hlinksldjump"/>
          </p:cNvPr>
          <p:cNvSpPr/>
          <p:nvPr/>
        </p:nvSpPr>
        <p:spPr>
          <a:xfrm>
            <a:off x="5839203" y="6381328"/>
            <a:ext cx="324000" cy="288000"/>
          </a:xfrm>
          <a:prstGeom prst="roundRect">
            <a:avLst/>
          </a:prstGeom>
          <a:solidFill>
            <a:schemeClr val="accent1">
              <a:lumMod val="50000"/>
            </a:schemeClr>
          </a:solidFill>
          <a:ln w="12700" cap="flat" cmpd="sng" algn="ctr">
            <a:noFill/>
            <a:prstDash val="solid"/>
            <a:miter lim="800000"/>
          </a:ln>
          <a:effectLst/>
        </p:spPr>
        <p:txBody>
          <a:bodyPr lIns="0" rIns="0"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smtClean="0">
                <a:ln>
                  <a:noFill/>
                </a:ln>
                <a:solidFill>
                  <a:schemeClr val="bg1"/>
                </a:solidFill>
                <a:effectLst/>
                <a:uLnTx/>
                <a:uFillTx/>
                <a:latin typeface="Arial" panose="020B0604020202020204"/>
                <a:ea typeface="微软雅黑" panose="020B0503020204020204" charset="-122"/>
              </a:rPr>
              <a:t>10</a:t>
            </a:r>
            <a:endParaRPr kumimoji="1" lang="zh-CN" altLang="en-US" sz="1600" b="0" i="0" u="none" strike="noStrike" kern="0" cap="none" spc="0" normalizeH="0" baseline="0" noProof="0" dirty="0" smtClean="0">
              <a:ln>
                <a:noFill/>
              </a:ln>
              <a:solidFill>
                <a:schemeClr val="bg1"/>
              </a:solidFill>
              <a:effectLst/>
              <a:uLnTx/>
              <a:uFillTx/>
              <a:latin typeface="Arial" panose="020B0604020202020204"/>
              <a:ea typeface="微软雅黑" panose="020B0503020204020204" charset="-122"/>
            </a:endParaRPr>
          </a:p>
        </p:txBody>
      </p:sp>
      <p:sp>
        <p:nvSpPr>
          <p:cNvPr id="28" name="圆角矩形 27">
            <a:hlinkClick r:id="rId13" action="ppaction://hlinksldjump"/>
          </p:cNvPr>
          <p:cNvSpPr/>
          <p:nvPr/>
        </p:nvSpPr>
        <p:spPr>
          <a:xfrm>
            <a:off x="6270055" y="6381328"/>
            <a:ext cx="324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lIns="0" rIns="0"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rPr>
              <a:t>11</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endParaRPr>
          </a:p>
        </p:txBody>
      </p:sp>
      <p:grpSp>
        <p:nvGrpSpPr>
          <p:cNvPr id="30" name="组合 29"/>
          <p:cNvGrpSpPr/>
          <p:nvPr/>
        </p:nvGrpSpPr>
        <p:grpSpPr>
          <a:xfrm>
            <a:off x="471041" y="2277666"/>
            <a:ext cx="11248331" cy="3528392"/>
            <a:chOff x="471835" y="934424"/>
            <a:chExt cx="11248331" cy="3528392"/>
          </a:xfrm>
        </p:grpSpPr>
        <p:sp>
          <p:nvSpPr>
            <p:cNvPr id="31" name="圆角矩形 30"/>
            <p:cNvSpPr/>
            <p:nvPr/>
          </p:nvSpPr>
          <p:spPr>
            <a:xfrm>
              <a:off x="471835" y="1094414"/>
              <a:ext cx="11248331" cy="3368402"/>
            </a:xfrm>
            <a:prstGeom prst="roundRect">
              <a:avLst>
                <a:gd name="adj" fmla="val 2824"/>
              </a:avLst>
            </a:prstGeom>
            <a:noFill/>
            <a:ln w="285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1" lang="zh-CN" altLang="en-US" sz="1800" b="0" i="0" u="none" strike="noStrike" kern="1200" cap="none" spc="0" normalizeH="0" baseline="0" noProof="0">
                <a:ln>
                  <a:noFill/>
                </a:ln>
                <a:solidFill>
                  <a:prstClr val="white"/>
                </a:solidFill>
                <a:effectLst/>
                <a:uLnTx/>
                <a:uFillTx/>
                <a:latin typeface="Arial" panose="020B0604020202020204"/>
                <a:ea typeface="微软雅黑" panose="020B0503020204020204" charset="-122"/>
                <a:cs typeface="+mn-cs"/>
              </a:endParaRPr>
            </a:p>
          </p:txBody>
        </p:sp>
        <p:pic>
          <p:nvPicPr>
            <p:cNvPr id="32" name="图片 31"/>
            <p:cNvPicPr>
              <a:picLocks noChangeAspect="1"/>
            </p:cNvPicPr>
            <p:nvPr/>
          </p:nvPicPr>
          <p:blipFill>
            <a:blip r:embed="rId14"/>
            <a:stretch>
              <a:fillRect/>
            </a:stretch>
          </p:blipFill>
          <p:spPr>
            <a:xfrm>
              <a:off x="850294" y="934424"/>
              <a:ext cx="695238" cy="314286"/>
            </a:xfrm>
            <a:prstGeom prst="rect">
              <a:avLst/>
            </a:prstGeom>
          </p:spPr>
        </p:pic>
        <p:sp>
          <p:nvSpPr>
            <p:cNvPr id="33" name="文本框 32"/>
            <p:cNvSpPr txBox="1"/>
            <p:nvPr/>
          </p:nvSpPr>
          <p:spPr>
            <a:xfrm>
              <a:off x="915584" y="992904"/>
              <a:ext cx="583768" cy="216027"/>
            </a:xfrm>
            <a:custGeom>
              <a:avLst/>
              <a:gdLst/>
              <a:ahLst/>
              <a:cxnLst/>
              <a:rect l="l" t="t" r="r" b="b"/>
              <a:pathLst>
                <a:path w="583768" h="216027">
                  <a:moveTo>
                    <a:pt x="96012" y="106756"/>
                  </a:moveTo>
                  <a:lnTo>
                    <a:pt x="91211" y="139217"/>
                  </a:lnTo>
                  <a:lnTo>
                    <a:pt x="107670" y="139217"/>
                  </a:lnTo>
                  <a:lnTo>
                    <a:pt x="112014" y="106756"/>
                  </a:lnTo>
                  <a:close/>
                  <a:moveTo>
                    <a:pt x="53264" y="106756"/>
                  </a:moveTo>
                  <a:lnTo>
                    <a:pt x="48692" y="139217"/>
                  </a:lnTo>
                  <a:lnTo>
                    <a:pt x="64922" y="139217"/>
                  </a:lnTo>
                  <a:lnTo>
                    <a:pt x="69494" y="106756"/>
                  </a:lnTo>
                  <a:close/>
                  <a:moveTo>
                    <a:pt x="213055" y="82524"/>
                  </a:moveTo>
                  <a:lnTo>
                    <a:pt x="249174" y="82524"/>
                  </a:lnTo>
                  <a:lnTo>
                    <a:pt x="248031" y="92811"/>
                  </a:lnTo>
                  <a:lnTo>
                    <a:pt x="279121" y="92811"/>
                  </a:lnTo>
                  <a:lnTo>
                    <a:pt x="277749" y="104927"/>
                  </a:lnTo>
                  <a:cubicBezTo>
                    <a:pt x="277292" y="107670"/>
                    <a:pt x="276149" y="110033"/>
                    <a:pt x="274320" y="112014"/>
                  </a:cubicBezTo>
                  <a:cubicBezTo>
                    <a:pt x="272644" y="113995"/>
                    <a:pt x="270662" y="114986"/>
                    <a:pt x="268376" y="114986"/>
                  </a:cubicBezTo>
                  <a:lnTo>
                    <a:pt x="244831" y="114986"/>
                  </a:lnTo>
                  <a:lnTo>
                    <a:pt x="239573" y="152019"/>
                  </a:lnTo>
                  <a:lnTo>
                    <a:pt x="272948" y="152019"/>
                  </a:lnTo>
                  <a:lnTo>
                    <a:pt x="271348" y="164592"/>
                  </a:lnTo>
                  <a:cubicBezTo>
                    <a:pt x="270891" y="167640"/>
                    <a:pt x="269519" y="170307"/>
                    <a:pt x="267233" y="172593"/>
                  </a:cubicBezTo>
                  <a:cubicBezTo>
                    <a:pt x="264947" y="174574"/>
                    <a:pt x="262357" y="175565"/>
                    <a:pt x="259461" y="175565"/>
                  </a:cubicBezTo>
                  <a:lnTo>
                    <a:pt x="236372" y="175565"/>
                  </a:lnTo>
                  <a:lnTo>
                    <a:pt x="231800" y="211683"/>
                  </a:lnTo>
                  <a:cubicBezTo>
                    <a:pt x="231648" y="212903"/>
                    <a:pt x="231191" y="213893"/>
                    <a:pt x="230429" y="214655"/>
                  </a:cubicBezTo>
                  <a:cubicBezTo>
                    <a:pt x="229667" y="215417"/>
                    <a:pt x="228752" y="215798"/>
                    <a:pt x="227685" y="215798"/>
                  </a:cubicBezTo>
                  <a:lnTo>
                    <a:pt x="192481" y="215798"/>
                  </a:lnTo>
                  <a:lnTo>
                    <a:pt x="197510" y="175565"/>
                  </a:lnTo>
                  <a:lnTo>
                    <a:pt x="147218" y="175565"/>
                  </a:lnTo>
                  <a:lnTo>
                    <a:pt x="149276" y="160706"/>
                  </a:lnTo>
                  <a:cubicBezTo>
                    <a:pt x="149580" y="158420"/>
                    <a:pt x="150647" y="156438"/>
                    <a:pt x="152476" y="154762"/>
                  </a:cubicBezTo>
                  <a:cubicBezTo>
                    <a:pt x="154305" y="152933"/>
                    <a:pt x="156286" y="152019"/>
                    <a:pt x="158420" y="152019"/>
                  </a:cubicBezTo>
                  <a:lnTo>
                    <a:pt x="200711" y="152019"/>
                  </a:lnTo>
                  <a:lnTo>
                    <a:pt x="205968" y="114986"/>
                  </a:lnTo>
                  <a:lnTo>
                    <a:pt x="190881" y="114986"/>
                  </a:lnTo>
                  <a:lnTo>
                    <a:pt x="190424" y="115671"/>
                  </a:lnTo>
                  <a:cubicBezTo>
                    <a:pt x="189052" y="120091"/>
                    <a:pt x="186690" y="123520"/>
                    <a:pt x="183337" y="125958"/>
                  </a:cubicBezTo>
                  <a:cubicBezTo>
                    <a:pt x="179375" y="128702"/>
                    <a:pt x="175184" y="130073"/>
                    <a:pt x="170764" y="130073"/>
                  </a:cubicBezTo>
                  <a:lnTo>
                    <a:pt x="151790" y="130073"/>
                  </a:lnTo>
                  <a:lnTo>
                    <a:pt x="164592" y="87325"/>
                  </a:lnTo>
                  <a:cubicBezTo>
                    <a:pt x="164897" y="86563"/>
                    <a:pt x="165354" y="85953"/>
                    <a:pt x="165963" y="85496"/>
                  </a:cubicBezTo>
                  <a:cubicBezTo>
                    <a:pt x="166573" y="85039"/>
                    <a:pt x="167259" y="84810"/>
                    <a:pt x="168021" y="84810"/>
                  </a:cubicBezTo>
                  <a:lnTo>
                    <a:pt x="199339" y="84810"/>
                  </a:lnTo>
                  <a:lnTo>
                    <a:pt x="196596" y="92811"/>
                  </a:lnTo>
                  <a:lnTo>
                    <a:pt x="208483" y="92811"/>
                  </a:lnTo>
                  <a:lnTo>
                    <a:pt x="209169" y="85496"/>
                  </a:lnTo>
                  <a:cubicBezTo>
                    <a:pt x="209169" y="84887"/>
                    <a:pt x="209283" y="84468"/>
                    <a:pt x="209512" y="84239"/>
                  </a:cubicBezTo>
                  <a:cubicBezTo>
                    <a:pt x="209740" y="84010"/>
                    <a:pt x="210083" y="83744"/>
                    <a:pt x="210540" y="83439"/>
                  </a:cubicBezTo>
                  <a:cubicBezTo>
                    <a:pt x="211302" y="82829"/>
                    <a:pt x="212141" y="82524"/>
                    <a:pt x="213055" y="82524"/>
                  </a:cubicBezTo>
                  <a:close/>
                  <a:moveTo>
                    <a:pt x="102641" y="59207"/>
                  </a:moveTo>
                  <a:lnTo>
                    <a:pt x="98298" y="88239"/>
                  </a:lnTo>
                  <a:lnTo>
                    <a:pt x="114757" y="88239"/>
                  </a:lnTo>
                  <a:lnTo>
                    <a:pt x="118643" y="59207"/>
                  </a:lnTo>
                  <a:close/>
                  <a:moveTo>
                    <a:pt x="400431" y="48692"/>
                  </a:moveTo>
                  <a:lnTo>
                    <a:pt x="419862" y="48692"/>
                  </a:lnTo>
                  <a:cubicBezTo>
                    <a:pt x="421538" y="48692"/>
                    <a:pt x="422872" y="49301"/>
                    <a:pt x="423862" y="50520"/>
                  </a:cubicBezTo>
                  <a:cubicBezTo>
                    <a:pt x="424853" y="51740"/>
                    <a:pt x="425272" y="53187"/>
                    <a:pt x="425120" y="54864"/>
                  </a:cubicBezTo>
                  <a:lnTo>
                    <a:pt x="406832" y="216027"/>
                  </a:lnTo>
                  <a:cubicBezTo>
                    <a:pt x="400126" y="216027"/>
                    <a:pt x="394564" y="213398"/>
                    <a:pt x="390144" y="208140"/>
                  </a:cubicBezTo>
                  <a:cubicBezTo>
                    <a:pt x="385724" y="202882"/>
                    <a:pt x="383819" y="196596"/>
                    <a:pt x="384429" y="189281"/>
                  </a:cubicBezTo>
                  <a:close/>
                  <a:moveTo>
                    <a:pt x="328879" y="48692"/>
                  </a:moveTo>
                  <a:lnTo>
                    <a:pt x="347624" y="48692"/>
                  </a:lnTo>
                  <a:lnTo>
                    <a:pt x="324764" y="197967"/>
                  </a:lnTo>
                  <a:cubicBezTo>
                    <a:pt x="323850" y="203301"/>
                    <a:pt x="321488" y="207645"/>
                    <a:pt x="317678" y="210998"/>
                  </a:cubicBezTo>
                  <a:cubicBezTo>
                    <a:pt x="313868" y="214350"/>
                    <a:pt x="309524" y="216027"/>
                    <a:pt x="304648" y="216027"/>
                  </a:cubicBezTo>
                  <a:lnTo>
                    <a:pt x="296418" y="216027"/>
                  </a:lnTo>
                  <a:lnTo>
                    <a:pt x="321107" y="55778"/>
                  </a:lnTo>
                  <a:cubicBezTo>
                    <a:pt x="321564" y="53645"/>
                    <a:pt x="322516" y="51930"/>
                    <a:pt x="323964" y="50635"/>
                  </a:cubicBezTo>
                  <a:cubicBezTo>
                    <a:pt x="325412" y="49339"/>
                    <a:pt x="327050" y="48692"/>
                    <a:pt x="328879" y="48692"/>
                  </a:cubicBezTo>
                  <a:close/>
                  <a:moveTo>
                    <a:pt x="499643" y="5943"/>
                  </a:moveTo>
                  <a:lnTo>
                    <a:pt x="583768" y="5943"/>
                  </a:lnTo>
                  <a:cubicBezTo>
                    <a:pt x="583006" y="10820"/>
                    <a:pt x="580911" y="14821"/>
                    <a:pt x="577482" y="17945"/>
                  </a:cubicBezTo>
                  <a:cubicBezTo>
                    <a:pt x="574053" y="21069"/>
                    <a:pt x="570052" y="22631"/>
                    <a:pt x="565480" y="22631"/>
                  </a:cubicBezTo>
                  <a:lnTo>
                    <a:pt x="497586" y="22631"/>
                  </a:lnTo>
                  <a:close/>
                  <a:moveTo>
                    <a:pt x="457581" y="5943"/>
                  </a:moveTo>
                  <a:lnTo>
                    <a:pt x="492785" y="5943"/>
                  </a:lnTo>
                  <a:lnTo>
                    <a:pt x="486156" y="56235"/>
                  </a:lnTo>
                  <a:lnTo>
                    <a:pt x="577139" y="56235"/>
                  </a:lnTo>
                  <a:lnTo>
                    <a:pt x="574624" y="74752"/>
                  </a:lnTo>
                  <a:lnTo>
                    <a:pt x="560680" y="74752"/>
                  </a:lnTo>
                  <a:lnTo>
                    <a:pt x="541934" y="216027"/>
                  </a:lnTo>
                  <a:lnTo>
                    <a:pt x="498272" y="216027"/>
                  </a:lnTo>
                  <a:lnTo>
                    <a:pt x="516788" y="74752"/>
                  </a:lnTo>
                  <a:lnTo>
                    <a:pt x="483641" y="74752"/>
                  </a:lnTo>
                  <a:lnTo>
                    <a:pt x="468325" y="191338"/>
                  </a:lnTo>
                  <a:cubicBezTo>
                    <a:pt x="467411" y="198196"/>
                    <a:pt x="464439" y="204063"/>
                    <a:pt x="459410" y="208940"/>
                  </a:cubicBezTo>
                  <a:cubicBezTo>
                    <a:pt x="454533" y="213665"/>
                    <a:pt x="448742" y="216027"/>
                    <a:pt x="442036" y="216027"/>
                  </a:cubicBezTo>
                  <a:lnTo>
                    <a:pt x="421234" y="216027"/>
                  </a:lnTo>
                  <a:lnTo>
                    <a:pt x="447751" y="15087"/>
                  </a:lnTo>
                  <a:cubicBezTo>
                    <a:pt x="448208" y="12344"/>
                    <a:pt x="449351" y="10134"/>
                    <a:pt x="451180" y="8458"/>
                  </a:cubicBezTo>
                  <a:cubicBezTo>
                    <a:pt x="453009" y="6782"/>
                    <a:pt x="455143" y="5943"/>
                    <a:pt x="457581" y="5943"/>
                  </a:cubicBezTo>
                  <a:close/>
                  <a:moveTo>
                    <a:pt x="173050" y="2514"/>
                  </a:moveTo>
                  <a:lnTo>
                    <a:pt x="284378" y="2514"/>
                  </a:lnTo>
                  <a:cubicBezTo>
                    <a:pt x="286055" y="2514"/>
                    <a:pt x="287426" y="2972"/>
                    <a:pt x="288493" y="3886"/>
                  </a:cubicBezTo>
                  <a:cubicBezTo>
                    <a:pt x="289560" y="5105"/>
                    <a:pt x="289941" y="6553"/>
                    <a:pt x="289636" y="8229"/>
                  </a:cubicBezTo>
                  <a:lnTo>
                    <a:pt x="284150" y="49835"/>
                  </a:lnTo>
                  <a:cubicBezTo>
                    <a:pt x="283083" y="56997"/>
                    <a:pt x="280340" y="62789"/>
                    <a:pt x="275920" y="67208"/>
                  </a:cubicBezTo>
                  <a:cubicBezTo>
                    <a:pt x="271501" y="71933"/>
                    <a:pt x="264719" y="74295"/>
                    <a:pt x="255575" y="74295"/>
                  </a:cubicBezTo>
                  <a:lnTo>
                    <a:pt x="222656" y="74295"/>
                  </a:lnTo>
                  <a:lnTo>
                    <a:pt x="224485" y="61265"/>
                  </a:lnTo>
                  <a:cubicBezTo>
                    <a:pt x="224637" y="59741"/>
                    <a:pt x="225323" y="58369"/>
                    <a:pt x="226542" y="57150"/>
                  </a:cubicBezTo>
                  <a:cubicBezTo>
                    <a:pt x="227762" y="56235"/>
                    <a:pt x="229133" y="55778"/>
                    <a:pt x="230657" y="55778"/>
                  </a:cubicBezTo>
                  <a:lnTo>
                    <a:pt x="238658" y="55778"/>
                  </a:lnTo>
                  <a:cubicBezTo>
                    <a:pt x="242316" y="55778"/>
                    <a:pt x="244450" y="54026"/>
                    <a:pt x="245059" y="50520"/>
                  </a:cubicBezTo>
                  <a:lnTo>
                    <a:pt x="249174" y="19888"/>
                  </a:lnTo>
                  <a:lnTo>
                    <a:pt x="220599" y="19888"/>
                  </a:lnTo>
                  <a:lnTo>
                    <a:pt x="212141" y="49377"/>
                  </a:lnTo>
                  <a:cubicBezTo>
                    <a:pt x="209397" y="57455"/>
                    <a:pt x="204749" y="63627"/>
                    <a:pt x="198196" y="67894"/>
                  </a:cubicBezTo>
                  <a:cubicBezTo>
                    <a:pt x="191643" y="72161"/>
                    <a:pt x="184785" y="74295"/>
                    <a:pt x="177622" y="74295"/>
                  </a:cubicBezTo>
                  <a:lnTo>
                    <a:pt x="162534" y="74295"/>
                  </a:lnTo>
                  <a:lnTo>
                    <a:pt x="181051" y="19888"/>
                  </a:lnTo>
                  <a:lnTo>
                    <a:pt x="166192" y="19888"/>
                  </a:lnTo>
                  <a:lnTo>
                    <a:pt x="168021" y="6401"/>
                  </a:lnTo>
                  <a:cubicBezTo>
                    <a:pt x="168173" y="5181"/>
                    <a:pt x="168707" y="4191"/>
                    <a:pt x="169621" y="3429"/>
                  </a:cubicBezTo>
                  <a:cubicBezTo>
                    <a:pt x="170688" y="2819"/>
                    <a:pt x="171831" y="2514"/>
                    <a:pt x="173050" y="2514"/>
                  </a:cubicBezTo>
                  <a:close/>
                  <a:moveTo>
                    <a:pt x="365455" y="228"/>
                  </a:moveTo>
                  <a:lnTo>
                    <a:pt x="400660" y="228"/>
                  </a:lnTo>
                  <a:lnTo>
                    <a:pt x="398374" y="18974"/>
                  </a:lnTo>
                  <a:lnTo>
                    <a:pt x="433349" y="18974"/>
                  </a:lnTo>
                  <a:lnTo>
                    <a:pt x="431749" y="30404"/>
                  </a:lnTo>
                  <a:cubicBezTo>
                    <a:pt x="431444" y="32537"/>
                    <a:pt x="430568" y="34252"/>
                    <a:pt x="429120" y="35547"/>
                  </a:cubicBezTo>
                  <a:cubicBezTo>
                    <a:pt x="427672" y="36843"/>
                    <a:pt x="426034" y="37490"/>
                    <a:pt x="424205" y="37490"/>
                  </a:cubicBezTo>
                  <a:lnTo>
                    <a:pt x="395859" y="37490"/>
                  </a:lnTo>
                  <a:lnTo>
                    <a:pt x="373456" y="206654"/>
                  </a:lnTo>
                  <a:cubicBezTo>
                    <a:pt x="372999" y="209397"/>
                    <a:pt x="371818" y="211645"/>
                    <a:pt x="369913" y="213398"/>
                  </a:cubicBezTo>
                  <a:cubicBezTo>
                    <a:pt x="368008" y="215151"/>
                    <a:pt x="365760" y="216027"/>
                    <a:pt x="363169" y="216027"/>
                  </a:cubicBezTo>
                  <a:lnTo>
                    <a:pt x="330251" y="216027"/>
                  </a:lnTo>
                  <a:lnTo>
                    <a:pt x="353797" y="37490"/>
                  </a:lnTo>
                  <a:lnTo>
                    <a:pt x="320650" y="37490"/>
                  </a:lnTo>
                  <a:lnTo>
                    <a:pt x="322250" y="25374"/>
                  </a:lnTo>
                  <a:cubicBezTo>
                    <a:pt x="322555" y="23393"/>
                    <a:pt x="323355" y="21831"/>
                    <a:pt x="324650" y="20688"/>
                  </a:cubicBezTo>
                  <a:cubicBezTo>
                    <a:pt x="325945" y="19545"/>
                    <a:pt x="327431" y="18974"/>
                    <a:pt x="329108" y="18974"/>
                  </a:cubicBezTo>
                  <a:lnTo>
                    <a:pt x="356311" y="18974"/>
                  </a:lnTo>
                  <a:lnTo>
                    <a:pt x="357911" y="7315"/>
                  </a:lnTo>
                  <a:cubicBezTo>
                    <a:pt x="358216" y="5334"/>
                    <a:pt x="359092" y="3657"/>
                    <a:pt x="360540" y="2286"/>
                  </a:cubicBezTo>
                  <a:cubicBezTo>
                    <a:pt x="361988" y="914"/>
                    <a:pt x="363626" y="228"/>
                    <a:pt x="365455" y="228"/>
                  </a:cubicBezTo>
                  <a:close/>
                  <a:moveTo>
                    <a:pt x="42062" y="0"/>
                  </a:moveTo>
                  <a:lnTo>
                    <a:pt x="86639" y="0"/>
                  </a:lnTo>
                  <a:lnTo>
                    <a:pt x="83896" y="3657"/>
                  </a:lnTo>
                  <a:lnTo>
                    <a:pt x="155905" y="3657"/>
                  </a:lnTo>
                  <a:cubicBezTo>
                    <a:pt x="157429" y="3657"/>
                    <a:pt x="158572" y="4267"/>
                    <a:pt x="159334" y="5486"/>
                  </a:cubicBezTo>
                  <a:cubicBezTo>
                    <a:pt x="160096" y="6705"/>
                    <a:pt x="160172" y="8077"/>
                    <a:pt x="159563" y="9601"/>
                  </a:cubicBezTo>
                  <a:lnTo>
                    <a:pt x="145161" y="41834"/>
                  </a:lnTo>
                  <a:lnTo>
                    <a:pt x="157962" y="41834"/>
                  </a:lnTo>
                  <a:lnTo>
                    <a:pt x="135788" y="198882"/>
                  </a:lnTo>
                  <a:cubicBezTo>
                    <a:pt x="135179" y="203606"/>
                    <a:pt x="133274" y="207645"/>
                    <a:pt x="130073" y="210998"/>
                  </a:cubicBezTo>
                  <a:cubicBezTo>
                    <a:pt x="126873" y="214198"/>
                    <a:pt x="123215" y="215798"/>
                    <a:pt x="119100" y="215798"/>
                  </a:cubicBezTo>
                  <a:lnTo>
                    <a:pt x="96698" y="215798"/>
                  </a:lnTo>
                  <a:lnTo>
                    <a:pt x="104927" y="156591"/>
                  </a:lnTo>
                  <a:lnTo>
                    <a:pt x="88925" y="156591"/>
                  </a:lnTo>
                  <a:lnTo>
                    <a:pt x="80924" y="212369"/>
                  </a:lnTo>
                  <a:lnTo>
                    <a:pt x="54635" y="212369"/>
                  </a:lnTo>
                  <a:lnTo>
                    <a:pt x="62408" y="156591"/>
                  </a:lnTo>
                  <a:lnTo>
                    <a:pt x="46177" y="156591"/>
                  </a:lnTo>
                  <a:lnTo>
                    <a:pt x="40233" y="198425"/>
                  </a:lnTo>
                  <a:cubicBezTo>
                    <a:pt x="39624" y="203301"/>
                    <a:pt x="37643" y="207492"/>
                    <a:pt x="34290" y="210998"/>
                  </a:cubicBezTo>
                  <a:cubicBezTo>
                    <a:pt x="30785" y="214198"/>
                    <a:pt x="26975" y="215798"/>
                    <a:pt x="22860" y="215798"/>
                  </a:cubicBezTo>
                  <a:lnTo>
                    <a:pt x="0" y="215798"/>
                  </a:lnTo>
                  <a:lnTo>
                    <a:pt x="24689" y="41834"/>
                  </a:lnTo>
                  <a:lnTo>
                    <a:pt x="62636" y="41834"/>
                  </a:lnTo>
                  <a:lnTo>
                    <a:pt x="55778" y="88239"/>
                  </a:lnTo>
                  <a:lnTo>
                    <a:pt x="72009" y="88239"/>
                  </a:lnTo>
                  <a:lnTo>
                    <a:pt x="76124" y="59207"/>
                  </a:lnTo>
                  <a:lnTo>
                    <a:pt x="64694" y="59207"/>
                  </a:lnTo>
                  <a:lnTo>
                    <a:pt x="67437" y="41834"/>
                  </a:lnTo>
                  <a:lnTo>
                    <a:pt x="103098" y="41834"/>
                  </a:lnTo>
                  <a:lnTo>
                    <a:pt x="111785" y="21031"/>
                  </a:lnTo>
                  <a:lnTo>
                    <a:pt x="74981" y="21031"/>
                  </a:lnTo>
                  <a:cubicBezTo>
                    <a:pt x="69189" y="31089"/>
                    <a:pt x="61722" y="36119"/>
                    <a:pt x="52578" y="36119"/>
                  </a:cubicBezTo>
                  <a:lnTo>
                    <a:pt x="21031" y="36119"/>
                  </a:lnTo>
                  <a:lnTo>
                    <a:pt x="36804" y="3200"/>
                  </a:lnTo>
                  <a:cubicBezTo>
                    <a:pt x="38328" y="1067"/>
                    <a:pt x="40081" y="0"/>
                    <a:pt x="42062" y="0"/>
                  </a:cubicBezTo>
                  <a:close/>
                </a:path>
              </a:pathLst>
            </a:custGeom>
            <a:solidFill>
              <a:schemeClr val="bg1">
                <a:lumMod val="50000"/>
              </a:schemeClr>
            </a:solidFill>
            <a:ln>
              <a:noFill/>
            </a:ln>
            <a:effectLst/>
          </p:spPr>
          <p:txBody>
            <a:bodyPr rot="0" spcFirstLastPara="0" vertOverflow="overflow" horzOverflow="overflow" vert="horz" wrap="square" lIns="91440" tIns="45720" rIns="91440" bIns="45720" numCol="1" spcCol="0" rtlCol="0" fromWordArt="0" anchor="t" anchorCtr="0" forceAA="0" compatLnSpc="1">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white"/>
                </a:solidFill>
                <a:effectLst/>
                <a:uLnTx/>
                <a:uFillTx/>
                <a:latin typeface="DOUYU Font" pitchFamily="2" charset="-122"/>
                <a:ea typeface="DOUYU Font" pitchFamily="2" charset="-122"/>
                <a:cs typeface="+mn-cs"/>
              </a:endParaRPr>
            </a:p>
          </p:txBody>
        </p:sp>
      </p:grpSp>
      <p:sp>
        <p:nvSpPr>
          <p:cNvPr id="29" name="矩形 28"/>
          <p:cNvSpPr/>
          <p:nvPr/>
        </p:nvSpPr>
        <p:spPr>
          <a:xfrm>
            <a:off x="389206" y="1294373"/>
            <a:ext cx="11412000" cy="664477"/>
          </a:xfrm>
          <a:prstGeom prst="rect">
            <a:avLst/>
          </a:prstGeom>
        </p:spPr>
        <p:txBody>
          <a:bodyPr wrap="square">
            <a:spAutoFit/>
          </a:bodyPr>
          <a:lstStyle/>
          <a:p>
            <a:pPr algn="just">
              <a:lnSpc>
                <a:spcPct val="150000"/>
              </a:lnSpc>
              <a:spcAft>
                <a:spcPts val="0"/>
              </a:spcAft>
              <a:tabLst>
                <a:tab pos="2250440" algn="l"/>
              </a:tabLst>
            </a:pPr>
            <a:r>
              <a:rPr lang="zh-CN" altLang="zh-CN" sz="2800" kern="100" dirty="0">
                <a:solidFill>
                  <a:srgbClr val="C00000"/>
                </a:solidFill>
                <a:latin typeface="Times New Roman" panose="02020603050405020304" pitchFamily="18" charset="0"/>
                <a:ea typeface="微软雅黑" panose="020B0503020204020204" pitchFamily="34" charset="-122"/>
                <a:cs typeface="Times New Roman" panose="02020603050405020304" pitchFamily="18" charset="0"/>
              </a:rPr>
              <a:t>答案</a:t>
            </a:r>
            <a:r>
              <a:rPr lang="zh-CN" altLang="zh-CN" sz="2800" kern="100" dirty="0">
                <a:latin typeface="Times New Roman" panose="02020603050405020304" pitchFamily="18" charset="0"/>
                <a:ea typeface="微软雅黑" panose="020B0503020204020204" pitchFamily="34" charset="-122"/>
                <a:cs typeface="Times New Roman" panose="02020603050405020304" pitchFamily="18" charset="0"/>
              </a:rPr>
              <a:t>　</a:t>
            </a:r>
            <a:r>
              <a:rPr lang="en-US" altLang="zh-CN" sz="2800" kern="100" dirty="0">
                <a:solidFill>
                  <a:srgbClr val="0070C0"/>
                </a:solidFill>
                <a:latin typeface="Times New Roman" panose="02020603050405020304" pitchFamily="18" charset="0"/>
                <a:ea typeface="方正中等线简体" panose="03000509000000000000" pitchFamily="65" charset="-122"/>
                <a:cs typeface="Courier New" panose="02070309020205020404" pitchFamily="49" charset="0"/>
              </a:rPr>
              <a:t>4</a:t>
            </a:r>
            <a:r>
              <a:rPr lang="en-US" altLang="zh-CN" sz="2800" kern="100" dirty="0">
                <a:solidFill>
                  <a:srgbClr val="0070C0"/>
                </a:solidFill>
                <a:latin typeface="宋体" panose="02010600030101010101" pitchFamily="2" charset="-122"/>
                <a:ea typeface="方正中等线简体" panose="03000509000000000000" pitchFamily="65" charset="-122"/>
                <a:cs typeface="Times New Roman" panose="02020603050405020304" pitchFamily="18" charset="0"/>
              </a:rPr>
              <a:t>×</a:t>
            </a:r>
            <a:r>
              <a:rPr lang="en-US" altLang="zh-CN" sz="2800" kern="100" dirty="0">
                <a:solidFill>
                  <a:srgbClr val="0070C0"/>
                </a:solidFill>
                <a:latin typeface="Times New Roman" panose="02020603050405020304" pitchFamily="18" charset="0"/>
                <a:ea typeface="方正中等线简体" panose="03000509000000000000" pitchFamily="65" charset="-122"/>
                <a:cs typeface="Courier New" panose="02070309020205020404" pitchFamily="49" charset="0"/>
              </a:rPr>
              <a:t>10</a:t>
            </a:r>
            <a:r>
              <a:rPr lang="zh-CN" altLang="zh-CN" sz="2800" kern="100" baseline="30000" dirty="0">
                <a:solidFill>
                  <a:srgbClr val="0070C0"/>
                </a:solidFill>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kern="100" baseline="30000" dirty="0">
                <a:solidFill>
                  <a:srgbClr val="0070C0"/>
                </a:solidFill>
                <a:latin typeface="Times New Roman" panose="02020603050405020304" pitchFamily="18" charset="0"/>
                <a:ea typeface="方正中等线简体" panose="03000509000000000000" pitchFamily="65" charset="-122"/>
                <a:cs typeface="Courier New" panose="02070309020205020404" pitchFamily="49" charset="0"/>
              </a:rPr>
              <a:t>7</a:t>
            </a:r>
            <a:r>
              <a:rPr lang="en-US" altLang="zh-CN" sz="2800" kern="100" dirty="0">
                <a:solidFill>
                  <a:srgbClr val="0070C0"/>
                </a:solidFill>
                <a:latin typeface="Times New Roman" panose="02020603050405020304" pitchFamily="18" charset="0"/>
                <a:ea typeface="方正中等线简体" panose="03000509000000000000" pitchFamily="65" charset="-122"/>
                <a:cs typeface="Courier New" panose="02070309020205020404" pitchFamily="49" charset="0"/>
              </a:rPr>
              <a:t> s</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sp>
        <p:nvSpPr>
          <p:cNvPr id="35" name="矩形 34"/>
          <p:cNvSpPr/>
          <p:nvPr/>
        </p:nvSpPr>
        <p:spPr>
          <a:xfrm>
            <a:off x="721914" y="2637706"/>
            <a:ext cx="10746584" cy="1949508"/>
          </a:xfrm>
          <a:prstGeom prst="rect">
            <a:avLst/>
          </a:prstGeom>
        </p:spPr>
        <p:txBody>
          <a:bodyPr wrap="square">
            <a:spAutoFit/>
          </a:bodyPr>
          <a:lstStyle/>
          <a:p>
            <a:pPr algn="just">
              <a:lnSpc>
                <a:spcPct val="150000"/>
              </a:lnSpc>
              <a:spcAft>
                <a:spcPts val="0"/>
              </a:spcAft>
              <a:tabLst>
                <a:tab pos="2250440" algn="l"/>
              </a:tabLst>
            </a:pPr>
            <a:r>
              <a:rPr lang="zh-CN" altLang="zh-CN" sz="2800" kern="100" dirty="0">
                <a:latin typeface="Times New Roman" panose="02020603050405020304" pitchFamily="18" charset="0"/>
                <a:ea typeface="楷体_GB2312" panose="02010609030101010101" pitchFamily="49" charset="-122"/>
                <a:cs typeface="Times New Roman" panose="02020603050405020304" pitchFamily="18" charset="0"/>
              </a:rPr>
              <a:t>激光在光导纤维中经过一系列全反射后从右端射出，光路图如图所示。设激光在光导纤维中的传输速度为</a:t>
            </a:r>
            <a:r>
              <a:rPr lang="en-US" altLang="zh-CN" sz="2800" i="1" kern="100" dirty="0">
                <a:latin typeface="Book Antiqua" panose="02040602050305030304" pitchFamily="18" charset="0"/>
                <a:ea typeface="楷体_GB2312" panose="02010609030101010101" pitchFamily="49" charset="-122"/>
                <a:cs typeface="Times New Roman" panose="02020603050405020304" pitchFamily="18" charset="0"/>
              </a:rPr>
              <a:t>v</a:t>
            </a:r>
            <a:r>
              <a:rPr lang="zh-CN" altLang="zh-CN" sz="2800" kern="100" dirty="0">
                <a:latin typeface="Times New Roman" panose="02020603050405020304" pitchFamily="18" charset="0"/>
                <a:ea typeface="楷体_GB2312" panose="02010609030101010101" pitchFamily="49" charset="-122"/>
                <a:cs typeface="Times New Roman" panose="02020603050405020304" pitchFamily="18" charset="0"/>
              </a:rPr>
              <a:t>，</a:t>
            </a:r>
            <a:r>
              <a:rPr lang="zh-CN" altLang="zh-CN" sz="2800" kern="100" dirty="0" smtClean="0">
                <a:latin typeface="Times New Roman" panose="02020603050405020304" pitchFamily="18" charset="0"/>
                <a:ea typeface="楷体_GB2312" panose="02010609030101010101" pitchFamily="49" charset="-122"/>
                <a:cs typeface="Times New Roman" panose="02020603050405020304" pitchFamily="18" charset="0"/>
              </a:rPr>
              <a:t>激光</a:t>
            </a:r>
            <a:endParaRPr lang="en-US" altLang="zh-CN" sz="2800" kern="100" dirty="0" smtClean="0">
              <a:latin typeface="Times New Roman" panose="02020603050405020304" pitchFamily="18" charset="0"/>
              <a:ea typeface="楷体_GB2312" panose="02010609030101010101" pitchFamily="49" charset="-122"/>
              <a:cs typeface="Times New Roman" panose="02020603050405020304" pitchFamily="18" charset="0"/>
            </a:endParaRPr>
          </a:p>
          <a:p>
            <a:pPr algn="just">
              <a:lnSpc>
                <a:spcPct val="150000"/>
              </a:lnSpc>
              <a:spcAft>
                <a:spcPts val="0"/>
              </a:spcAft>
              <a:tabLst>
                <a:tab pos="2250440" algn="l"/>
              </a:tabLst>
            </a:pPr>
            <a:r>
              <a:rPr lang="zh-CN" altLang="zh-CN" sz="2800" kern="100" dirty="0" smtClean="0">
                <a:latin typeface="Times New Roman" panose="02020603050405020304" pitchFamily="18" charset="0"/>
                <a:ea typeface="楷体_GB2312" panose="02010609030101010101" pitchFamily="49" charset="-122"/>
                <a:cs typeface="Times New Roman" panose="02020603050405020304" pitchFamily="18" charset="0"/>
              </a:rPr>
              <a:t>在</a:t>
            </a:r>
            <a:r>
              <a:rPr lang="zh-CN" altLang="zh-CN" sz="2800" kern="100" dirty="0">
                <a:latin typeface="Times New Roman" panose="02020603050405020304" pitchFamily="18" charset="0"/>
                <a:ea typeface="楷体_GB2312" panose="02010609030101010101" pitchFamily="49" charset="-122"/>
                <a:cs typeface="Times New Roman" panose="02020603050405020304" pitchFamily="18" charset="0"/>
              </a:rPr>
              <a:t>光导纤维中传播的距离为</a:t>
            </a:r>
            <a:r>
              <a:rPr lang="en-US" altLang="zh-CN" sz="2800" i="1" kern="100" dirty="0">
                <a:latin typeface="Times New Roman" panose="02020603050405020304" pitchFamily="18" charset="0"/>
                <a:ea typeface="楷体_GB2312" panose="02010609030101010101" pitchFamily="49" charset="-122"/>
                <a:cs typeface="Courier New" panose="02070309020205020404" pitchFamily="49" charset="0"/>
              </a:rPr>
              <a:t>s</a:t>
            </a:r>
            <a:r>
              <a:rPr lang="zh-CN" altLang="zh-CN" sz="2800" kern="100" dirty="0">
                <a:latin typeface="Times New Roman" panose="02020603050405020304" pitchFamily="18" charset="0"/>
                <a:ea typeface="楷体_GB2312" panose="02010609030101010101" pitchFamily="49" charset="-122"/>
                <a:cs typeface="Times New Roman" panose="02020603050405020304" pitchFamily="18" charset="0"/>
              </a:rPr>
              <a:t>，</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graphicFrame>
        <p:nvGraphicFramePr>
          <p:cNvPr id="36" name="对象 35"/>
          <p:cNvGraphicFramePr>
            <a:graphicFrameLocks noChangeAspect="1"/>
          </p:cNvGraphicFramePr>
          <p:nvPr>
            <p:extLst>
              <p:ext uri="{D42A27DB-BD31-4B8C-83A1-F6EECF244321}">
                <p14:modId xmlns:p14="http://schemas.microsoft.com/office/powerpoint/2010/main" val="1384297179"/>
              </p:ext>
            </p:extLst>
          </p:nvPr>
        </p:nvGraphicFramePr>
        <p:xfrm>
          <a:off x="802150" y="4629474"/>
          <a:ext cx="10572750" cy="1285875"/>
        </p:xfrm>
        <a:graphic>
          <a:graphicData uri="http://schemas.openxmlformats.org/presentationml/2006/ole">
            <mc:AlternateContent xmlns:mc="http://schemas.openxmlformats.org/markup-compatibility/2006">
              <mc:Choice xmlns:v="urn:schemas-microsoft-com:vml" Requires="v">
                <p:oleObj spid="_x0000_s161829" name="文档" r:id="rId15" imgW="10584066" imgH="1282101" progId="Word.Document.12">
                  <p:embed/>
                </p:oleObj>
              </mc:Choice>
              <mc:Fallback>
                <p:oleObj name="文档" r:id="rId15" imgW="10584066" imgH="1282101" progId="Word.Document.12">
                  <p:embed/>
                  <p:pic>
                    <p:nvPicPr>
                      <p:cNvPr id="0" name=""/>
                      <p:cNvPicPr/>
                      <p:nvPr/>
                    </p:nvPicPr>
                    <p:blipFill>
                      <a:blip r:embed="rId16"/>
                      <a:stretch>
                        <a:fillRect/>
                      </a:stretch>
                    </p:blipFill>
                    <p:spPr>
                      <a:xfrm>
                        <a:off x="802150" y="4629474"/>
                        <a:ext cx="10572750" cy="1285875"/>
                      </a:xfrm>
                      <a:prstGeom prst="rect">
                        <a:avLst/>
                      </a:prstGeom>
                    </p:spPr>
                  </p:pic>
                </p:oleObj>
              </mc:Fallback>
            </mc:AlternateContent>
          </a:graphicData>
        </a:graphic>
      </p:graphicFrame>
      <p:pic>
        <p:nvPicPr>
          <p:cNvPr id="161827" name="Picture 35" descr="X86"/>
          <p:cNvPicPr>
            <a:picLocks noChangeAspect="1" noChangeArrowheads="1"/>
          </p:cNvPicPr>
          <p:nvPr/>
        </p:nvPicPr>
        <p:blipFill>
          <a:blip r:embed="rId17"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587394" y="3417462"/>
            <a:ext cx="2864627" cy="12516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 name="Picture 76" descr="X85"/>
          <p:cNvPicPr>
            <a:picLocks noChangeAspect="1" noChangeArrowheads="1"/>
          </p:cNvPicPr>
          <p:nvPr/>
        </p:nvPicPr>
        <p:blipFill>
          <a:blip r:embed="rId18">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344717" y="764754"/>
            <a:ext cx="3151089" cy="14184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229276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blinds(horizontal)">
                                      <p:cBhvr>
                                        <p:cTn id="7" dur="500"/>
                                        <p:tgtEl>
                                          <p:spTgt spid="29"/>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0"/>
                                        </p:tgtEl>
                                        <p:attrNameLst>
                                          <p:attrName>style.visibility</p:attrName>
                                        </p:attrNameLst>
                                      </p:cBhvr>
                                      <p:to>
                                        <p:strVal val="visible"/>
                                      </p:to>
                                    </p:set>
                                    <p:animEffect transition="in" filter="blinds(horizontal)">
                                      <p:cBhvr>
                                        <p:cTn id="12" dur="500"/>
                                        <p:tgtEl>
                                          <p:spTgt spid="30"/>
                                        </p:tgtEl>
                                      </p:cBhvr>
                                    </p:animEffect>
                                  </p:childTnLst>
                                </p:cTn>
                              </p:par>
                              <p:par>
                                <p:cTn id="13" presetID="3" presetClass="entr" presetSubtype="10" fill="hold" grpId="0" nodeType="withEffect">
                                  <p:stCondLst>
                                    <p:cond delay="0"/>
                                  </p:stCondLst>
                                  <p:childTnLst>
                                    <p:set>
                                      <p:cBhvr>
                                        <p:cTn id="14" dur="1" fill="hold">
                                          <p:stCondLst>
                                            <p:cond delay="0"/>
                                          </p:stCondLst>
                                        </p:cTn>
                                        <p:tgtEl>
                                          <p:spTgt spid="35"/>
                                        </p:tgtEl>
                                        <p:attrNameLst>
                                          <p:attrName>style.visibility</p:attrName>
                                        </p:attrNameLst>
                                      </p:cBhvr>
                                      <p:to>
                                        <p:strVal val="visible"/>
                                      </p:to>
                                    </p:set>
                                    <p:animEffect transition="in" filter="blinds(horizontal)">
                                      <p:cBhvr>
                                        <p:cTn id="15" dur="500"/>
                                        <p:tgtEl>
                                          <p:spTgt spid="35"/>
                                        </p:tgtEl>
                                      </p:cBhvr>
                                    </p:animEffect>
                                  </p:childTnLst>
                                </p:cTn>
                              </p:par>
                              <p:par>
                                <p:cTn id="16" presetID="3" presetClass="entr" presetSubtype="10" fill="hold" nodeType="withEffect">
                                  <p:stCondLst>
                                    <p:cond delay="0"/>
                                  </p:stCondLst>
                                  <p:childTnLst>
                                    <p:set>
                                      <p:cBhvr>
                                        <p:cTn id="17" dur="1" fill="hold">
                                          <p:stCondLst>
                                            <p:cond delay="0"/>
                                          </p:stCondLst>
                                        </p:cTn>
                                        <p:tgtEl>
                                          <p:spTgt spid="36"/>
                                        </p:tgtEl>
                                        <p:attrNameLst>
                                          <p:attrName>style.visibility</p:attrName>
                                        </p:attrNameLst>
                                      </p:cBhvr>
                                      <p:to>
                                        <p:strVal val="visible"/>
                                      </p:to>
                                    </p:set>
                                    <p:animEffect transition="in" filter="blinds(horizontal)">
                                      <p:cBhvr>
                                        <p:cTn id="18" dur="500"/>
                                        <p:tgtEl>
                                          <p:spTgt spid="36"/>
                                        </p:tgtEl>
                                      </p:cBhvr>
                                    </p:animEffect>
                                  </p:childTnLst>
                                </p:cTn>
                              </p:par>
                              <p:par>
                                <p:cTn id="19" presetID="3" presetClass="entr" presetSubtype="10" fill="hold" nodeType="withEffect">
                                  <p:stCondLst>
                                    <p:cond delay="0"/>
                                  </p:stCondLst>
                                  <p:childTnLst>
                                    <p:set>
                                      <p:cBhvr>
                                        <p:cTn id="20" dur="1" fill="hold">
                                          <p:stCondLst>
                                            <p:cond delay="0"/>
                                          </p:stCondLst>
                                        </p:cTn>
                                        <p:tgtEl>
                                          <p:spTgt spid="161827"/>
                                        </p:tgtEl>
                                        <p:attrNameLst>
                                          <p:attrName>style.visibility</p:attrName>
                                        </p:attrNameLst>
                                      </p:cBhvr>
                                      <p:to>
                                        <p:strVal val="visible"/>
                                      </p:to>
                                    </p:set>
                                    <p:animEffect transition="in" filter="blinds(horizontal)">
                                      <p:cBhvr>
                                        <p:cTn id="21" dur="500"/>
                                        <p:tgtEl>
                                          <p:spTgt spid="1618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P spid="35" grpId="0"/>
    </p:bldLst>
  </p:timing>
</p:sld>
</file>

<file path=ppt/slides/slide4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 name="圆角矩形 16">
            <a:hlinkClick r:id="rId3" action="ppaction://hlinksldjump"/>
          </p:cNvPr>
          <p:cNvSpPr/>
          <p:nvPr/>
        </p:nvSpPr>
        <p:spPr>
          <a:xfrm>
            <a:off x="2285535"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algn="ctr" defTabSz="914400"/>
            <a:r>
              <a:rPr kumimoji="1" lang="en-US" altLang="zh-CN" sz="1600" kern="0" dirty="0">
                <a:solidFill>
                  <a:prstClr val="white">
                    <a:lumMod val="50000"/>
                  </a:prstClr>
                </a:solidFill>
                <a:latin typeface="Arial" panose="020B0604020202020204"/>
                <a:ea typeface="微软雅黑" panose="020B0503020204020204" charset="-122"/>
              </a:rPr>
              <a:t>1</a:t>
            </a:r>
            <a:endParaRPr kumimoji="1" lang="zh-CN" altLang="en-US" sz="1600" kern="0" dirty="0">
              <a:solidFill>
                <a:prstClr val="white">
                  <a:lumMod val="50000"/>
                </a:prstClr>
              </a:solidFill>
              <a:latin typeface="Arial" panose="020B0604020202020204"/>
              <a:ea typeface="微软雅黑" panose="020B0503020204020204" charset="-122"/>
            </a:endParaRPr>
          </a:p>
        </p:txBody>
      </p:sp>
      <p:sp>
        <p:nvSpPr>
          <p:cNvPr id="18" name="圆角矩形 17">
            <a:hlinkClick r:id="rId4" action="ppaction://hlinksldjump"/>
          </p:cNvPr>
          <p:cNvSpPr/>
          <p:nvPr/>
        </p:nvSpPr>
        <p:spPr>
          <a:xfrm>
            <a:off x="2680387"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rPr>
              <a:t>2</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endParaRPr>
          </a:p>
        </p:txBody>
      </p:sp>
      <p:sp>
        <p:nvSpPr>
          <p:cNvPr id="19" name="圆角矩形 18">
            <a:hlinkClick r:id="rId5" action="ppaction://hlinksldjump"/>
          </p:cNvPr>
          <p:cNvSpPr/>
          <p:nvPr/>
        </p:nvSpPr>
        <p:spPr>
          <a:xfrm>
            <a:off x="3075239"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rPr>
              <a:t>3</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endParaRPr>
          </a:p>
        </p:txBody>
      </p:sp>
      <p:sp>
        <p:nvSpPr>
          <p:cNvPr id="20" name="圆角矩形 19">
            <a:hlinkClick r:id="rId6" action="ppaction://hlinksldjump"/>
          </p:cNvPr>
          <p:cNvSpPr/>
          <p:nvPr/>
        </p:nvSpPr>
        <p:spPr>
          <a:xfrm>
            <a:off x="3470091"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rPr>
              <a:t>4</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endParaRPr>
          </a:p>
        </p:txBody>
      </p:sp>
      <p:sp>
        <p:nvSpPr>
          <p:cNvPr id="22" name="圆角矩形 21">
            <a:hlinkClick r:id="rId7" action="ppaction://hlinksldjump"/>
          </p:cNvPr>
          <p:cNvSpPr/>
          <p:nvPr/>
        </p:nvSpPr>
        <p:spPr>
          <a:xfrm>
            <a:off x="3864943"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rPr>
              <a:t>5</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endParaRPr>
          </a:p>
        </p:txBody>
      </p:sp>
      <p:sp>
        <p:nvSpPr>
          <p:cNvPr id="23" name="圆角矩形 22">
            <a:hlinkClick r:id="rId8" action="ppaction://hlinksldjump"/>
          </p:cNvPr>
          <p:cNvSpPr/>
          <p:nvPr/>
        </p:nvSpPr>
        <p:spPr>
          <a:xfrm>
            <a:off x="4259795"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rPr>
              <a:t>6</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endParaRPr>
          </a:p>
        </p:txBody>
      </p:sp>
      <p:sp>
        <p:nvSpPr>
          <p:cNvPr id="24" name="圆角矩形 23">
            <a:hlinkClick r:id="rId9" action="ppaction://hlinksldjump"/>
          </p:cNvPr>
          <p:cNvSpPr/>
          <p:nvPr/>
        </p:nvSpPr>
        <p:spPr>
          <a:xfrm>
            <a:off x="4654647"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rPr>
              <a:t>7</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endParaRPr>
          </a:p>
        </p:txBody>
      </p:sp>
      <p:sp>
        <p:nvSpPr>
          <p:cNvPr id="25" name="圆角矩形 24">
            <a:hlinkClick r:id="rId10" action="ppaction://hlinksldjump"/>
          </p:cNvPr>
          <p:cNvSpPr/>
          <p:nvPr/>
        </p:nvSpPr>
        <p:spPr>
          <a:xfrm>
            <a:off x="5049499"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rPr>
              <a:t>8</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endParaRPr>
          </a:p>
        </p:txBody>
      </p:sp>
      <p:sp>
        <p:nvSpPr>
          <p:cNvPr id="26" name="圆角矩形 25">
            <a:hlinkClick r:id="rId11" action="ppaction://hlinksldjump"/>
          </p:cNvPr>
          <p:cNvSpPr/>
          <p:nvPr/>
        </p:nvSpPr>
        <p:spPr>
          <a:xfrm>
            <a:off x="5444351"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rPr>
              <a:t>9</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endParaRPr>
          </a:p>
        </p:txBody>
      </p:sp>
      <p:sp>
        <p:nvSpPr>
          <p:cNvPr id="27" name="圆角矩形 26">
            <a:hlinkClick r:id="rId12" action="ppaction://hlinksldjump"/>
          </p:cNvPr>
          <p:cNvSpPr/>
          <p:nvPr/>
        </p:nvSpPr>
        <p:spPr>
          <a:xfrm>
            <a:off x="5839203" y="6381328"/>
            <a:ext cx="324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lIns="0" rIns="0"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rPr>
              <a:t>10</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endParaRPr>
          </a:p>
        </p:txBody>
      </p:sp>
      <p:sp>
        <p:nvSpPr>
          <p:cNvPr id="28" name="圆角矩形 27">
            <a:hlinkClick r:id="rId13" action="ppaction://hlinksldjump"/>
          </p:cNvPr>
          <p:cNvSpPr/>
          <p:nvPr/>
        </p:nvSpPr>
        <p:spPr>
          <a:xfrm>
            <a:off x="6270055" y="6381328"/>
            <a:ext cx="324000" cy="288000"/>
          </a:xfrm>
          <a:prstGeom prst="roundRect">
            <a:avLst/>
          </a:prstGeom>
          <a:solidFill>
            <a:schemeClr val="accent1">
              <a:lumMod val="50000"/>
            </a:schemeClr>
          </a:solidFill>
          <a:ln w="12700" cap="flat" cmpd="sng" algn="ctr">
            <a:noFill/>
            <a:prstDash val="solid"/>
            <a:miter lim="800000"/>
          </a:ln>
          <a:effectLst/>
        </p:spPr>
        <p:txBody>
          <a:bodyPr lIns="0" rIns="0" rtlCol="0" anchor="ctr"/>
          <a:lstStyle/>
          <a:p>
            <a:pPr algn="ctr" defTabSz="914400"/>
            <a:r>
              <a:rPr kumimoji="1" lang="en-US" altLang="zh-CN" sz="1600" kern="0" dirty="0">
                <a:solidFill>
                  <a:schemeClr val="bg1"/>
                </a:solidFill>
                <a:latin typeface="Arial" panose="020B0604020202020204"/>
                <a:ea typeface="微软雅黑" panose="020B0503020204020204" charset="-122"/>
              </a:rPr>
              <a:t>11</a:t>
            </a:r>
            <a:endParaRPr kumimoji="1" lang="zh-CN" altLang="en-US" sz="1600" kern="0" dirty="0">
              <a:solidFill>
                <a:schemeClr val="bg1"/>
              </a:solidFill>
              <a:latin typeface="Arial" panose="020B0604020202020204"/>
              <a:ea typeface="微软雅黑" panose="020B0503020204020204" charset="-122"/>
            </a:endParaRPr>
          </a:p>
        </p:txBody>
      </p:sp>
      <p:sp>
        <p:nvSpPr>
          <p:cNvPr id="21" name="矩形 20"/>
          <p:cNvSpPr/>
          <p:nvPr/>
        </p:nvSpPr>
        <p:spPr>
          <a:xfrm>
            <a:off x="0" y="-141"/>
            <a:ext cx="12189600" cy="665877"/>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 name="矩形 29"/>
          <p:cNvSpPr/>
          <p:nvPr/>
        </p:nvSpPr>
        <p:spPr>
          <a:xfrm>
            <a:off x="0" y="124323"/>
            <a:ext cx="351904" cy="416948"/>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1" name="矩形 30"/>
          <p:cNvSpPr/>
          <p:nvPr/>
        </p:nvSpPr>
        <p:spPr>
          <a:xfrm>
            <a:off x="471170" y="124460"/>
            <a:ext cx="11718925" cy="417195"/>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33" name="直接连接符 32"/>
          <p:cNvCxnSpPr/>
          <p:nvPr/>
        </p:nvCxnSpPr>
        <p:spPr>
          <a:xfrm>
            <a:off x="2448550" y="332656"/>
            <a:ext cx="9741050" cy="283"/>
          </a:xfrm>
          <a:prstGeom prst="line">
            <a:avLst/>
          </a:prstGeom>
          <a:ln w="3175">
            <a:solidFill>
              <a:schemeClr val="bg1"/>
            </a:solidFill>
          </a:ln>
        </p:spPr>
        <p:style>
          <a:lnRef idx="1">
            <a:schemeClr val="accent6"/>
          </a:lnRef>
          <a:fillRef idx="0">
            <a:schemeClr val="accent6"/>
          </a:fillRef>
          <a:effectRef idx="0">
            <a:schemeClr val="accent6"/>
          </a:effectRef>
          <a:fontRef idx="minor">
            <a:schemeClr val="tx1"/>
          </a:fontRef>
        </p:style>
      </p:cxnSp>
      <p:sp>
        <p:nvSpPr>
          <p:cNvPr id="34" name="矩形 33"/>
          <p:cNvSpPr/>
          <p:nvPr/>
        </p:nvSpPr>
        <p:spPr>
          <a:xfrm>
            <a:off x="411098" y="58001"/>
            <a:ext cx="1911748" cy="492443"/>
          </a:xfrm>
          <a:prstGeom prst="rect">
            <a:avLst/>
          </a:prstGeom>
        </p:spPr>
        <p:txBody>
          <a:bodyPr wrap="square">
            <a:spAutoFit/>
          </a:bodyPr>
          <a:lstStyle/>
          <a:p>
            <a:pPr algn="ctr"/>
            <a:r>
              <a:rPr lang="zh-CN" altLang="en-US" sz="2600" dirty="0" smtClean="0">
                <a:solidFill>
                  <a:schemeClr val="bg1"/>
                </a:solidFill>
                <a:latin typeface="黑体" panose="02010609060101010101" charset="-122"/>
                <a:ea typeface="黑体" panose="02010609060101010101" charset="-122"/>
              </a:rPr>
              <a:t>尖子生选练</a:t>
            </a:r>
            <a:endParaRPr lang="zh-CN" altLang="en-US" sz="2600" dirty="0">
              <a:solidFill>
                <a:schemeClr val="bg1"/>
              </a:solidFill>
              <a:latin typeface="黑体" panose="02010609060101010101" charset="-122"/>
              <a:ea typeface="黑体" panose="02010609060101010101" charset="-122"/>
            </a:endParaRPr>
          </a:p>
        </p:txBody>
      </p:sp>
      <p:graphicFrame>
        <p:nvGraphicFramePr>
          <p:cNvPr id="40" name="对象 39"/>
          <p:cNvGraphicFramePr>
            <a:graphicFrameLocks noChangeAspect="1"/>
          </p:cNvGraphicFramePr>
          <p:nvPr>
            <p:extLst>
              <p:ext uri="{D42A27DB-BD31-4B8C-83A1-F6EECF244321}">
                <p14:modId xmlns:p14="http://schemas.microsoft.com/office/powerpoint/2010/main" val="4125646220"/>
              </p:ext>
            </p:extLst>
          </p:nvPr>
        </p:nvGraphicFramePr>
        <p:xfrm>
          <a:off x="555625" y="3067975"/>
          <a:ext cx="4895850" cy="1874838"/>
        </p:xfrm>
        <a:graphic>
          <a:graphicData uri="http://schemas.openxmlformats.org/presentationml/2006/ole">
            <mc:AlternateContent xmlns:mc="http://schemas.openxmlformats.org/markup-compatibility/2006">
              <mc:Choice xmlns:v="urn:schemas-microsoft-com:vml" Requires="v">
                <p:oleObj spid="_x0000_s130484" name="文档" r:id="rId14" imgW="4964603" imgH="1902029" progId="Word.Document.12">
                  <p:embed/>
                </p:oleObj>
              </mc:Choice>
              <mc:Fallback>
                <p:oleObj name="文档" r:id="rId14" imgW="4964603" imgH="1902029" progId="Word.Document.12">
                  <p:embed/>
                  <p:pic>
                    <p:nvPicPr>
                      <p:cNvPr id="0" name=""/>
                      <p:cNvPicPr/>
                      <p:nvPr/>
                    </p:nvPicPr>
                    <p:blipFill>
                      <a:blip r:embed="rId15"/>
                      <a:stretch>
                        <a:fillRect/>
                      </a:stretch>
                    </p:blipFill>
                    <p:spPr>
                      <a:xfrm>
                        <a:off x="555625" y="3067975"/>
                        <a:ext cx="4895850" cy="1874838"/>
                      </a:xfrm>
                      <a:prstGeom prst="rect">
                        <a:avLst/>
                      </a:prstGeom>
                    </p:spPr>
                  </p:pic>
                </p:oleObj>
              </mc:Fallback>
            </mc:AlternateContent>
          </a:graphicData>
        </a:graphic>
      </p:graphicFrame>
      <p:sp>
        <p:nvSpPr>
          <p:cNvPr id="41" name="矩形 40"/>
          <p:cNvSpPr/>
          <p:nvPr/>
        </p:nvSpPr>
        <p:spPr>
          <a:xfrm>
            <a:off x="397890" y="897599"/>
            <a:ext cx="11394632" cy="1987892"/>
          </a:xfrm>
          <a:prstGeom prst="rect">
            <a:avLst/>
          </a:prstGeom>
        </p:spPr>
        <p:txBody>
          <a:bodyPr wrap="square" lIns="121898" tIns="60948" rIns="121898" bIns="60948">
            <a:spAutoFit/>
          </a:bodyPr>
          <a:lstStyle/>
          <a:p>
            <a:pPr algn="just">
              <a:lnSpc>
                <a:spcPct val="150000"/>
              </a:lnSpc>
              <a:spcAft>
                <a:spcPts val="0"/>
              </a:spcAft>
              <a:tabLst>
                <a:tab pos="2250440" algn="l"/>
              </a:tabLst>
            </a:pP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11.</a:t>
            </a:r>
            <a:r>
              <a:rPr lang="en-US" altLang="zh-CN" sz="2800" kern="100" dirty="0">
                <a:latin typeface="Times New Roman" panose="02020603050405020304" pitchFamily="18" charset="0"/>
                <a:ea typeface="楷体_GB2312" panose="02010609030101010101" pitchFamily="49" charset="-122"/>
                <a:cs typeface="Courier New" panose="02070309020205020404" pitchFamily="49" charset="0"/>
              </a:rPr>
              <a:t>(2023·</a:t>
            </a:r>
            <a:r>
              <a:rPr lang="zh-CN" altLang="zh-CN" sz="2800" kern="100" dirty="0">
                <a:latin typeface="Times New Roman" panose="02020603050405020304" pitchFamily="18" charset="0"/>
                <a:ea typeface="楷体_GB2312" panose="02010609030101010101" pitchFamily="49" charset="-122"/>
                <a:cs typeface="Times New Roman" panose="02020603050405020304" pitchFamily="18" charset="0"/>
              </a:rPr>
              <a:t>湖北卷</a:t>
            </a:r>
            <a:r>
              <a:rPr lang="en-US" altLang="zh-CN" sz="2800" kern="100" dirty="0">
                <a:latin typeface="Times New Roman" panose="02020603050405020304" pitchFamily="18" charset="0"/>
                <a:ea typeface="楷体_GB2312" panose="02010609030101010101" pitchFamily="49" charset="-122"/>
                <a:cs typeface="Courier New" panose="02070309020205020404" pitchFamily="49" charset="0"/>
              </a:rPr>
              <a:t>)</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如图所示，楔形玻璃的横截面</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POQ</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的顶角为</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30°</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OP</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边上的点光源</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S</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到顶点</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O</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的距离为</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d</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，垂直于</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OP</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边的光线</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SN</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在</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OQ</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边的折射角为</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45°</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。不考虑多次反射，</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OQ</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边上有光射出部分的长度为</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sp>
        <p:nvSpPr>
          <p:cNvPr id="42" name="TextBox 14"/>
          <p:cNvSpPr txBox="1"/>
          <p:nvPr/>
        </p:nvSpPr>
        <p:spPr>
          <a:xfrm>
            <a:off x="330847" y="3924325"/>
            <a:ext cx="795807" cy="756000"/>
          </a:xfrm>
          <a:prstGeom prst="rect">
            <a:avLst/>
          </a:prstGeom>
          <a:noFill/>
        </p:spPr>
        <p:txBody>
          <a:bodyPr wrap="square" rtlCol="0">
            <a:spAutoFit/>
          </a:bodyPr>
          <a:lstStyle/>
          <a:p>
            <a:r>
              <a:rPr lang="zh-CN" altLang="en-US" sz="4500" b="1" dirty="0">
                <a:solidFill>
                  <a:srgbClr val="C00000"/>
                </a:solidFill>
                <a:latin typeface="华文细黑" panose="02010600040101010101" pitchFamily="2" charset="-122"/>
                <a:ea typeface="华文细黑" panose="02010600040101010101" pitchFamily="2" charset="-122"/>
              </a:rPr>
              <a:t>√</a:t>
            </a:r>
          </a:p>
        </p:txBody>
      </p:sp>
      <p:pic>
        <p:nvPicPr>
          <p:cNvPr id="130483" name="Picture 435" descr="X79"/>
          <p:cNvPicPr>
            <a:picLocks noChangeAspect="1" noChangeArrowheads="1"/>
          </p:cNvPicPr>
          <p:nvPr/>
        </p:nvPicPr>
        <p:blipFill>
          <a:blip r:embed="rId16"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782428" y="2997746"/>
            <a:ext cx="2569362" cy="18199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blinds(horizontal)">
                                      <p:cBhvr>
                                        <p:cTn id="7"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p:bldLst>
  </p:timing>
</p:sld>
</file>

<file path=ppt/slides/slide4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 name="圆角矩形 16">
            <a:hlinkClick r:id="rId3" action="ppaction://hlinksldjump"/>
          </p:cNvPr>
          <p:cNvSpPr/>
          <p:nvPr/>
        </p:nvSpPr>
        <p:spPr>
          <a:xfrm>
            <a:off x="2285535"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algn="ctr" defTabSz="914400"/>
            <a:r>
              <a:rPr kumimoji="1" lang="en-US" altLang="zh-CN" sz="1600" kern="0" dirty="0">
                <a:solidFill>
                  <a:prstClr val="white">
                    <a:lumMod val="50000"/>
                  </a:prstClr>
                </a:solidFill>
                <a:latin typeface="Arial" panose="020B0604020202020204"/>
                <a:ea typeface="微软雅黑" panose="020B0503020204020204" charset="-122"/>
              </a:rPr>
              <a:t>1</a:t>
            </a:r>
            <a:endParaRPr kumimoji="1" lang="zh-CN" altLang="en-US" sz="1600" kern="0" dirty="0">
              <a:solidFill>
                <a:prstClr val="white">
                  <a:lumMod val="50000"/>
                </a:prstClr>
              </a:solidFill>
              <a:latin typeface="Arial" panose="020B0604020202020204"/>
              <a:ea typeface="微软雅黑" panose="020B0503020204020204" charset="-122"/>
            </a:endParaRPr>
          </a:p>
        </p:txBody>
      </p:sp>
      <p:sp>
        <p:nvSpPr>
          <p:cNvPr id="18" name="圆角矩形 17">
            <a:hlinkClick r:id="rId4" action="ppaction://hlinksldjump"/>
          </p:cNvPr>
          <p:cNvSpPr/>
          <p:nvPr/>
        </p:nvSpPr>
        <p:spPr>
          <a:xfrm>
            <a:off x="2680387"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rPr>
              <a:t>2</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endParaRPr>
          </a:p>
        </p:txBody>
      </p:sp>
      <p:sp>
        <p:nvSpPr>
          <p:cNvPr id="19" name="圆角矩形 18">
            <a:hlinkClick r:id="rId5" action="ppaction://hlinksldjump"/>
          </p:cNvPr>
          <p:cNvSpPr/>
          <p:nvPr/>
        </p:nvSpPr>
        <p:spPr>
          <a:xfrm>
            <a:off x="3075239"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rPr>
              <a:t>3</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endParaRPr>
          </a:p>
        </p:txBody>
      </p:sp>
      <p:sp>
        <p:nvSpPr>
          <p:cNvPr id="20" name="圆角矩形 19">
            <a:hlinkClick r:id="rId6" action="ppaction://hlinksldjump"/>
          </p:cNvPr>
          <p:cNvSpPr/>
          <p:nvPr/>
        </p:nvSpPr>
        <p:spPr>
          <a:xfrm>
            <a:off x="3470091"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rPr>
              <a:t>4</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endParaRPr>
          </a:p>
        </p:txBody>
      </p:sp>
      <p:sp>
        <p:nvSpPr>
          <p:cNvPr id="22" name="圆角矩形 21">
            <a:hlinkClick r:id="rId7" action="ppaction://hlinksldjump"/>
          </p:cNvPr>
          <p:cNvSpPr/>
          <p:nvPr/>
        </p:nvSpPr>
        <p:spPr>
          <a:xfrm>
            <a:off x="3864943"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rPr>
              <a:t>5</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endParaRPr>
          </a:p>
        </p:txBody>
      </p:sp>
      <p:sp>
        <p:nvSpPr>
          <p:cNvPr id="23" name="圆角矩形 22">
            <a:hlinkClick r:id="rId8" action="ppaction://hlinksldjump"/>
          </p:cNvPr>
          <p:cNvSpPr/>
          <p:nvPr/>
        </p:nvSpPr>
        <p:spPr>
          <a:xfrm>
            <a:off x="4259795"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rPr>
              <a:t>6</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endParaRPr>
          </a:p>
        </p:txBody>
      </p:sp>
      <p:sp>
        <p:nvSpPr>
          <p:cNvPr id="24" name="圆角矩形 23">
            <a:hlinkClick r:id="rId9" action="ppaction://hlinksldjump"/>
          </p:cNvPr>
          <p:cNvSpPr/>
          <p:nvPr/>
        </p:nvSpPr>
        <p:spPr>
          <a:xfrm>
            <a:off x="4654647"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rPr>
              <a:t>7</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endParaRPr>
          </a:p>
        </p:txBody>
      </p:sp>
      <p:sp>
        <p:nvSpPr>
          <p:cNvPr id="25" name="圆角矩形 24">
            <a:hlinkClick r:id="rId10" action="ppaction://hlinksldjump"/>
          </p:cNvPr>
          <p:cNvSpPr/>
          <p:nvPr/>
        </p:nvSpPr>
        <p:spPr>
          <a:xfrm>
            <a:off x="5049499"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rPr>
              <a:t>8</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endParaRPr>
          </a:p>
        </p:txBody>
      </p:sp>
      <p:sp>
        <p:nvSpPr>
          <p:cNvPr id="26" name="圆角矩形 25">
            <a:hlinkClick r:id="rId11" action="ppaction://hlinksldjump"/>
          </p:cNvPr>
          <p:cNvSpPr/>
          <p:nvPr/>
        </p:nvSpPr>
        <p:spPr>
          <a:xfrm>
            <a:off x="5444351"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rPr>
              <a:t>9</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endParaRPr>
          </a:p>
        </p:txBody>
      </p:sp>
      <p:sp>
        <p:nvSpPr>
          <p:cNvPr id="27" name="圆角矩形 26">
            <a:hlinkClick r:id="rId12" action="ppaction://hlinksldjump"/>
          </p:cNvPr>
          <p:cNvSpPr/>
          <p:nvPr/>
        </p:nvSpPr>
        <p:spPr>
          <a:xfrm>
            <a:off x="5839203" y="6381328"/>
            <a:ext cx="324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lIns="0" rIns="0"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rPr>
              <a:t>10</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endParaRPr>
          </a:p>
        </p:txBody>
      </p:sp>
      <p:sp>
        <p:nvSpPr>
          <p:cNvPr id="28" name="圆角矩形 27">
            <a:hlinkClick r:id="rId13" action="ppaction://hlinksldjump"/>
          </p:cNvPr>
          <p:cNvSpPr/>
          <p:nvPr/>
        </p:nvSpPr>
        <p:spPr>
          <a:xfrm>
            <a:off x="6270055" y="6381328"/>
            <a:ext cx="324000" cy="288000"/>
          </a:xfrm>
          <a:prstGeom prst="roundRect">
            <a:avLst/>
          </a:prstGeom>
          <a:solidFill>
            <a:schemeClr val="accent1">
              <a:lumMod val="50000"/>
            </a:schemeClr>
          </a:solidFill>
          <a:ln w="12700" cap="flat" cmpd="sng" algn="ctr">
            <a:noFill/>
            <a:prstDash val="solid"/>
            <a:miter lim="800000"/>
          </a:ln>
          <a:effectLst/>
        </p:spPr>
        <p:txBody>
          <a:bodyPr lIns="0" rIns="0" rtlCol="0" anchor="ctr"/>
          <a:lstStyle/>
          <a:p>
            <a:pPr algn="ctr" defTabSz="914400"/>
            <a:r>
              <a:rPr kumimoji="1" lang="en-US" altLang="zh-CN" sz="1600" kern="0" dirty="0">
                <a:solidFill>
                  <a:schemeClr val="bg1"/>
                </a:solidFill>
                <a:latin typeface="Arial" panose="020B0604020202020204"/>
                <a:ea typeface="微软雅黑" panose="020B0503020204020204" charset="-122"/>
              </a:rPr>
              <a:t>11</a:t>
            </a:r>
            <a:endParaRPr kumimoji="1" lang="zh-CN" altLang="en-US" sz="1600" kern="0" dirty="0">
              <a:solidFill>
                <a:schemeClr val="bg1"/>
              </a:solidFill>
              <a:latin typeface="Arial" panose="020B0604020202020204"/>
              <a:ea typeface="微软雅黑" panose="020B0503020204020204" charset="-122"/>
            </a:endParaRPr>
          </a:p>
        </p:txBody>
      </p:sp>
      <p:sp>
        <p:nvSpPr>
          <p:cNvPr id="39" name="矩形 38">
            <a:hlinkClick r:id="rId14" action="ppaction://hlinksldjump"/>
          </p:cNvPr>
          <p:cNvSpPr/>
          <p:nvPr/>
        </p:nvSpPr>
        <p:spPr>
          <a:xfrm>
            <a:off x="11206480" y="6454140"/>
            <a:ext cx="983615" cy="405130"/>
          </a:xfrm>
          <a:prstGeom prst="rect">
            <a:avLst/>
          </a:prstGeom>
          <a:solidFill>
            <a:schemeClr val="accent1">
              <a:lumMod val="50000"/>
            </a:schemeClr>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r>
              <a:rPr lang="zh-CN" altLang="en-US" sz="2000"/>
              <a:t>返回</a:t>
            </a:r>
          </a:p>
        </p:txBody>
      </p:sp>
      <p:grpSp>
        <p:nvGrpSpPr>
          <p:cNvPr id="30" name="组合 29"/>
          <p:cNvGrpSpPr/>
          <p:nvPr/>
        </p:nvGrpSpPr>
        <p:grpSpPr>
          <a:xfrm>
            <a:off x="471041" y="333450"/>
            <a:ext cx="11248331" cy="5014838"/>
            <a:chOff x="471835" y="934424"/>
            <a:chExt cx="11248331" cy="5014838"/>
          </a:xfrm>
        </p:grpSpPr>
        <p:sp>
          <p:nvSpPr>
            <p:cNvPr id="31" name="圆角矩形 30"/>
            <p:cNvSpPr/>
            <p:nvPr/>
          </p:nvSpPr>
          <p:spPr>
            <a:xfrm>
              <a:off x="471835" y="1094413"/>
              <a:ext cx="11248331" cy="4854849"/>
            </a:xfrm>
            <a:prstGeom prst="roundRect">
              <a:avLst>
                <a:gd name="adj" fmla="val 2824"/>
              </a:avLst>
            </a:prstGeom>
            <a:noFill/>
            <a:ln w="285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1" lang="zh-CN" altLang="en-US" sz="1800" b="0" i="0" u="none" strike="noStrike" kern="1200" cap="none" spc="0" normalizeH="0" baseline="0" noProof="0">
                <a:ln>
                  <a:noFill/>
                </a:ln>
                <a:solidFill>
                  <a:prstClr val="white"/>
                </a:solidFill>
                <a:effectLst/>
                <a:uLnTx/>
                <a:uFillTx/>
                <a:latin typeface="Arial" panose="020B0604020202020204"/>
                <a:ea typeface="微软雅黑" panose="020B0503020204020204" charset="-122"/>
                <a:cs typeface="+mn-cs"/>
              </a:endParaRPr>
            </a:p>
          </p:txBody>
        </p:sp>
        <p:pic>
          <p:nvPicPr>
            <p:cNvPr id="33" name="图片 32"/>
            <p:cNvPicPr>
              <a:picLocks noChangeAspect="1"/>
            </p:cNvPicPr>
            <p:nvPr/>
          </p:nvPicPr>
          <p:blipFill>
            <a:blip r:embed="rId15"/>
            <a:stretch>
              <a:fillRect/>
            </a:stretch>
          </p:blipFill>
          <p:spPr>
            <a:xfrm>
              <a:off x="850294" y="934424"/>
              <a:ext cx="695238" cy="314286"/>
            </a:xfrm>
            <a:prstGeom prst="rect">
              <a:avLst/>
            </a:prstGeom>
          </p:spPr>
        </p:pic>
        <p:sp>
          <p:nvSpPr>
            <p:cNvPr id="34" name="文本框 33"/>
            <p:cNvSpPr txBox="1"/>
            <p:nvPr/>
          </p:nvSpPr>
          <p:spPr>
            <a:xfrm>
              <a:off x="915584" y="992904"/>
              <a:ext cx="583768" cy="216027"/>
            </a:xfrm>
            <a:custGeom>
              <a:avLst/>
              <a:gdLst/>
              <a:ahLst/>
              <a:cxnLst/>
              <a:rect l="l" t="t" r="r" b="b"/>
              <a:pathLst>
                <a:path w="583768" h="216027">
                  <a:moveTo>
                    <a:pt x="96012" y="106756"/>
                  </a:moveTo>
                  <a:lnTo>
                    <a:pt x="91211" y="139217"/>
                  </a:lnTo>
                  <a:lnTo>
                    <a:pt x="107670" y="139217"/>
                  </a:lnTo>
                  <a:lnTo>
                    <a:pt x="112014" y="106756"/>
                  </a:lnTo>
                  <a:close/>
                  <a:moveTo>
                    <a:pt x="53264" y="106756"/>
                  </a:moveTo>
                  <a:lnTo>
                    <a:pt x="48692" y="139217"/>
                  </a:lnTo>
                  <a:lnTo>
                    <a:pt x="64922" y="139217"/>
                  </a:lnTo>
                  <a:lnTo>
                    <a:pt x="69494" y="106756"/>
                  </a:lnTo>
                  <a:close/>
                  <a:moveTo>
                    <a:pt x="213055" y="82524"/>
                  </a:moveTo>
                  <a:lnTo>
                    <a:pt x="249174" y="82524"/>
                  </a:lnTo>
                  <a:lnTo>
                    <a:pt x="248031" y="92811"/>
                  </a:lnTo>
                  <a:lnTo>
                    <a:pt x="279121" y="92811"/>
                  </a:lnTo>
                  <a:lnTo>
                    <a:pt x="277749" y="104927"/>
                  </a:lnTo>
                  <a:cubicBezTo>
                    <a:pt x="277292" y="107670"/>
                    <a:pt x="276149" y="110033"/>
                    <a:pt x="274320" y="112014"/>
                  </a:cubicBezTo>
                  <a:cubicBezTo>
                    <a:pt x="272644" y="113995"/>
                    <a:pt x="270662" y="114986"/>
                    <a:pt x="268376" y="114986"/>
                  </a:cubicBezTo>
                  <a:lnTo>
                    <a:pt x="244831" y="114986"/>
                  </a:lnTo>
                  <a:lnTo>
                    <a:pt x="239573" y="152019"/>
                  </a:lnTo>
                  <a:lnTo>
                    <a:pt x="272948" y="152019"/>
                  </a:lnTo>
                  <a:lnTo>
                    <a:pt x="271348" y="164592"/>
                  </a:lnTo>
                  <a:cubicBezTo>
                    <a:pt x="270891" y="167640"/>
                    <a:pt x="269519" y="170307"/>
                    <a:pt x="267233" y="172593"/>
                  </a:cubicBezTo>
                  <a:cubicBezTo>
                    <a:pt x="264947" y="174574"/>
                    <a:pt x="262357" y="175565"/>
                    <a:pt x="259461" y="175565"/>
                  </a:cubicBezTo>
                  <a:lnTo>
                    <a:pt x="236372" y="175565"/>
                  </a:lnTo>
                  <a:lnTo>
                    <a:pt x="231800" y="211683"/>
                  </a:lnTo>
                  <a:cubicBezTo>
                    <a:pt x="231648" y="212903"/>
                    <a:pt x="231191" y="213893"/>
                    <a:pt x="230429" y="214655"/>
                  </a:cubicBezTo>
                  <a:cubicBezTo>
                    <a:pt x="229667" y="215417"/>
                    <a:pt x="228752" y="215798"/>
                    <a:pt x="227685" y="215798"/>
                  </a:cubicBezTo>
                  <a:lnTo>
                    <a:pt x="192481" y="215798"/>
                  </a:lnTo>
                  <a:lnTo>
                    <a:pt x="197510" y="175565"/>
                  </a:lnTo>
                  <a:lnTo>
                    <a:pt x="147218" y="175565"/>
                  </a:lnTo>
                  <a:lnTo>
                    <a:pt x="149276" y="160706"/>
                  </a:lnTo>
                  <a:cubicBezTo>
                    <a:pt x="149580" y="158420"/>
                    <a:pt x="150647" y="156438"/>
                    <a:pt x="152476" y="154762"/>
                  </a:cubicBezTo>
                  <a:cubicBezTo>
                    <a:pt x="154305" y="152933"/>
                    <a:pt x="156286" y="152019"/>
                    <a:pt x="158420" y="152019"/>
                  </a:cubicBezTo>
                  <a:lnTo>
                    <a:pt x="200711" y="152019"/>
                  </a:lnTo>
                  <a:lnTo>
                    <a:pt x="205968" y="114986"/>
                  </a:lnTo>
                  <a:lnTo>
                    <a:pt x="190881" y="114986"/>
                  </a:lnTo>
                  <a:lnTo>
                    <a:pt x="190424" y="115671"/>
                  </a:lnTo>
                  <a:cubicBezTo>
                    <a:pt x="189052" y="120091"/>
                    <a:pt x="186690" y="123520"/>
                    <a:pt x="183337" y="125958"/>
                  </a:cubicBezTo>
                  <a:cubicBezTo>
                    <a:pt x="179375" y="128702"/>
                    <a:pt x="175184" y="130073"/>
                    <a:pt x="170764" y="130073"/>
                  </a:cubicBezTo>
                  <a:lnTo>
                    <a:pt x="151790" y="130073"/>
                  </a:lnTo>
                  <a:lnTo>
                    <a:pt x="164592" y="87325"/>
                  </a:lnTo>
                  <a:cubicBezTo>
                    <a:pt x="164897" y="86563"/>
                    <a:pt x="165354" y="85953"/>
                    <a:pt x="165963" y="85496"/>
                  </a:cubicBezTo>
                  <a:cubicBezTo>
                    <a:pt x="166573" y="85039"/>
                    <a:pt x="167259" y="84810"/>
                    <a:pt x="168021" y="84810"/>
                  </a:cubicBezTo>
                  <a:lnTo>
                    <a:pt x="199339" y="84810"/>
                  </a:lnTo>
                  <a:lnTo>
                    <a:pt x="196596" y="92811"/>
                  </a:lnTo>
                  <a:lnTo>
                    <a:pt x="208483" y="92811"/>
                  </a:lnTo>
                  <a:lnTo>
                    <a:pt x="209169" y="85496"/>
                  </a:lnTo>
                  <a:cubicBezTo>
                    <a:pt x="209169" y="84887"/>
                    <a:pt x="209283" y="84468"/>
                    <a:pt x="209512" y="84239"/>
                  </a:cubicBezTo>
                  <a:cubicBezTo>
                    <a:pt x="209740" y="84010"/>
                    <a:pt x="210083" y="83744"/>
                    <a:pt x="210540" y="83439"/>
                  </a:cubicBezTo>
                  <a:cubicBezTo>
                    <a:pt x="211302" y="82829"/>
                    <a:pt x="212141" y="82524"/>
                    <a:pt x="213055" y="82524"/>
                  </a:cubicBezTo>
                  <a:close/>
                  <a:moveTo>
                    <a:pt x="102641" y="59207"/>
                  </a:moveTo>
                  <a:lnTo>
                    <a:pt x="98298" y="88239"/>
                  </a:lnTo>
                  <a:lnTo>
                    <a:pt x="114757" y="88239"/>
                  </a:lnTo>
                  <a:lnTo>
                    <a:pt x="118643" y="59207"/>
                  </a:lnTo>
                  <a:close/>
                  <a:moveTo>
                    <a:pt x="400431" y="48692"/>
                  </a:moveTo>
                  <a:lnTo>
                    <a:pt x="419862" y="48692"/>
                  </a:lnTo>
                  <a:cubicBezTo>
                    <a:pt x="421538" y="48692"/>
                    <a:pt x="422872" y="49301"/>
                    <a:pt x="423862" y="50520"/>
                  </a:cubicBezTo>
                  <a:cubicBezTo>
                    <a:pt x="424853" y="51740"/>
                    <a:pt x="425272" y="53187"/>
                    <a:pt x="425120" y="54864"/>
                  </a:cubicBezTo>
                  <a:lnTo>
                    <a:pt x="406832" y="216027"/>
                  </a:lnTo>
                  <a:cubicBezTo>
                    <a:pt x="400126" y="216027"/>
                    <a:pt x="394564" y="213398"/>
                    <a:pt x="390144" y="208140"/>
                  </a:cubicBezTo>
                  <a:cubicBezTo>
                    <a:pt x="385724" y="202882"/>
                    <a:pt x="383819" y="196596"/>
                    <a:pt x="384429" y="189281"/>
                  </a:cubicBezTo>
                  <a:close/>
                  <a:moveTo>
                    <a:pt x="328879" y="48692"/>
                  </a:moveTo>
                  <a:lnTo>
                    <a:pt x="347624" y="48692"/>
                  </a:lnTo>
                  <a:lnTo>
                    <a:pt x="324764" y="197967"/>
                  </a:lnTo>
                  <a:cubicBezTo>
                    <a:pt x="323850" y="203301"/>
                    <a:pt x="321488" y="207645"/>
                    <a:pt x="317678" y="210998"/>
                  </a:cubicBezTo>
                  <a:cubicBezTo>
                    <a:pt x="313868" y="214350"/>
                    <a:pt x="309524" y="216027"/>
                    <a:pt x="304648" y="216027"/>
                  </a:cubicBezTo>
                  <a:lnTo>
                    <a:pt x="296418" y="216027"/>
                  </a:lnTo>
                  <a:lnTo>
                    <a:pt x="321107" y="55778"/>
                  </a:lnTo>
                  <a:cubicBezTo>
                    <a:pt x="321564" y="53645"/>
                    <a:pt x="322516" y="51930"/>
                    <a:pt x="323964" y="50635"/>
                  </a:cubicBezTo>
                  <a:cubicBezTo>
                    <a:pt x="325412" y="49339"/>
                    <a:pt x="327050" y="48692"/>
                    <a:pt x="328879" y="48692"/>
                  </a:cubicBezTo>
                  <a:close/>
                  <a:moveTo>
                    <a:pt x="499643" y="5943"/>
                  </a:moveTo>
                  <a:lnTo>
                    <a:pt x="583768" y="5943"/>
                  </a:lnTo>
                  <a:cubicBezTo>
                    <a:pt x="583006" y="10820"/>
                    <a:pt x="580911" y="14821"/>
                    <a:pt x="577482" y="17945"/>
                  </a:cubicBezTo>
                  <a:cubicBezTo>
                    <a:pt x="574053" y="21069"/>
                    <a:pt x="570052" y="22631"/>
                    <a:pt x="565480" y="22631"/>
                  </a:cubicBezTo>
                  <a:lnTo>
                    <a:pt x="497586" y="22631"/>
                  </a:lnTo>
                  <a:close/>
                  <a:moveTo>
                    <a:pt x="457581" y="5943"/>
                  </a:moveTo>
                  <a:lnTo>
                    <a:pt x="492785" y="5943"/>
                  </a:lnTo>
                  <a:lnTo>
                    <a:pt x="486156" y="56235"/>
                  </a:lnTo>
                  <a:lnTo>
                    <a:pt x="577139" y="56235"/>
                  </a:lnTo>
                  <a:lnTo>
                    <a:pt x="574624" y="74752"/>
                  </a:lnTo>
                  <a:lnTo>
                    <a:pt x="560680" y="74752"/>
                  </a:lnTo>
                  <a:lnTo>
                    <a:pt x="541934" y="216027"/>
                  </a:lnTo>
                  <a:lnTo>
                    <a:pt x="498272" y="216027"/>
                  </a:lnTo>
                  <a:lnTo>
                    <a:pt x="516788" y="74752"/>
                  </a:lnTo>
                  <a:lnTo>
                    <a:pt x="483641" y="74752"/>
                  </a:lnTo>
                  <a:lnTo>
                    <a:pt x="468325" y="191338"/>
                  </a:lnTo>
                  <a:cubicBezTo>
                    <a:pt x="467411" y="198196"/>
                    <a:pt x="464439" y="204063"/>
                    <a:pt x="459410" y="208940"/>
                  </a:cubicBezTo>
                  <a:cubicBezTo>
                    <a:pt x="454533" y="213665"/>
                    <a:pt x="448742" y="216027"/>
                    <a:pt x="442036" y="216027"/>
                  </a:cubicBezTo>
                  <a:lnTo>
                    <a:pt x="421234" y="216027"/>
                  </a:lnTo>
                  <a:lnTo>
                    <a:pt x="447751" y="15087"/>
                  </a:lnTo>
                  <a:cubicBezTo>
                    <a:pt x="448208" y="12344"/>
                    <a:pt x="449351" y="10134"/>
                    <a:pt x="451180" y="8458"/>
                  </a:cubicBezTo>
                  <a:cubicBezTo>
                    <a:pt x="453009" y="6782"/>
                    <a:pt x="455143" y="5943"/>
                    <a:pt x="457581" y="5943"/>
                  </a:cubicBezTo>
                  <a:close/>
                  <a:moveTo>
                    <a:pt x="173050" y="2514"/>
                  </a:moveTo>
                  <a:lnTo>
                    <a:pt x="284378" y="2514"/>
                  </a:lnTo>
                  <a:cubicBezTo>
                    <a:pt x="286055" y="2514"/>
                    <a:pt x="287426" y="2972"/>
                    <a:pt x="288493" y="3886"/>
                  </a:cubicBezTo>
                  <a:cubicBezTo>
                    <a:pt x="289560" y="5105"/>
                    <a:pt x="289941" y="6553"/>
                    <a:pt x="289636" y="8229"/>
                  </a:cubicBezTo>
                  <a:lnTo>
                    <a:pt x="284150" y="49835"/>
                  </a:lnTo>
                  <a:cubicBezTo>
                    <a:pt x="283083" y="56997"/>
                    <a:pt x="280340" y="62789"/>
                    <a:pt x="275920" y="67208"/>
                  </a:cubicBezTo>
                  <a:cubicBezTo>
                    <a:pt x="271501" y="71933"/>
                    <a:pt x="264719" y="74295"/>
                    <a:pt x="255575" y="74295"/>
                  </a:cubicBezTo>
                  <a:lnTo>
                    <a:pt x="222656" y="74295"/>
                  </a:lnTo>
                  <a:lnTo>
                    <a:pt x="224485" y="61265"/>
                  </a:lnTo>
                  <a:cubicBezTo>
                    <a:pt x="224637" y="59741"/>
                    <a:pt x="225323" y="58369"/>
                    <a:pt x="226542" y="57150"/>
                  </a:cubicBezTo>
                  <a:cubicBezTo>
                    <a:pt x="227762" y="56235"/>
                    <a:pt x="229133" y="55778"/>
                    <a:pt x="230657" y="55778"/>
                  </a:cubicBezTo>
                  <a:lnTo>
                    <a:pt x="238658" y="55778"/>
                  </a:lnTo>
                  <a:cubicBezTo>
                    <a:pt x="242316" y="55778"/>
                    <a:pt x="244450" y="54026"/>
                    <a:pt x="245059" y="50520"/>
                  </a:cubicBezTo>
                  <a:lnTo>
                    <a:pt x="249174" y="19888"/>
                  </a:lnTo>
                  <a:lnTo>
                    <a:pt x="220599" y="19888"/>
                  </a:lnTo>
                  <a:lnTo>
                    <a:pt x="212141" y="49377"/>
                  </a:lnTo>
                  <a:cubicBezTo>
                    <a:pt x="209397" y="57455"/>
                    <a:pt x="204749" y="63627"/>
                    <a:pt x="198196" y="67894"/>
                  </a:cubicBezTo>
                  <a:cubicBezTo>
                    <a:pt x="191643" y="72161"/>
                    <a:pt x="184785" y="74295"/>
                    <a:pt x="177622" y="74295"/>
                  </a:cubicBezTo>
                  <a:lnTo>
                    <a:pt x="162534" y="74295"/>
                  </a:lnTo>
                  <a:lnTo>
                    <a:pt x="181051" y="19888"/>
                  </a:lnTo>
                  <a:lnTo>
                    <a:pt x="166192" y="19888"/>
                  </a:lnTo>
                  <a:lnTo>
                    <a:pt x="168021" y="6401"/>
                  </a:lnTo>
                  <a:cubicBezTo>
                    <a:pt x="168173" y="5181"/>
                    <a:pt x="168707" y="4191"/>
                    <a:pt x="169621" y="3429"/>
                  </a:cubicBezTo>
                  <a:cubicBezTo>
                    <a:pt x="170688" y="2819"/>
                    <a:pt x="171831" y="2514"/>
                    <a:pt x="173050" y="2514"/>
                  </a:cubicBezTo>
                  <a:close/>
                  <a:moveTo>
                    <a:pt x="365455" y="228"/>
                  </a:moveTo>
                  <a:lnTo>
                    <a:pt x="400660" y="228"/>
                  </a:lnTo>
                  <a:lnTo>
                    <a:pt x="398374" y="18974"/>
                  </a:lnTo>
                  <a:lnTo>
                    <a:pt x="433349" y="18974"/>
                  </a:lnTo>
                  <a:lnTo>
                    <a:pt x="431749" y="30404"/>
                  </a:lnTo>
                  <a:cubicBezTo>
                    <a:pt x="431444" y="32537"/>
                    <a:pt x="430568" y="34252"/>
                    <a:pt x="429120" y="35547"/>
                  </a:cubicBezTo>
                  <a:cubicBezTo>
                    <a:pt x="427672" y="36843"/>
                    <a:pt x="426034" y="37490"/>
                    <a:pt x="424205" y="37490"/>
                  </a:cubicBezTo>
                  <a:lnTo>
                    <a:pt x="395859" y="37490"/>
                  </a:lnTo>
                  <a:lnTo>
                    <a:pt x="373456" y="206654"/>
                  </a:lnTo>
                  <a:cubicBezTo>
                    <a:pt x="372999" y="209397"/>
                    <a:pt x="371818" y="211645"/>
                    <a:pt x="369913" y="213398"/>
                  </a:cubicBezTo>
                  <a:cubicBezTo>
                    <a:pt x="368008" y="215151"/>
                    <a:pt x="365760" y="216027"/>
                    <a:pt x="363169" y="216027"/>
                  </a:cubicBezTo>
                  <a:lnTo>
                    <a:pt x="330251" y="216027"/>
                  </a:lnTo>
                  <a:lnTo>
                    <a:pt x="353797" y="37490"/>
                  </a:lnTo>
                  <a:lnTo>
                    <a:pt x="320650" y="37490"/>
                  </a:lnTo>
                  <a:lnTo>
                    <a:pt x="322250" y="25374"/>
                  </a:lnTo>
                  <a:cubicBezTo>
                    <a:pt x="322555" y="23393"/>
                    <a:pt x="323355" y="21831"/>
                    <a:pt x="324650" y="20688"/>
                  </a:cubicBezTo>
                  <a:cubicBezTo>
                    <a:pt x="325945" y="19545"/>
                    <a:pt x="327431" y="18974"/>
                    <a:pt x="329108" y="18974"/>
                  </a:cubicBezTo>
                  <a:lnTo>
                    <a:pt x="356311" y="18974"/>
                  </a:lnTo>
                  <a:lnTo>
                    <a:pt x="357911" y="7315"/>
                  </a:lnTo>
                  <a:cubicBezTo>
                    <a:pt x="358216" y="5334"/>
                    <a:pt x="359092" y="3657"/>
                    <a:pt x="360540" y="2286"/>
                  </a:cubicBezTo>
                  <a:cubicBezTo>
                    <a:pt x="361988" y="914"/>
                    <a:pt x="363626" y="228"/>
                    <a:pt x="365455" y="228"/>
                  </a:cubicBezTo>
                  <a:close/>
                  <a:moveTo>
                    <a:pt x="42062" y="0"/>
                  </a:moveTo>
                  <a:lnTo>
                    <a:pt x="86639" y="0"/>
                  </a:lnTo>
                  <a:lnTo>
                    <a:pt x="83896" y="3657"/>
                  </a:lnTo>
                  <a:lnTo>
                    <a:pt x="155905" y="3657"/>
                  </a:lnTo>
                  <a:cubicBezTo>
                    <a:pt x="157429" y="3657"/>
                    <a:pt x="158572" y="4267"/>
                    <a:pt x="159334" y="5486"/>
                  </a:cubicBezTo>
                  <a:cubicBezTo>
                    <a:pt x="160096" y="6705"/>
                    <a:pt x="160172" y="8077"/>
                    <a:pt x="159563" y="9601"/>
                  </a:cubicBezTo>
                  <a:lnTo>
                    <a:pt x="145161" y="41834"/>
                  </a:lnTo>
                  <a:lnTo>
                    <a:pt x="157962" y="41834"/>
                  </a:lnTo>
                  <a:lnTo>
                    <a:pt x="135788" y="198882"/>
                  </a:lnTo>
                  <a:cubicBezTo>
                    <a:pt x="135179" y="203606"/>
                    <a:pt x="133274" y="207645"/>
                    <a:pt x="130073" y="210998"/>
                  </a:cubicBezTo>
                  <a:cubicBezTo>
                    <a:pt x="126873" y="214198"/>
                    <a:pt x="123215" y="215798"/>
                    <a:pt x="119100" y="215798"/>
                  </a:cubicBezTo>
                  <a:lnTo>
                    <a:pt x="96698" y="215798"/>
                  </a:lnTo>
                  <a:lnTo>
                    <a:pt x="104927" y="156591"/>
                  </a:lnTo>
                  <a:lnTo>
                    <a:pt x="88925" y="156591"/>
                  </a:lnTo>
                  <a:lnTo>
                    <a:pt x="80924" y="212369"/>
                  </a:lnTo>
                  <a:lnTo>
                    <a:pt x="54635" y="212369"/>
                  </a:lnTo>
                  <a:lnTo>
                    <a:pt x="62408" y="156591"/>
                  </a:lnTo>
                  <a:lnTo>
                    <a:pt x="46177" y="156591"/>
                  </a:lnTo>
                  <a:lnTo>
                    <a:pt x="40233" y="198425"/>
                  </a:lnTo>
                  <a:cubicBezTo>
                    <a:pt x="39624" y="203301"/>
                    <a:pt x="37643" y="207492"/>
                    <a:pt x="34290" y="210998"/>
                  </a:cubicBezTo>
                  <a:cubicBezTo>
                    <a:pt x="30785" y="214198"/>
                    <a:pt x="26975" y="215798"/>
                    <a:pt x="22860" y="215798"/>
                  </a:cubicBezTo>
                  <a:lnTo>
                    <a:pt x="0" y="215798"/>
                  </a:lnTo>
                  <a:lnTo>
                    <a:pt x="24689" y="41834"/>
                  </a:lnTo>
                  <a:lnTo>
                    <a:pt x="62636" y="41834"/>
                  </a:lnTo>
                  <a:lnTo>
                    <a:pt x="55778" y="88239"/>
                  </a:lnTo>
                  <a:lnTo>
                    <a:pt x="72009" y="88239"/>
                  </a:lnTo>
                  <a:lnTo>
                    <a:pt x="76124" y="59207"/>
                  </a:lnTo>
                  <a:lnTo>
                    <a:pt x="64694" y="59207"/>
                  </a:lnTo>
                  <a:lnTo>
                    <a:pt x="67437" y="41834"/>
                  </a:lnTo>
                  <a:lnTo>
                    <a:pt x="103098" y="41834"/>
                  </a:lnTo>
                  <a:lnTo>
                    <a:pt x="111785" y="21031"/>
                  </a:lnTo>
                  <a:lnTo>
                    <a:pt x="74981" y="21031"/>
                  </a:lnTo>
                  <a:cubicBezTo>
                    <a:pt x="69189" y="31089"/>
                    <a:pt x="61722" y="36119"/>
                    <a:pt x="52578" y="36119"/>
                  </a:cubicBezTo>
                  <a:lnTo>
                    <a:pt x="21031" y="36119"/>
                  </a:lnTo>
                  <a:lnTo>
                    <a:pt x="36804" y="3200"/>
                  </a:lnTo>
                  <a:cubicBezTo>
                    <a:pt x="38328" y="1067"/>
                    <a:pt x="40081" y="0"/>
                    <a:pt x="42062" y="0"/>
                  </a:cubicBezTo>
                  <a:close/>
                </a:path>
              </a:pathLst>
            </a:custGeom>
            <a:solidFill>
              <a:schemeClr val="bg1">
                <a:lumMod val="50000"/>
              </a:schemeClr>
            </a:solidFill>
            <a:ln>
              <a:noFill/>
            </a:ln>
            <a:effectLst/>
          </p:spPr>
          <p:txBody>
            <a:bodyPr rot="0" spcFirstLastPara="0" vertOverflow="overflow" horzOverflow="overflow" vert="horz" wrap="square" lIns="91440" tIns="45720" rIns="91440" bIns="45720" numCol="1" spcCol="0" rtlCol="0" fromWordArt="0" anchor="t" anchorCtr="0" forceAA="0" compatLnSpc="1">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white"/>
                </a:solidFill>
                <a:effectLst/>
                <a:uLnTx/>
                <a:uFillTx/>
                <a:latin typeface="DOUYU Font" pitchFamily="2" charset="-122"/>
                <a:ea typeface="DOUYU Font" pitchFamily="2" charset="-122"/>
                <a:cs typeface="+mn-cs"/>
              </a:endParaRPr>
            </a:p>
          </p:txBody>
        </p:sp>
      </p:grpSp>
      <p:graphicFrame>
        <p:nvGraphicFramePr>
          <p:cNvPr id="42" name="对象 41"/>
          <p:cNvGraphicFramePr>
            <a:graphicFrameLocks noChangeAspect="1"/>
          </p:cNvGraphicFramePr>
          <p:nvPr>
            <p:extLst>
              <p:ext uri="{D42A27DB-BD31-4B8C-83A1-F6EECF244321}">
                <p14:modId xmlns:p14="http://schemas.microsoft.com/office/powerpoint/2010/main" val="2416960439"/>
              </p:ext>
            </p:extLst>
          </p:nvPr>
        </p:nvGraphicFramePr>
        <p:xfrm>
          <a:off x="798513" y="776288"/>
          <a:ext cx="10590212" cy="4572000"/>
        </p:xfrm>
        <a:graphic>
          <a:graphicData uri="http://schemas.openxmlformats.org/presentationml/2006/ole">
            <mc:AlternateContent xmlns:mc="http://schemas.openxmlformats.org/markup-compatibility/2006">
              <mc:Choice xmlns:v="urn:schemas-microsoft-com:vml" Requires="v">
                <p:oleObj spid="_x0000_s133947" name="文档" r:id="rId16" imgW="10736049" imgH="4628072" progId="Word.Document.12">
                  <p:embed/>
                </p:oleObj>
              </mc:Choice>
              <mc:Fallback>
                <p:oleObj name="文档" r:id="rId16" imgW="10736049" imgH="4628072" progId="Word.Document.12">
                  <p:embed/>
                  <p:pic>
                    <p:nvPicPr>
                      <p:cNvPr id="0" name=""/>
                      <p:cNvPicPr/>
                      <p:nvPr/>
                    </p:nvPicPr>
                    <p:blipFill>
                      <a:blip r:embed="rId17"/>
                      <a:stretch>
                        <a:fillRect/>
                      </a:stretch>
                    </p:blipFill>
                    <p:spPr>
                      <a:xfrm>
                        <a:off x="798513" y="776288"/>
                        <a:ext cx="10590212" cy="4572000"/>
                      </a:xfrm>
                      <a:prstGeom prst="rect">
                        <a:avLst/>
                      </a:prstGeom>
                    </p:spPr>
                  </p:pic>
                </p:oleObj>
              </mc:Fallback>
            </mc:AlternateContent>
          </a:graphicData>
        </a:graphic>
      </p:graphicFrame>
      <p:pic>
        <p:nvPicPr>
          <p:cNvPr id="133946" name="Picture 826" descr="X80"/>
          <p:cNvPicPr>
            <a:picLocks noChangeAspect="1" noChangeArrowheads="1"/>
          </p:cNvPicPr>
          <p:nvPr/>
        </p:nvPicPr>
        <p:blipFill>
          <a:blip r:embed="rId18"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546185" y="765462"/>
            <a:ext cx="2569362" cy="17376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992204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with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blinds(horizontal)">
                                      <p:cBhvr>
                                        <p:cTn id="7" dur="500"/>
                                        <p:tgtEl>
                                          <p:spTgt spid="30"/>
                                        </p:tgtEl>
                                      </p:cBhvr>
                                    </p:animEffect>
                                  </p:childTnLst>
                                </p:cTn>
                              </p:par>
                              <p:par>
                                <p:cTn id="8" presetID="3" presetClass="entr" presetSubtype="10" fill="hold" nodeType="withEffect">
                                  <p:stCondLst>
                                    <p:cond delay="0"/>
                                  </p:stCondLst>
                                  <p:childTnLst>
                                    <p:set>
                                      <p:cBhvr>
                                        <p:cTn id="9" dur="1" fill="hold">
                                          <p:stCondLst>
                                            <p:cond delay="0"/>
                                          </p:stCondLst>
                                        </p:cTn>
                                        <p:tgtEl>
                                          <p:spTgt spid="42"/>
                                        </p:tgtEl>
                                        <p:attrNameLst>
                                          <p:attrName>style.visibility</p:attrName>
                                        </p:attrNameLst>
                                      </p:cBhvr>
                                      <p:to>
                                        <p:strVal val="visible"/>
                                      </p:to>
                                    </p:set>
                                    <p:animEffect transition="in" filter="blinds(horizontal)">
                                      <p:cBhvr>
                                        <p:cTn id="10" dur="500"/>
                                        <p:tgtEl>
                                          <p:spTgt spid="42"/>
                                        </p:tgtEl>
                                      </p:cBhvr>
                                    </p:animEffect>
                                  </p:childTnLst>
                                </p:cTn>
                              </p:par>
                              <p:par>
                                <p:cTn id="11" presetID="3" presetClass="entr" presetSubtype="10" fill="hold" nodeType="withEffect">
                                  <p:stCondLst>
                                    <p:cond delay="0"/>
                                  </p:stCondLst>
                                  <p:childTnLst>
                                    <p:set>
                                      <p:cBhvr>
                                        <p:cTn id="12" dur="1" fill="hold">
                                          <p:stCondLst>
                                            <p:cond delay="0"/>
                                          </p:stCondLst>
                                        </p:cTn>
                                        <p:tgtEl>
                                          <p:spTgt spid="133946"/>
                                        </p:tgtEl>
                                        <p:attrNameLst>
                                          <p:attrName>style.visibility</p:attrName>
                                        </p:attrNameLst>
                                      </p:cBhvr>
                                      <p:to>
                                        <p:strVal val="visible"/>
                                      </p:to>
                                    </p:set>
                                    <p:animEffect transition="in" filter="blinds(horizontal)">
                                      <p:cBhvr>
                                        <p:cTn id="13" dur="500"/>
                                        <p:tgtEl>
                                          <p:spTgt spid="1339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矩形 7"/>
          <p:cNvSpPr/>
          <p:nvPr/>
        </p:nvSpPr>
        <p:spPr>
          <a:xfrm>
            <a:off x="389206" y="11510"/>
            <a:ext cx="11412000" cy="1987892"/>
          </a:xfrm>
          <a:prstGeom prst="rect">
            <a:avLst/>
          </a:prstGeom>
        </p:spPr>
        <p:txBody>
          <a:bodyPr wrap="square" lIns="121898" tIns="60948" rIns="121898" bIns="60948">
            <a:spAutoFit/>
          </a:bodyPr>
          <a:lstStyle/>
          <a:p>
            <a:pPr algn="just">
              <a:lnSpc>
                <a:spcPct val="150000"/>
              </a:lnSpc>
              <a:spcAft>
                <a:spcPts val="0"/>
              </a:spcAft>
            </a:pP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如图所示，让光沿着半圆形玻璃砖的半径射到它的平直的边上，在这个边与空气的界面上会发生反射和折射。入射角从</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0°</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逐渐增大，使折射角增大到</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90°</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的过程中，反射光线和折射光线会有怎样的变化？</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sp>
        <p:nvSpPr>
          <p:cNvPr id="11" name="矩形 10"/>
          <p:cNvSpPr/>
          <p:nvPr/>
        </p:nvSpPr>
        <p:spPr>
          <a:xfrm>
            <a:off x="389206" y="4149874"/>
            <a:ext cx="11412000" cy="2634223"/>
          </a:xfrm>
          <a:prstGeom prst="rect">
            <a:avLst/>
          </a:prstGeom>
        </p:spPr>
        <p:txBody>
          <a:bodyPr wrap="square" lIns="121898" tIns="60948" rIns="121898" bIns="60948">
            <a:spAutoFit/>
          </a:bodyPr>
          <a:lstStyle/>
          <a:p>
            <a:pPr algn="just">
              <a:lnSpc>
                <a:spcPct val="150000"/>
              </a:lnSpc>
              <a:spcAft>
                <a:spcPts val="0"/>
              </a:spcAft>
            </a:pPr>
            <a:r>
              <a:rPr lang="zh-CN" altLang="zh-CN" sz="2800" kern="100" dirty="0">
                <a:solidFill>
                  <a:srgbClr val="C00000"/>
                </a:solidFill>
                <a:latin typeface="Times New Roman" panose="02020603050405020304" pitchFamily="18" charset="0"/>
                <a:ea typeface="微软雅黑" panose="020B0503020204020204" pitchFamily="34" charset="-122"/>
                <a:cs typeface="Times New Roman" panose="02020603050405020304" pitchFamily="18" charset="0"/>
              </a:rPr>
              <a:t>答案　</a:t>
            </a:r>
            <a:r>
              <a:rPr lang="zh-CN" altLang="zh-CN" sz="2800" kern="100" dirty="0">
                <a:solidFill>
                  <a:srgbClr val="0070C0"/>
                </a:solidFill>
                <a:latin typeface="Times New Roman" panose="02020603050405020304" pitchFamily="18" charset="0"/>
                <a:ea typeface="方正中等线简体" panose="03000509000000000000" pitchFamily="65" charset="-122"/>
                <a:cs typeface="Times New Roman" panose="02020603050405020304" pitchFamily="18" charset="0"/>
              </a:rPr>
              <a:t>入射角为</a:t>
            </a:r>
            <a:r>
              <a:rPr lang="en-US" altLang="zh-CN" sz="2800" kern="100" dirty="0">
                <a:solidFill>
                  <a:srgbClr val="0070C0"/>
                </a:solidFill>
                <a:latin typeface="Times New Roman" panose="02020603050405020304" pitchFamily="18" charset="0"/>
                <a:ea typeface="方正中等线简体" panose="03000509000000000000" pitchFamily="65" charset="-122"/>
                <a:cs typeface="Courier New" panose="02070309020205020404" pitchFamily="49" charset="0"/>
              </a:rPr>
              <a:t>0°</a:t>
            </a:r>
            <a:r>
              <a:rPr lang="zh-CN" altLang="zh-CN" sz="2800" kern="100" dirty="0">
                <a:solidFill>
                  <a:srgbClr val="0070C0"/>
                </a:solidFill>
                <a:latin typeface="Times New Roman" panose="02020603050405020304" pitchFamily="18" charset="0"/>
                <a:ea typeface="方正中等线简体" panose="03000509000000000000" pitchFamily="65" charset="-122"/>
                <a:cs typeface="Times New Roman" panose="02020603050405020304" pitchFamily="18" charset="0"/>
              </a:rPr>
              <a:t>，折射角也为</a:t>
            </a:r>
            <a:r>
              <a:rPr lang="en-US" altLang="zh-CN" sz="2800" kern="100" dirty="0">
                <a:solidFill>
                  <a:srgbClr val="0070C0"/>
                </a:solidFill>
                <a:latin typeface="Times New Roman" panose="02020603050405020304" pitchFamily="18" charset="0"/>
                <a:ea typeface="方正中等线简体" panose="03000509000000000000" pitchFamily="65" charset="-122"/>
                <a:cs typeface="Courier New" panose="02070309020205020404" pitchFamily="49" charset="0"/>
              </a:rPr>
              <a:t>0°</a:t>
            </a:r>
            <a:r>
              <a:rPr lang="zh-CN" altLang="zh-CN" sz="2800" kern="100" dirty="0">
                <a:solidFill>
                  <a:srgbClr val="0070C0"/>
                </a:solidFill>
                <a:latin typeface="Times New Roman" panose="02020603050405020304" pitchFamily="18" charset="0"/>
                <a:ea typeface="方正中等线简体" panose="03000509000000000000" pitchFamily="65" charset="-122"/>
                <a:cs typeface="Times New Roman" panose="02020603050405020304" pitchFamily="18" charset="0"/>
              </a:rPr>
              <a:t>，光线沿直线射出；随着入射角的逐渐增大，折射角逐渐增大，折射光线亮度逐渐减弱；反射角逐渐增大，反射光线亮度逐渐增强；当入射角增大到某一角度时，折射角达到</a:t>
            </a:r>
            <a:r>
              <a:rPr lang="en-US" altLang="zh-CN" sz="2800" kern="100" dirty="0">
                <a:solidFill>
                  <a:srgbClr val="0070C0"/>
                </a:solidFill>
                <a:latin typeface="Times New Roman" panose="02020603050405020304" pitchFamily="18" charset="0"/>
                <a:ea typeface="方正中等线简体" panose="03000509000000000000" pitchFamily="65" charset="-122"/>
                <a:cs typeface="Courier New" panose="02070309020205020404" pitchFamily="49" charset="0"/>
              </a:rPr>
              <a:t>90°</a:t>
            </a:r>
            <a:r>
              <a:rPr lang="zh-CN" altLang="zh-CN" sz="2800" kern="100" dirty="0">
                <a:solidFill>
                  <a:srgbClr val="0070C0"/>
                </a:solidFill>
                <a:latin typeface="Times New Roman" panose="02020603050405020304" pitchFamily="18" charset="0"/>
                <a:ea typeface="方正中等线简体" panose="03000509000000000000" pitchFamily="65" charset="-122"/>
                <a:cs typeface="Times New Roman" panose="02020603050405020304" pitchFamily="18" charset="0"/>
              </a:rPr>
              <a:t>，折射光线消失，所有光线全部反射。</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pic>
        <p:nvPicPr>
          <p:cNvPr id="134146" name="Picture 2" descr="X58"/>
          <p:cNvPicPr>
            <a:picLocks noChangeAspect="1" noChangeArrowheads="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012135" y="1995911"/>
            <a:ext cx="6166142" cy="20417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862578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linds(horizontal)">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图片 1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272338" y="2046514"/>
            <a:ext cx="4917600" cy="2766150"/>
          </a:xfrm>
          <a:prstGeom prst="rect">
            <a:avLst/>
          </a:prstGeom>
        </p:spPr>
      </p:pic>
      <p:sp>
        <p:nvSpPr>
          <p:cNvPr id="8" name="矩形 7"/>
          <p:cNvSpPr/>
          <p:nvPr/>
        </p:nvSpPr>
        <p:spPr>
          <a:xfrm flipV="1">
            <a:off x="7272338" y="2046604"/>
            <a:ext cx="4918075" cy="2766060"/>
          </a:xfrm>
          <a:prstGeom prst="rect">
            <a:avLst/>
          </a:prstGeom>
          <a:solidFill>
            <a:schemeClr val="accent1">
              <a:lumMod val="5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n>
                <a:solidFill>
                  <a:sysClr val="windowText" lastClr="000000"/>
                </a:solidFill>
              </a:ln>
              <a:solidFill>
                <a:schemeClr val="accent1">
                  <a:lumMod val="50000"/>
                </a:schemeClr>
              </a:solidFill>
            </a:endParaRPr>
          </a:p>
        </p:txBody>
      </p:sp>
      <p:sp>
        <p:nvSpPr>
          <p:cNvPr id="4" name="矩形 3"/>
          <p:cNvSpPr/>
          <p:nvPr userDrawn="1"/>
        </p:nvSpPr>
        <p:spPr>
          <a:xfrm>
            <a:off x="1198880" y="0"/>
            <a:ext cx="1002030" cy="1130935"/>
          </a:xfrm>
          <a:prstGeom prst="rect">
            <a:avLst/>
          </a:prstGeom>
          <a:solidFill>
            <a:schemeClr val="accent1">
              <a:lumMod val="50000"/>
            </a:schemeClr>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zh-CN" altLang="en-US"/>
          </a:p>
        </p:txBody>
      </p:sp>
      <p:sp>
        <p:nvSpPr>
          <p:cNvPr id="2" name="任意多边形 16"/>
          <p:cNvSpPr/>
          <p:nvPr userDrawn="1"/>
        </p:nvSpPr>
        <p:spPr>
          <a:xfrm>
            <a:off x="1375859" y="185620"/>
            <a:ext cx="648072" cy="759695"/>
          </a:xfrm>
          <a:custGeom>
            <a:avLst/>
            <a:gdLst>
              <a:gd name="connsiteX0" fmla="*/ 2026832 w 4749368"/>
              <a:gd name="connsiteY0" fmla="*/ 3343699 h 5838626"/>
              <a:gd name="connsiteX1" fmla="*/ 1981301 w 4749368"/>
              <a:gd name="connsiteY1" fmla="*/ 3359278 h 5838626"/>
              <a:gd name="connsiteX2" fmla="*/ 1973289 w 4749368"/>
              <a:gd name="connsiteY2" fmla="*/ 3361847 h 5838626"/>
              <a:gd name="connsiteX3" fmla="*/ 1971747 w 4749368"/>
              <a:gd name="connsiteY3" fmla="*/ 3369405 h 5838626"/>
              <a:gd name="connsiteX4" fmla="*/ 1982764 w 4749368"/>
              <a:gd name="connsiteY4" fmla="*/ 3428162 h 5838626"/>
              <a:gd name="connsiteX5" fmla="*/ 1979092 w 4749368"/>
              <a:gd name="connsiteY5" fmla="*/ 3486918 h 5838626"/>
              <a:gd name="connsiteX6" fmla="*/ 1949713 w 4749368"/>
              <a:gd name="connsiteY6" fmla="*/ 3597087 h 5838626"/>
              <a:gd name="connsiteX7" fmla="*/ 1991113 w 4749368"/>
              <a:gd name="connsiteY7" fmla="*/ 3657336 h 5838626"/>
              <a:gd name="connsiteX8" fmla="*/ 1992504 w 4749368"/>
              <a:gd name="connsiteY8" fmla="*/ 3661663 h 5838626"/>
              <a:gd name="connsiteX9" fmla="*/ 2008470 w 4749368"/>
              <a:gd name="connsiteY9" fmla="*/ 3626465 h 5838626"/>
              <a:gd name="connsiteX10" fmla="*/ 2103950 w 4749368"/>
              <a:gd name="connsiteY10" fmla="*/ 3464885 h 5838626"/>
              <a:gd name="connsiteX11" fmla="*/ 2103950 w 4749368"/>
              <a:gd name="connsiteY11" fmla="*/ 3398784 h 5838626"/>
              <a:gd name="connsiteX12" fmla="*/ 2074571 w 4749368"/>
              <a:gd name="connsiteY12" fmla="*/ 3365733 h 5838626"/>
              <a:gd name="connsiteX13" fmla="*/ 2026832 w 4749368"/>
              <a:gd name="connsiteY13" fmla="*/ 3343699 h 5838626"/>
              <a:gd name="connsiteX14" fmla="*/ 3836449 w 4749368"/>
              <a:gd name="connsiteY14" fmla="*/ 3027696 h 5838626"/>
              <a:gd name="connsiteX15" fmla="*/ 3895158 w 4749368"/>
              <a:gd name="connsiteY15" fmla="*/ 3033757 h 5838626"/>
              <a:gd name="connsiteX16" fmla="*/ 3997681 w 4749368"/>
              <a:gd name="connsiteY16" fmla="*/ 3103030 h 5838626"/>
              <a:gd name="connsiteX17" fmla="*/ 4116830 w 4749368"/>
              <a:gd name="connsiteY17" fmla="*/ 3180615 h 5838626"/>
              <a:gd name="connsiteX18" fmla="*/ 4136227 w 4749368"/>
              <a:gd name="connsiteY18" fmla="*/ 3238804 h 5838626"/>
              <a:gd name="connsiteX19" fmla="*/ 4066954 w 4749368"/>
              <a:gd name="connsiteY19" fmla="*/ 3299764 h 5838626"/>
              <a:gd name="connsiteX20" fmla="*/ 4033703 w 4749368"/>
              <a:gd name="connsiteY20" fmla="*/ 3366266 h 5838626"/>
              <a:gd name="connsiteX21" fmla="*/ 4044787 w 4749368"/>
              <a:gd name="connsiteY21" fmla="*/ 3393975 h 5838626"/>
              <a:gd name="connsiteX22" fmla="*/ 4100205 w 4749368"/>
              <a:gd name="connsiteY22" fmla="*/ 3396746 h 5838626"/>
              <a:gd name="connsiteX23" fmla="*/ 4136227 w 4749368"/>
              <a:gd name="connsiteY23" fmla="*/ 3360724 h 5838626"/>
              <a:gd name="connsiteX24" fmla="*/ 4197187 w 4749368"/>
              <a:gd name="connsiteY24" fmla="*/ 3327473 h 5838626"/>
              <a:gd name="connsiteX25" fmla="*/ 4252605 w 4749368"/>
              <a:gd name="connsiteY25" fmla="*/ 3321932 h 5838626"/>
              <a:gd name="connsiteX26" fmla="*/ 4338503 w 4749368"/>
              <a:gd name="connsiteY26" fmla="*/ 3369037 h 5838626"/>
              <a:gd name="connsiteX27" fmla="*/ 4371754 w 4749368"/>
              <a:gd name="connsiteY27" fmla="*/ 3432768 h 5838626"/>
              <a:gd name="connsiteX28" fmla="*/ 4305252 w 4749368"/>
              <a:gd name="connsiteY28" fmla="*/ 3496499 h 5838626"/>
              <a:gd name="connsiteX29" fmla="*/ 4186103 w 4749368"/>
              <a:gd name="connsiteY29" fmla="*/ 3557459 h 5838626"/>
              <a:gd name="connsiteX30" fmla="*/ 4069725 w 4749368"/>
              <a:gd name="connsiteY30" fmla="*/ 3626732 h 5838626"/>
              <a:gd name="connsiteX31" fmla="*/ 3992140 w 4749368"/>
              <a:gd name="connsiteY31" fmla="*/ 3701546 h 5838626"/>
              <a:gd name="connsiteX32" fmla="*/ 3989369 w 4749368"/>
              <a:gd name="connsiteY32" fmla="*/ 3762506 h 5838626"/>
              <a:gd name="connsiteX33" fmla="*/ 4039245 w 4749368"/>
              <a:gd name="connsiteY33" fmla="*/ 3801299 h 5838626"/>
              <a:gd name="connsiteX34" fmla="*/ 4125143 w 4749368"/>
              <a:gd name="connsiteY34" fmla="*/ 3806841 h 5838626"/>
              <a:gd name="connsiteX35" fmla="*/ 4258147 w 4749368"/>
              <a:gd name="connsiteY35" fmla="*/ 3773590 h 5838626"/>
              <a:gd name="connsiteX36" fmla="*/ 4357900 w 4749368"/>
              <a:gd name="connsiteY36" fmla="*/ 3762506 h 5838626"/>
              <a:gd name="connsiteX37" fmla="*/ 4402234 w 4749368"/>
              <a:gd name="connsiteY37" fmla="*/ 3737568 h 5838626"/>
              <a:gd name="connsiteX38" fmla="*/ 4485361 w 4749368"/>
              <a:gd name="connsiteY38" fmla="*/ 3745881 h 5838626"/>
              <a:gd name="connsiteX39" fmla="*/ 4582343 w 4749368"/>
              <a:gd name="connsiteY39" fmla="*/ 3707088 h 5838626"/>
              <a:gd name="connsiteX40" fmla="*/ 4659929 w 4749368"/>
              <a:gd name="connsiteY40" fmla="*/ 3756964 h 5838626"/>
              <a:gd name="connsiteX41" fmla="*/ 4740285 w 4749368"/>
              <a:gd name="connsiteY41" fmla="*/ 3865030 h 5838626"/>
              <a:gd name="connsiteX42" fmla="*/ 4659929 w 4749368"/>
              <a:gd name="connsiteY42" fmla="*/ 3914906 h 5838626"/>
              <a:gd name="connsiteX43" fmla="*/ 4513070 w 4749368"/>
              <a:gd name="connsiteY43" fmla="*/ 3925990 h 5838626"/>
              <a:gd name="connsiteX44" fmla="*/ 4299710 w 4749368"/>
              <a:gd name="connsiteY44" fmla="*/ 3914906 h 5838626"/>
              <a:gd name="connsiteX45" fmla="*/ 4219354 w 4749368"/>
              <a:gd name="connsiteY45" fmla="*/ 3928761 h 5838626"/>
              <a:gd name="connsiteX46" fmla="*/ 4127914 w 4749368"/>
              <a:gd name="connsiteY46" fmla="*/ 3945386 h 5838626"/>
              <a:gd name="connsiteX47" fmla="*/ 4030932 w 4749368"/>
              <a:gd name="connsiteY47" fmla="*/ 3992492 h 5838626"/>
              <a:gd name="connsiteX48" fmla="*/ 4003223 w 4749368"/>
              <a:gd name="connsiteY48" fmla="*/ 4058993 h 5838626"/>
              <a:gd name="connsiteX49" fmla="*/ 3972743 w 4749368"/>
              <a:gd name="connsiteY49" fmla="*/ 4208622 h 5838626"/>
              <a:gd name="connsiteX50" fmla="*/ 4014307 w 4749368"/>
              <a:gd name="connsiteY50" fmla="*/ 4244644 h 5838626"/>
              <a:gd name="connsiteX51" fmla="*/ 4058641 w 4749368"/>
              <a:gd name="connsiteY51" fmla="*/ 4228019 h 5838626"/>
              <a:gd name="connsiteX52" fmla="*/ 4047558 w 4749368"/>
              <a:gd name="connsiteY52" fmla="*/ 4153204 h 5838626"/>
              <a:gd name="connsiteX53" fmla="*/ 4061412 w 4749368"/>
              <a:gd name="connsiteY53" fmla="*/ 4083932 h 5838626"/>
              <a:gd name="connsiteX54" fmla="*/ 4094663 w 4749368"/>
              <a:gd name="connsiteY54" fmla="*/ 4067306 h 5838626"/>
              <a:gd name="connsiteX55" fmla="*/ 4102976 w 4749368"/>
              <a:gd name="connsiteY55" fmla="*/ 4025742 h 5838626"/>
              <a:gd name="connsiteX56" fmla="*/ 4188874 w 4749368"/>
              <a:gd name="connsiteY56" fmla="*/ 4017430 h 5838626"/>
              <a:gd name="connsiteX57" fmla="*/ 4283085 w 4749368"/>
              <a:gd name="connsiteY57" fmla="*/ 4003575 h 5838626"/>
              <a:gd name="connsiteX58" fmla="*/ 4316336 w 4749368"/>
              <a:gd name="connsiteY58" fmla="*/ 4061764 h 5838626"/>
              <a:gd name="connsiteX59" fmla="*/ 4321878 w 4749368"/>
              <a:gd name="connsiteY59" fmla="*/ 4111641 h 5838626"/>
              <a:gd name="connsiteX60" fmla="*/ 4357900 w 4749368"/>
              <a:gd name="connsiteY60" fmla="*/ 4164288 h 5838626"/>
              <a:gd name="connsiteX61" fmla="*/ 4349587 w 4749368"/>
              <a:gd name="connsiteY61" fmla="*/ 4250186 h 5838626"/>
              <a:gd name="connsiteX62" fmla="*/ 4238750 w 4749368"/>
              <a:gd name="connsiteY62" fmla="*/ 4325001 h 5838626"/>
              <a:gd name="connsiteX63" fmla="*/ 4119601 w 4749368"/>
              <a:gd name="connsiteY63" fmla="*/ 4446921 h 5838626"/>
              <a:gd name="connsiteX64" fmla="*/ 3986598 w 4749368"/>
              <a:gd name="connsiteY64" fmla="*/ 4632571 h 5838626"/>
              <a:gd name="connsiteX65" fmla="*/ 3861907 w 4749368"/>
              <a:gd name="connsiteY65" fmla="*/ 4793284 h 5838626"/>
              <a:gd name="connsiteX66" fmla="*/ 3856313 w 4749368"/>
              <a:gd name="connsiteY66" fmla="*/ 4797324 h 5838626"/>
              <a:gd name="connsiteX67" fmla="*/ 3834025 w 4749368"/>
              <a:gd name="connsiteY67" fmla="*/ 4829220 h 5838626"/>
              <a:gd name="connsiteX68" fmla="*/ 3739987 w 4749368"/>
              <a:gd name="connsiteY68" fmla="*/ 4948455 h 5838626"/>
              <a:gd name="connsiteX69" fmla="*/ 3654089 w 4749368"/>
              <a:gd name="connsiteY69" fmla="*/ 5034353 h 5838626"/>
              <a:gd name="connsiteX70" fmla="*/ 3515543 w 4749368"/>
              <a:gd name="connsiteY70" fmla="*/ 5183982 h 5838626"/>
              <a:gd name="connsiteX71" fmla="*/ 3396394 w 4749368"/>
              <a:gd name="connsiteY71" fmla="*/ 5253255 h 5838626"/>
              <a:gd name="connsiteX72" fmla="*/ 3246765 w 4749368"/>
              <a:gd name="connsiteY72" fmla="*/ 5350237 h 5838626"/>
              <a:gd name="connsiteX73" fmla="*/ 3144241 w 4749368"/>
              <a:gd name="connsiteY73" fmla="*/ 5411197 h 5838626"/>
              <a:gd name="connsiteX74" fmla="*/ 3008467 w 4749368"/>
              <a:gd name="connsiteY74" fmla="*/ 5458302 h 5838626"/>
              <a:gd name="connsiteX75" fmla="*/ 2911485 w 4749368"/>
              <a:gd name="connsiteY75" fmla="*/ 5508179 h 5838626"/>
              <a:gd name="connsiteX76" fmla="*/ 2817274 w 4749368"/>
              <a:gd name="connsiteY76" fmla="*/ 5494324 h 5838626"/>
              <a:gd name="connsiteX77" fmla="*/ 2847754 w 4749368"/>
              <a:gd name="connsiteY77" fmla="*/ 5433364 h 5838626"/>
              <a:gd name="connsiteX78" fmla="*/ 2944736 w 4749368"/>
              <a:gd name="connsiteY78" fmla="*/ 5383488 h 5838626"/>
              <a:gd name="connsiteX79" fmla="*/ 3047260 w 4749368"/>
              <a:gd name="connsiteY79" fmla="*/ 5278193 h 5838626"/>
              <a:gd name="connsiteX80" fmla="*/ 3138700 w 4749368"/>
              <a:gd name="connsiteY80" fmla="*/ 5220004 h 5838626"/>
              <a:gd name="connsiteX81" fmla="*/ 3252307 w 4749368"/>
              <a:gd name="connsiteY81" fmla="*/ 5145190 h 5838626"/>
              <a:gd name="connsiteX82" fmla="*/ 3340976 w 4749368"/>
              <a:gd name="connsiteY82" fmla="*/ 5095313 h 5838626"/>
              <a:gd name="connsiteX83" fmla="*/ 3429645 w 4749368"/>
              <a:gd name="connsiteY83" fmla="*/ 4987248 h 5838626"/>
              <a:gd name="connsiteX84" fmla="*/ 3532169 w 4749368"/>
              <a:gd name="connsiteY84" fmla="*/ 4931830 h 5838626"/>
              <a:gd name="connsiteX85" fmla="*/ 3557107 w 4749368"/>
              <a:gd name="connsiteY85" fmla="*/ 4870870 h 5838626"/>
              <a:gd name="connsiteX86" fmla="*/ 3606983 w 4749368"/>
              <a:gd name="connsiteY86" fmla="*/ 4812681 h 5838626"/>
              <a:gd name="connsiteX87" fmla="*/ 3667942 w 4749368"/>
              <a:gd name="connsiteY87" fmla="*/ 4726782 h 5838626"/>
              <a:gd name="connsiteX88" fmla="*/ 3673448 w 4749368"/>
              <a:gd name="connsiteY88" fmla="*/ 4708475 h 5838626"/>
              <a:gd name="connsiteX89" fmla="*/ 3673420 w 4749368"/>
              <a:gd name="connsiteY89" fmla="*/ 4691302 h 5838626"/>
              <a:gd name="connsiteX90" fmla="*/ 3681798 w 4749368"/>
              <a:gd name="connsiteY90" fmla="*/ 4563299 h 5838626"/>
              <a:gd name="connsiteX91" fmla="*/ 3648547 w 4749368"/>
              <a:gd name="connsiteY91" fmla="*/ 4482942 h 5838626"/>
              <a:gd name="connsiteX92" fmla="*/ 3554336 w 4749368"/>
              <a:gd name="connsiteY92" fmla="*/ 4480172 h 5838626"/>
              <a:gd name="connsiteX93" fmla="*/ 3426874 w 4749368"/>
              <a:gd name="connsiteY93" fmla="*/ 4535590 h 5838626"/>
              <a:gd name="connsiteX94" fmla="*/ 3324350 w 4749368"/>
              <a:gd name="connsiteY94" fmla="*/ 4543902 h 5838626"/>
              <a:gd name="connsiteX95" fmla="*/ 3260620 w 4749368"/>
              <a:gd name="connsiteY95" fmla="*/ 4577153 h 5838626"/>
              <a:gd name="connsiteX96" fmla="*/ 3174721 w 4749368"/>
              <a:gd name="connsiteY96" fmla="*/ 4621488 h 5838626"/>
              <a:gd name="connsiteX97" fmla="*/ 3097136 w 4749368"/>
              <a:gd name="connsiteY97" fmla="*/ 4560528 h 5838626"/>
              <a:gd name="connsiteX98" fmla="*/ 3133158 w 4749368"/>
              <a:gd name="connsiteY98" fmla="*/ 4524506 h 5838626"/>
              <a:gd name="connsiteX99" fmla="*/ 3230140 w 4749368"/>
              <a:gd name="connsiteY99" fmla="*/ 4466317 h 5838626"/>
              <a:gd name="connsiteX100" fmla="*/ 3321580 w 4749368"/>
              <a:gd name="connsiteY100" fmla="*/ 4435837 h 5838626"/>
              <a:gd name="connsiteX101" fmla="*/ 3390852 w 4749368"/>
              <a:gd name="connsiteY101" fmla="*/ 4388732 h 5838626"/>
              <a:gd name="connsiteX102" fmla="*/ 3454583 w 4749368"/>
              <a:gd name="connsiteY102" fmla="*/ 4363793 h 5838626"/>
              <a:gd name="connsiteX103" fmla="*/ 3521085 w 4749368"/>
              <a:gd name="connsiteY103" fmla="*/ 4316688 h 5838626"/>
              <a:gd name="connsiteX104" fmla="*/ 3584816 w 4749368"/>
              <a:gd name="connsiteY104" fmla="*/ 4325001 h 5838626"/>
              <a:gd name="connsiteX105" fmla="*/ 3651318 w 4749368"/>
              <a:gd name="connsiteY105" fmla="*/ 4377648 h 5838626"/>
              <a:gd name="connsiteX106" fmla="*/ 3681798 w 4749368"/>
              <a:gd name="connsiteY106" fmla="*/ 4410899 h 5838626"/>
              <a:gd name="connsiteX107" fmla="*/ 3728903 w 4749368"/>
              <a:gd name="connsiteY107" fmla="*/ 4413670 h 5838626"/>
              <a:gd name="connsiteX108" fmla="*/ 3709507 w 4749368"/>
              <a:gd name="connsiteY108" fmla="*/ 4355481 h 5838626"/>
              <a:gd name="connsiteX109" fmla="*/ 3706736 w 4749368"/>
              <a:gd name="connsiteY109" fmla="*/ 4302833 h 5838626"/>
              <a:gd name="connsiteX110" fmla="*/ 3690111 w 4749368"/>
              <a:gd name="connsiteY110" fmla="*/ 4247414 h 5838626"/>
              <a:gd name="connsiteX111" fmla="*/ 3703966 w 4749368"/>
              <a:gd name="connsiteY111" fmla="*/ 4186455 h 5838626"/>
              <a:gd name="connsiteX112" fmla="*/ 3695652 w 4749368"/>
              <a:gd name="connsiteY112" fmla="*/ 4128266 h 5838626"/>
              <a:gd name="connsiteX113" fmla="*/ 3637463 w 4749368"/>
              <a:gd name="connsiteY113" fmla="*/ 4111641 h 5838626"/>
              <a:gd name="connsiteX114" fmla="*/ 3568190 w 4749368"/>
              <a:gd name="connsiteY114" fmla="*/ 4119953 h 5838626"/>
              <a:gd name="connsiteX115" fmla="*/ 3415790 w 4749368"/>
              <a:gd name="connsiteY115" fmla="*/ 4125495 h 5838626"/>
              <a:gd name="connsiteX116" fmla="*/ 3288329 w 4749368"/>
              <a:gd name="connsiteY116" fmla="*/ 4191997 h 5838626"/>
              <a:gd name="connsiteX117" fmla="*/ 3188576 w 4749368"/>
              <a:gd name="connsiteY117" fmla="*/ 4233561 h 5838626"/>
              <a:gd name="connsiteX118" fmla="*/ 3072198 w 4749368"/>
              <a:gd name="connsiteY118" fmla="*/ 4294521 h 5838626"/>
              <a:gd name="connsiteX119" fmla="*/ 2975216 w 4749368"/>
              <a:gd name="connsiteY119" fmla="*/ 4347168 h 5838626"/>
              <a:gd name="connsiteX120" fmla="*/ 2900401 w 4749368"/>
              <a:gd name="connsiteY120" fmla="*/ 4377648 h 5838626"/>
              <a:gd name="connsiteX121" fmla="*/ 2869921 w 4749368"/>
              <a:gd name="connsiteY121" fmla="*/ 4391502 h 5838626"/>
              <a:gd name="connsiteX122" fmla="*/ 2847754 w 4749368"/>
              <a:gd name="connsiteY122" fmla="*/ 4430295 h 5838626"/>
              <a:gd name="connsiteX123" fmla="*/ 2775710 w 4749368"/>
              <a:gd name="connsiteY123" fmla="*/ 4410899 h 5838626"/>
              <a:gd name="connsiteX124" fmla="*/ 2728605 w 4749368"/>
              <a:gd name="connsiteY124" fmla="*/ 4372106 h 5838626"/>
              <a:gd name="connsiteX125" fmla="*/ 2653790 w 4749368"/>
              <a:gd name="connsiteY125" fmla="*/ 4305604 h 5838626"/>
              <a:gd name="connsiteX126" fmla="*/ 2662103 w 4749368"/>
              <a:gd name="connsiteY126" fmla="*/ 4230790 h 5838626"/>
              <a:gd name="connsiteX127" fmla="*/ 2709209 w 4749368"/>
              <a:gd name="connsiteY127" fmla="*/ 4191997 h 5838626"/>
              <a:gd name="connsiteX128" fmla="*/ 2864380 w 4749368"/>
              <a:gd name="connsiteY128" fmla="*/ 4180913 h 5838626"/>
              <a:gd name="connsiteX129" fmla="*/ 2911485 w 4749368"/>
              <a:gd name="connsiteY129" fmla="*/ 4180913 h 5838626"/>
              <a:gd name="connsiteX130" fmla="*/ 2941965 w 4749368"/>
              <a:gd name="connsiteY130" fmla="*/ 4161517 h 5838626"/>
              <a:gd name="connsiteX131" fmla="*/ 3014009 w 4749368"/>
              <a:gd name="connsiteY131" fmla="*/ 4142121 h 5838626"/>
              <a:gd name="connsiteX132" fmla="*/ 3014009 w 4749368"/>
              <a:gd name="connsiteY132" fmla="*/ 4119953 h 5838626"/>
              <a:gd name="connsiteX133" fmla="*/ 3033405 w 4749368"/>
              <a:gd name="connsiteY133" fmla="*/ 4061764 h 5838626"/>
              <a:gd name="connsiteX134" fmla="*/ 3061114 w 4749368"/>
              <a:gd name="connsiteY134" fmla="*/ 4034055 h 5838626"/>
              <a:gd name="connsiteX135" fmla="*/ 3130387 w 4749368"/>
              <a:gd name="connsiteY135" fmla="*/ 4028513 h 5838626"/>
              <a:gd name="connsiteX136" fmla="*/ 3166409 w 4749368"/>
              <a:gd name="connsiteY136" fmla="*/ 4025742 h 5838626"/>
              <a:gd name="connsiteX137" fmla="*/ 3210743 w 4749368"/>
              <a:gd name="connsiteY137" fmla="*/ 3992492 h 5838626"/>
              <a:gd name="connsiteX138" fmla="*/ 3271703 w 4749368"/>
              <a:gd name="connsiteY138" fmla="*/ 3981408 h 5838626"/>
              <a:gd name="connsiteX139" fmla="*/ 3313267 w 4749368"/>
              <a:gd name="connsiteY139" fmla="*/ 3937073 h 5838626"/>
              <a:gd name="connsiteX140" fmla="*/ 3349289 w 4749368"/>
              <a:gd name="connsiteY140" fmla="*/ 3898281 h 5838626"/>
              <a:gd name="connsiteX141" fmla="*/ 3368685 w 4749368"/>
              <a:gd name="connsiteY141" fmla="*/ 3851175 h 5838626"/>
              <a:gd name="connsiteX142" fmla="*/ 3343747 w 4749368"/>
              <a:gd name="connsiteY142" fmla="*/ 3790215 h 5838626"/>
              <a:gd name="connsiteX143" fmla="*/ 3349289 w 4749368"/>
              <a:gd name="connsiteY143" fmla="*/ 3682150 h 5838626"/>
              <a:gd name="connsiteX144" fmla="*/ 3343747 w 4749368"/>
              <a:gd name="connsiteY144" fmla="*/ 3629502 h 5838626"/>
              <a:gd name="connsiteX145" fmla="*/ 3321580 w 4749368"/>
              <a:gd name="connsiteY145" fmla="*/ 3599022 h 5838626"/>
              <a:gd name="connsiteX146" fmla="*/ 3293870 w 4749368"/>
              <a:gd name="connsiteY146" fmla="*/ 3538062 h 5838626"/>
              <a:gd name="connsiteX147" fmla="*/ 3316038 w 4749368"/>
              <a:gd name="connsiteY147" fmla="*/ 3526979 h 5838626"/>
              <a:gd name="connsiteX148" fmla="*/ 3374227 w 4749368"/>
              <a:gd name="connsiteY148" fmla="*/ 3524208 h 5838626"/>
              <a:gd name="connsiteX149" fmla="*/ 3401936 w 4749368"/>
              <a:gd name="connsiteY149" fmla="*/ 3488186 h 5838626"/>
              <a:gd name="connsiteX150" fmla="*/ 3449041 w 4749368"/>
              <a:gd name="connsiteY150" fmla="*/ 3482644 h 5838626"/>
              <a:gd name="connsiteX151" fmla="*/ 3523856 w 4749368"/>
              <a:gd name="connsiteY151" fmla="*/ 3518666 h 5838626"/>
              <a:gd name="connsiteX152" fmla="*/ 3587587 w 4749368"/>
              <a:gd name="connsiteY152" fmla="*/ 3571313 h 5838626"/>
              <a:gd name="connsiteX153" fmla="*/ 3631921 w 4749368"/>
              <a:gd name="connsiteY153" fmla="*/ 3601793 h 5838626"/>
              <a:gd name="connsiteX154" fmla="*/ 3665172 w 4749368"/>
              <a:gd name="connsiteY154" fmla="*/ 3635044 h 5838626"/>
              <a:gd name="connsiteX155" fmla="*/ 3676256 w 4749368"/>
              <a:gd name="connsiteY155" fmla="*/ 3538062 h 5838626"/>
              <a:gd name="connsiteX156" fmla="*/ 3670714 w 4749368"/>
              <a:gd name="connsiteY156" fmla="*/ 3435539 h 5838626"/>
              <a:gd name="connsiteX157" fmla="*/ 3670714 w 4749368"/>
              <a:gd name="connsiteY157" fmla="*/ 3405059 h 5838626"/>
              <a:gd name="connsiteX158" fmla="*/ 3662401 w 4749368"/>
              <a:gd name="connsiteY158" fmla="*/ 3308077 h 5838626"/>
              <a:gd name="connsiteX159" fmla="*/ 3662401 w 4749368"/>
              <a:gd name="connsiteY159" fmla="*/ 3216637 h 5838626"/>
              <a:gd name="connsiteX160" fmla="*/ 3640234 w 4749368"/>
              <a:gd name="connsiteY160" fmla="*/ 3144593 h 5838626"/>
              <a:gd name="connsiteX161" fmla="*/ 3676256 w 4749368"/>
              <a:gd name="connsiteY161" fmla="*/ 3105801 h 5838626"/>
              <a:gd name="connsiteX162" fmla="*/ 3734445 w 4749368"/>
              <a:gd name="connsiteY162" fmla="*/ 3086404 h 5838626"/>
              <a:gd name="connsiteX163" fmla="*/ 3784321 w 4749368"/>
              <a:gd name="connsiteY163" fmla="*/ 3036528 h 5838626"/>
              <a:gd name="connsiteX164" fmla="*/ 3836449 w 4749368"/>
              <a:gd name="connsiteY164" fmla="*/ 3027696 h 5838626"/>
              <a:gd name="connsiteX165" fmla="*/ 3579274 w 4749368"/>
              <a:gd name="connsiteY165" fmla="*/ 2543307 h 5838626"/>
              <a:gd name="connsiteX166" fmla="*/ 3551565 w 4749368"/>
              <a:gd name="connsiteY166" fmla="*/ 2557162 h 5838626"/>
              <a:gd name="connsiteX167" fmla="*/ 3468438 w 4749368"/>
              <a:gd name="connsiteY167" fmla="*/ 2579329 h 5838626"/>
              <a:gd name="connsiteX168" fmla="*/ 3457354 w 4749368"/>
              <a:gd name="connsiteY168" fmla="*/ 2582100 h 5838626"/>
              <a:gd name="connsiteX169" fmla="*/ 3418561 w 4749368"/>
              <a:gd name="connsiteY169" fmla="*/ 2590413 h 5838626"/>
              <a:gd name="connsiteX170" fmla="*/ 3401936 w 4749368"/>
              <a:gd name="connsiteY170" fmla="*/ 2598725 h 5838626"/>
              <a:gd name="connsiteX171" fmla="*/ 3399165 w 4749368"/>
              <a:gd name="connsiteY171" fmla="*/ 2609809 h 5838626"/>
              <a:gd name="connsiteX172" fmla="*/ 3390852 w 4749368"/>
              <a:gd name="connsiteY172" fmla="*/ 2651373 h 5838626"/>
              <a:gd name="connsiteX173" fmla="*/ 3396394 w 4749368"/>
              <a:gd name="connsiteY173" fmla="*/ 2651373 h 5838626"/>
              <a:gd name="connsiteX174" fmla="*/ 3465667 w 4749368"/>
              <a:gd name="connsiteY174" fmla="*/ 2648602 h 5838626"/>
              <a:gd name="connsiteX175" fmla="*/ 3479521 w 4749368"/>
              <a:gd name="connsiteY175" fmla="*/ 2645831 h 5838626"/>
              <a:gd name="connsiteX176" fmla="*/ 3490605 w 4749368"/>
              <a:gd name="connsiteY176" fmla="*/ 2637518 h 5838626"/>
              <a:gd name="connsiteX177" fmla="*/ 3518314 w 4749368"/>
              <a:gd name="connsiteY177" fmla="*/ 2629205 h 5838626"/>
              <a:gd name="connsiteX178" fmla="*/ 3526627 w 4749368"/>
              <a:gd name="connsiteY178" fmla="*/ 2620893 h 5838626"/>
              <a:gd name="connsiteX179" fmla="*/ 3584816 w 4749368"/>
              <a:gd name="connsiteY179" fmla="*/ 2615351 h 5838626"/>
              <a:gd name="connsiteX180" fmla="*/ 3601441 w 4749368"/>
              <a:gd name="connsiteY180" fmla="*/ 2609809 h 5838626"/>
              <a:gd name="connsiteX181" fmla="*/ 3615296 w 4749368"/>
              <a:gd name="connsiteY181" fmla="*/ 2595954 h 5838626"/>
              <a:gd name="connsiteX182" fmla="*/ 3623609 w 4749368"/>
              <a:gd name="connsiteY182" fmla="*/ 2593183 h 5838626"/>
              <a:gd name="connsiteX183" fmla="*/ 3634692 w 4749368"/>
              <a:gd name="connsiteY183" fmla="*/ 2587642 h 5838626"/>
              <a:gd name="connsiteX184" fmla="*/ 3665172 w 4749368"/>
              <a:gd name="connsiteY184" fmla="*/ 2582100 h 5838626"/>
              <a:gd name="connsiteX185" fmla="*/ 3673485 w 4749368"/>
              <a:gd name="connsiteY185" fmla="*/ 2573787 h 5838626"/>
              <a:gd name="connsiteX186" fmla="*/ 3690110 w 4749368"/>
              <a:gd name="connsiteY186" fmla="*/ 2559933 h 5838626"/>
              <a:gd name="connsiteX187" fmla="*/ 3684569 w 4749368"/>
              <a:gd name="connsiteY187" fmla="*/ 2551620 h 5838626"/>
              <a:gd name="connsiteX188" fmla="*/ 3673485 w 4749368"/>
              <a:gd name="connsiteY188" fmla="*/ 2546078 h 5838626"/>
              <a:gd name="connsiteX189" fmla="*/ 3579274 w 4749368"/>
              <a:gd name="connsiteY189" fmla="*/ 2543307 h 5838626"/>
              <a:gd name="connsiteX190" fmla="*/ 3733919 w 4749368"/>
              <a:gd name="connsiteY190" fmla="*/ 2251374 h 5838626"/>
              <a:gd name="connsiteX191" fmla="*/ 3728903 w 4749368"/>
              <a:gd name="connsiteY191" fmla="*/ 2252362 h 5838626"/>
              <a:gd name="connsiteX192" fmla="*/ 3660973 w 4749368"/>
              <a:gd name="connsiteY192" fmla="*/ 2274898 h 5838626"/>
              <a:gd name="connsiteX193" fmla="*/ 3627046 w 4749368"/>
              <a:gd name="connsiteY193" fmla="*/ 2285407 h 5838626"/>
              <a:gd name="connsiteX194" fmla="*/ 3629151 w 4749368"/>
              <a:gd name="connsiteY194" fmla="*/ 2309771 h 5838626"/>
              <a:gd name="connsiteX195" fmla="*/ 3641360 w 4749368"/>
              <a:gd name="connsiteY195" fmla="*/ 2333129 h 5838626"/>
              <a:gd name="connsiteX196" fmla="*/ 3644178 w 4749368"/>
              <a:gd name="connsiteY196" fmla="*/ 2336508 h 5838626"/>
              <a:gd name="connsiteX197" fmla="*/ 3648959 w 4749368"/>
              <a:gd name="connsiteY197" fmla="*/ 2334385 h 5838626"/>
              <a:gd name="connsiteX198" fmla="*/ 3687340 w 4749368"/>
              <a:gd name="connsiteY198" fmla="*/ 2343802 h 5838626"/>
              <a:gd name="connsiteX199" fmla="*/ 3718426 w 4749368"/>
              <a:gd name="connsiteY199" fmla="*/ 2335771 h 5838626"/>
              <a:gd name="connsiteX200" fmla="*/ 3742951 w 4749368"/>
              <a:gd name="connsiteY200" fmla="*/ 2328044 h 5838626"/>
              <a:gd name="connsiteX201" fmla="*/ 3731675 w 4749368"/>
              <a:gd name="connsiteY201" fmla="*/ 2309771 h 5838626"/>
              <a:gd name="connsiteX202" fmla="*/ 3730636 w 4749368"/>
              <a:gd name="connsiteY202" fmla="*/ 2273230 h 5838626"/>
              <a:gd name="connsiteX203" fmla="*/ 4199958 w 4749368"/>
              <a:gd name="connsiteY203" fmla="*/ 2216340 h 5838626"/>
              <a:gd name="connsiteX204" fmla="*/ 3997681 w 4749368"/>
              <a:gd name="connsiteY204" fmla="*/ 2219111 h 5838626"/>
              <a:gd name="connsiteX205" fmla="*/ 3914554 w 4749368"/>
              <a:gd name="connsiteY205" fmla="*/ 2221882 h 5838626"/>
              <a:gd name="connsiteX206" fmla="*/ 3898138 w 4749368"/>
              <a:gd name="connsiteY206" fmla="*/ 2224119 h 5838626"/>
              <a:gd name="connsiteX207" fmla="*/ 3897930 w 4749368"/>
              <a:gd name="connsiteY207" fmla="*/ 2226644 h 5838626"/>
              <a:gd name="connsiteX208" fmla="*/ 3895159 w 4749368"/>
              <a:gd name="connsiteY208" fmla="*/ 2348564 h 5838626"/>
              <a:gd name="connsiteX209" fmla="*/ 3891223 w 4749368"/>
              <a:gd name="connsiteY209" fmla="*/ 2351605 h 5838626"/>
              <a:gd name="connsiteX210" fmla="*/ 3895158 w 4749368"/>
              <a:gd name="connsiteY210" fmla="*/ 2354885 h 5838626"/>
              <a:gd name="connsiteX211" fmla="*/ 4069725 w 4749368"/>
              <a:gd name="connsiteY211" fmla="*/ 2465722 h 5838626"/>
              <a:gd name="connsiteX212" fmla="*/ 4064183 w 4749368"/>
              <a:gd name="connsiteY212" fmla="*/ 2559933 h 5838626"/>
              <a:gd name="connsiteX213" fmla="*/ 3972743 w 4749368"/>
              <a:gd name="connsiteY213" fmla="*/ 2631976 h 5838626"/>
              <a:gd name="connsiteX214" fmla="*/ 3948520 w 4749368"/>
              <a:gd name="connsiteY214" fmla="*/ 2663582 h 5838626"/>
              <a:gd name="connsiteX215" fmla="*/ 3944071 w 4749368"/>
              <a:gd name="connsiteY215" fmla="*/ 2670405 h 5838626"/>
              <a:gd name="connsiteX216" fmla="*/ 3946875 w 4749368"/>
              <a:gd name="connsiteY216" fmla="*/ 2671332 h 5838626"/>
              <a:gd name="connsiteX217" fmla="*/ 3992140 w 4749368"/>
              <a:gd name="connsiteY217" fmla="*/ 2723416 h 5838626"/>
              <a:gd name="connsiteX218" fmla="*/ 4014307 w 4749368"/>
              <a:gd name="connsiteY218" fmla="*/ 2742813 h 5838626"/>
              <a:gd name="connsiteX219" fmla="*/ 4141769 w 4749368"/>
              <a:gd name="connsiteY219" fmla="*/ 2701249 h 5838626"/>
              <a:gd name="connsiteX220" fmla="*/ 4266460 w 4749368"/>
              <a:gd name="connsiteY220" fmla="*/ 2640289 h 5838626"/>
              <a:gd name="connsiteX221" fmla="*/ 4396692 w 4749368"/>
              <a:gd name="connsiteY221" fmla="*/ 2557162 h 5838626"/>
              <a:gd name="connsiteX222" fmla="*/ 4479820 w 4749368"/>
              <a:gd name="connsiteY222" fmla="*/ 2471263 h 5838626"/>
              <a:gd name="connsiteX223" fmla="*/ 4496445 w 4749368"/>
              <a:gd name="connsiteY223" fmla="*/ 2332718 h 5838626"/>
              <a:gd name="connsiteX224" fmla="*/ 4438256 w 4749368"/>
              <a:gd name="connsiteY224" fmla="*/ 2257903 h 5838626"/>
              <a:gd name="connsiteX225" fmla="*/ 4324649 w 4749368"/>
              <a:gd name="connsiteY225" fmla="*/ 2249591 h 5838626"/>
              <a:gd name="connsiteX226" fmla="*/ 4249834 w 4749368"/>
              <a:gd name="connsiteY226" fmla="*/ 2224653 h 5838626"/>
              <a:gd name="connsiteX227" fmla="*/ 4199958 w 4749368"/>
              <a:gd name="connsiteY227" fmla="*/ 2216340 h 5838626"/>
              <a:gd name="connsiteX228" fmla="*/ 3684916 w 4749368"/>
              <a:gd name="connsiteY228" fmla="*/ 2094333 h 5838626"/>
              <a:gd name="connsiteX229" fmla="*/ 3631922 w 4749368"/>
              <a:gd name="connsiteY229" fmla="*/ 2107495 h 5838626"/>
              <a:gd name="connsiteX230" fmla="*/ 3622398 w 4749368"/>
              <a:gd name="connsiteY230" fmla="*/ 2144729 h 5838626"/>
              <a:gd name="connsiteX231" fmla="*/ 3624824 w 4749368"/>
              <a:gd name="connsiteY231" fmla="*/ 2176052 h 5838626"/>
              <a:gd name="connsiteX232" fmla="*/ 3695652 w 4749368"/>
              <a:gd name="connsiteY232" fmla="*/ 2155380 h 5838626"/>
              <a:gd name="connsiteX233" fmla="*/ 3744498 w 4749368"/>
              <a:gd name="connsiteY233" fmla="*/ 2144174 h 5838626"/>
              <a:gd name="connsiteX234" fmla="*/ 3744751 w 4749368"/>
              <a:gd name="connsiteY234" fmla="*/ 2130377 h 5838626"/>
              <a:gd name="connsiteX235" fmla="*/ 3737217 w 4749368"/>
              <a:gd name="connsiteY235" fmla="*/ 2107495 h 5838626"/>
              <a:gd name="connsiteX236" fmla="*/ 3684916 w 4749368"/>
              <a:gd name="connsiteY236" fmla="*/ 2094333 h 5838626"/>
              <a:gd name="connsiteX237" fmla="*/ 1567795 w 4749368"/>
              <a:gd name="connsiteY237" fmla="*/ 2054726 h 5838626"/>
              <a:gd name="connsiteX238" fmla="*/ 1722032 w 4749368"/>
              <a:gd name="connsiteY238" fmla="*/ 2109810 h 5838626"/>
              <a:gd name="connsiteX239" fmla="*/ 1890957 w 4749368"/>
              <a:gd name="connsiteY239" fmla="*/ 2194273 h 5838626"/>
              <a:gd name="connsiteX240" fmla="*/ 1982764 w 4749368"/>
              <a:gd name="connsiteY240" fmla="*/ 2264046 h 5838626"/>
              <a:gd name="connsiteX241" fmla="*/ 2004798 w 4749368"/>
              <a:gd name="connsiteY241" fmla="*/ 2315458 h 5838626"/>
              <a:gd name="connsiteX242" fmla="*/ 2019487 w 4749368"/>
              <a:gd name="connsiteY242" fmla="*/ 2429299 h 5838626"/>
              <a:gd name="connsiteX243" fmla="*/ 2063554 w 4749368"/>
              <a:gd name="connsiteY243" fmla="*/ 2532123 h 5838626"/>
              <a:gd name="connsiteX244" fmla="*/ 2155362 w 4749368"/>
              <a:gd name="connsiteY244" fmla="*/ 2590880 h 5838626"/>
              <a:gd name="connsiteX245" fmla="*/ 2247169 w 4749368"/>
              <a:gd name="connsiteY245" fmla="*/ 2568846 h 5838626"/>
              <a:gd name="connsiteX246" fmla="*/ 2327959 w 4749368"/>
              <a:gd name="connsiteY246" fmla="*/ 2568846 h 5838626"/>
              <a:gd name="connsiteX247" fmla="*/ 2405077 w 4749368"/>
              <a:gd name="connsiteY247" fmla="*/ 2620258 h 5838626"/>
              <a:gd name="connsiteX248" fmla="*/ 2449145 w 4749368"/>
              <a:gd name="connsiteY248" fmla="*/ 2697376 h 5838626"/>
              <a:gd name="connsiteX249" fmla="*/ 2353665 w 4749368"/>
              <a:gd name="connsiteY249" fmla="*/ 2796528 h 5838626"/>
              <a:gd name="connsiteX250" fmla="*/ 2232480 w 4749368"/>
              <a:gd name="connsiteY250" fmla="*/ 2892008 h 5838626"/>
              <a:gd name="connsiteX251" fmla="*/ 2111294 w 4749368"/>
              <a:gd name="connsiteY251" fmla="*/ 2976470 h 5838626"/>
              <a:gd name="connsiteX252" fmla="*/ 2045193 w 4749368"/>
              <a:gd name="connsiteY252" fmla="*/ 3020538 h 5838626"/>
              <a:gd name="connsiteX253" fmla="*/ 2004798 w 4749368"/>
              <a:gd name="connsiteY253" fmla="*/ 3086639 h 5838626"/>
              <a:gd name="connsiteX254" fmla="*/ 2002733 w 4749368"/>
              <a:gd name="connsiteY254" fmla="*/ 3117108 h 5838626"/>
              <a:gd name="connsiteX255" fmla="*/ 2003708 w 4749368"/>
              <a:gd name="connsiteY255" fmla="*/ 3139287 h 5838626"/>
              <a:gd name="connsiteX256" fmla="*/ 2018942 w 4749368"/>
              <a:gd name="connsiteY256" fmla="*/ 3139887 h 5838626"/>
              <a:gd name="connsiteX257" fmla="*/ 2100277 w 4749368"/>
              <a:gd name="connsiteY257" fmla="*/ 3167429 h 5838626"/>
              <a:gd name="connsiteX258" fmla="*/ 2232480 w 4749368"/>
              <a:gd name="connsiteY258" fmla="*/ 3160085 h 5838626"/>
              <a:gd name="connsiteX259" fmla="*/ 2283892 w 4749368"/>
              <a:gd name="connsiteY259" fmla="*/ 3160085 h 5838626"/>
              <a:gd name="connsiteX260" fmla="*/ 2397733 w 4749368"/>
              <a:gd name="connsiteY260" fmla="*/ 3141723 h 5838626"/>
              <a:gd name="connsiteX261" fmla="*/ 2445473 w 4749368"/>
              <a:gd name="connsiteY261" fmla="*/ 3119690 h 5838626"/>
              <a:gd name="connsiteX262" fmla="*/ 2493212 w 4749368"/>
              <a:gd name="connsiteY262" fmla="*/ 3119690 h 5838626"/>
              <a:gd name="connsiteX263" fmla="*/ 2548297 w 4749368"/>
              <a:gd name="connsiteY263" fmla="*/ 3071950 h 5838626"/>
              <a:gd name="connsiteX264" fmla="*/ 2588692 w 4749368"/>
              <a:gd name="connsiteY264" fmla="*/ 3079294 h 5838626"/>
              <a:gd name="connsiteX265" fmla="*/ 2647448 w 4749368"/>
              <a:gd name="connsiteY265" fmla="*/ 3057261 h 5838626"/>
              <a:gd name="connsiteX266" fmla="*/ 2720894 w 4749368"/>
              <a:gd name="connsiteY266" fmla="*/ 3071950 h 5838626"/>
              <a:gd name="connsiteX267" fmla="*/ 2750273 w 4749368"/>
              <a:gd name="connsiteY267" fmla="*/ 3027882 h 5838626"/>
              <a:gd name="connsiteX268" fmla="*/ 2827391 w 4749368"/>
              <a:gd name="connsiteY268" fmla="*/ 3031555 h 5838626"/>
              <a:gd name="connsiteX269" fmla="*/ 2911853 w 4749368"/>
              <a:gd name="connsiteY269" fmla="*/ 3086639 h 5838626"/>
              <a:gd name="connsiteX270" fmla="*/ 3047728 w 4749368"/>
              <a:gd name="connsiteY270" fmla="*/ 3149068 h 5838626"/>
              <a:gd name="connsiteX271" fmla="*/ 3106485 w 4749368"/>
              <a:gd name="connsiteY271" fmla="*/ 3215169 h 5838626"/>
              <a:gd name="connsiteX272" fmla="*/ 3077106 w 4749368"/>
              <a:gd name="connsiteY272" fmla="*/ 3284943 h 5838626"/>
              <a:gd name="connsiteX273" fmla="*/ 3062417 w 4749368"/>
              <a:gd name="connsiteY273" fmla="*/ 3347371 h 5838626"/>
              <a:gd name="connsiteX274" fmla="*/ 3003660 w 4749368"/>
              <a:gd name="connsiteY274" fmla="*/ 3362061 h 5838626"/>
              <a:gd name="connsiteX275" fmla="*/ 2809029 w 4749368"/>
              <a:gd name="connsiteY275" fmla="*/ 3354716 h 5838626"/>
              <a:gd name="connsiteX276" fmla="*/ 2669482 w 4749368"/>
              <a:gd name="connsiteY276" fmla="*/ 3358388 h 5838626"/>
              <a:gd name="connsiteX277" fmla="*/ 2585019 w 4749368"/>
              <a:gd name="connsiteY277" fmla="*/ 3387767 h 5838626"/>
              <a:gd name="connsiteX278" fmla="*/ 2551969 w 4749368"/>
              <a:gd name="connsiteY278" fmla="*/ 3420817 h 5838626"/>
              <a:gd name="connsiteX279" fmla="*/ 2570330 w 4749368"/>
              <a:gd name="connsiteY279" fmla="*/ 3497935 h 5838626"/>
              <a:gd name="connsiteX280" fmla="*/ 2566658 w 4749368"/>
              <a:gd name="connsiteY280" fmla="*/ 3644827 h 5838626"/>
              <a:gd name="connsiteX281" fmla="*/ 2533607 w 4749368"/>
              <a:gd name="connsiteY281" fmla="*/ 3751323 h 5838626"/>
              <a:gd name="connsiteX282" fmla="*/ 2456489 w 4749368"/>
              <a:gd name="connsiteY282" fmla="*/ 3857820 h 5838626"/>
              <a:gd name="connsiteX283" fmla="*/ 2338976 w 4749368"/>
              <a:gd name="connsiteY283" fmla="*/ 3938610 h 5838626"/>
              <a:gd name="connsiteX284" fmla="*/ 2236152 w 4749368"/>
              <a:gd name="connsiteY284" fmla="*/ 4001039 h 5838626"/>
              <a:gd name="connsiteX285" fmla="*/ 2122311 w 4749368"/>
              <a:gd name="connsiteY285" fmla="*/ 4155275 h 5838626"/>
              <a:gd name="connsiteX286" fmla="*/ 2119430 w 4749368"/>
              <a:gd name="connsiteY286" fmla="*/ 4156659 h 5838626"/>
              <a:gd name="connsiteX287" fmla="*/ 2110376 w 4749368"/>
              <a:gd name="connsiteY287" fmla="*/ 4174325 h 5838626"/>
              <a:gd name="connsiteX288" fmla="*/ 2074571 w 4749368"/>
              <a:gd name="connsiteY288" fmla="*/ 4239737 h 5838626"/>
              <a:gd name="connsiteX289" fmla="*/ 2004798 w 4749368"/>
              <a:gd name="connsiteY289" fmla="*/ 4360923 h 5838626"/>
              <a:gd name="connsiteX290" fmla="*/ 1971289 w 4749368"/>
              <a:gd name="connsiteY290" fmla="*/ 4423352 h 5838626"/>
              <a:gd name="connsiteX291" fmla="*/ 1951647 w 4749368"/>
              <a:gd name="connsiteY291" fmla="*/ 4444511 h 5838626"/>
              <a:gd name="connsiteX292" fmla="*/ 1940992 w 4749368"/>
              <a:gd name="connsiteY292" fmla="*/ 4462370 h 5838626"/>
              <a:gd name="connsiteX293" fmla="*/ 1898301 w 4749368"/>
              <a:gd name="connsiteY293" fmla="*/ 4522504 h 5838626"/>
              <a:gd name="connsiteX294" fmla="*/ 1806494 w 4749368"/>
              <a:gd name="connsiteY294" fmla="*/ 4636345 h 5838626"/>
              <a:gd name="connsiteX295" fmla="*/ 1688981 w 4749368"/>
              <a:gd name="connsiteY295" fmla="*/ 4768547 h 5838626"/>
              <a:gd name="connsiteX296" fmla="*/ 1567795 w 4749368"/>
              <a:gd name="connsiteY296" fmla="*/ 4860355 h 5838626"/>
              <a:gd name="connsiteX297" fmla="*/ 1464971 w 4749368"/>
              <a:gd name="connsiteY297" fmla="*/ 5014591 h 5838626"/>
              <a:gd name="connsiteX298" fmla="*/ 1391526 w 4749368"/>
              <a:gd name="connsiteY298" fmla="*/ 5139449 h 5838626"/>
              <a:gd name="connsiteX299" fmla="*/ 1244634 w 4749368"/>
              <a:gd name="connsiteY299" fmla="*/ 5249617 h 5838626"/>
              <a:gd name="connsiteX300" fmla="*/ 1127121 w 4749368"/>
              <a:gd name="connsiteY300" fmla="*/ 5352441 h 5838626"/>
              <a:gd name="connsiteX301" fmla="*/ 1038986 w 4749368"/>
              <a:gd name="connsiteY301" fmla="*/ 5392837 h 5838626"/>
              <a:gd name="connsiteX302" fmla="*/ 921473 w 4749368"/>
              <a:gd name="connsiteY302" fmla="*/ 5484644 h 5838626"/>
              <a:gd name="connsiteX303" fmla="*/ 807632 w 4749368"/>
              <a:gd name="connsiteY303" fmla="*/ 5550745 h 5838626"/>
              <a:gd name="connsiteX304" fmla="*/ 682774 w 4749368"/>
              <a:gd name="connsiteY304" fmla="*/ 5653569 h 5838626"/>
              <a:gd name="connsiteX305" fmla="*/ 561588 w 4749368"/>
              <a:gd name="connsiteY305" fmla="*/ 5686620 h 5838626"/>
              <a:gd name="connsiteX306" fmla="*/ 425713 w 4749368"/>
              <a:gd name="connsiteY306" fmla="*/ 5749049 h 5838626"/>
              <a:gd name="connsiteX307" fmla="*/ 352268 w 4749368"/>
              <a:gd name="connsiteY307" fmla="*/ 5774755 h 5838626"/>
              <a:gd name="connsiteX308" fmla="*/ 253116 w 4749368"/>
              <a:gd name="connsiteY308" fmla="*/ 5807805 h 5838626"/>
              <a:gd name="connsiteX309" fmla="*/ 190687 w 4749368"/>
              <a:gd name="connsiteY309" fmla="*/ 5807805 h 5838626"/>
              <a:gd name="connsiteX310" fmla="*/ 135603 w 4749368"/>
              <a:gd name="connsiteY310" fmla="*/ 5833511 h 5838626"/>
              <a:gd name="connsiteX311" fmla="*/ 3400 w 4749368"/>
              <a:gd name="connsiteY311" fmla="*/ 5829839 h 5838626"/>
              <a:gd name="connsiteX312" fmla="*/ 95207 w 4749368"/>
              <a:gd name="connsiteY312" fmla="*/ 5745376 h 5838626"/>
              <a:gd name="connsiteX313" fmla="*/ 172326 w 4749368"/>
              <a:gd name="connsiteY313" fmla="*/ 5708653 h 5838626"/>
              <a:gd name="connsiteX314" fmla="*/ 234754 w 4749368"/>
              <a:gd name="connsiteY314" fmla="*/ 5646225 h 5838626"/>
              <a:gd name="connsiteX315" fmla="*/ 282494 w 4749368"/>
              <a:gd name="connsiteY315" fmla="*/ 5580123 h 5838626"/>
              <a:gd name="connsiteX316" fmla="*/ 293511 w 4749368"/>
              <a:gd name="connsiteY316" fmla="*/ 5536056 h 5838626"/>
              <a:gd name="connsiteX317" fmla="*/ 370629 w 4749368"/>
              <a:gd name="connsiteY317" fmla="*/ 5521367 h 5838626"/>
              <a:gd name="connsiteX318" fmla="*/ 469781 w 4749368"/>
              <a:gd name="connsiteY318" fmla="*/ 5425887 h 5838626"/>
              <a:gd name="connsiteX319" fmla="*/ 535882 w 4749368"/>
              <a:gd name="connsiteY319" fmla="*/ 5418543 h 5838626"/>
              <a:gd name="connsiteX320" fmla="*/ 624017 w 4749368"/>
              <a:gd name="connsiteY320" fmla="*/ 5334080 h 5838626"/>
              <a:gd name="connsiteX321" fmla="*/ 723169 w 4749368"/>
              <a:gd name="connsiteY321" fmla="*/ 5271651 h 5838626"/>
              <a:gd name="connsiteX322" fmla="*/ 899439 w 4749368"/>
              <a:gd name="connsiteY322" fmla="*/ 5150465 h 5838626"/>
              <a:gd name="connsiteX323" fmla="*/ 1160171 w 4749368"/>
              <a:gd name="connsiteY323" fmla="*/ 4941145 h 5838626"/>
              <a:gd name="connsiteX324" fmla="*/ 1281357 w 4749368"/>
              <a:gd name="connsiteY324" fmla="*/ 4797926 h 5838626"/>
              <a:gd name="connsiteX325" fmla="*/ 1384181 w 4749368"/>
              <a:gd name="connsiteY325" fmla="*/ 4665723 h 5838626"/>
              <a:gd name="connsiteX326" fmla="*/ 1457627 w 4749368"/>
              <a:gd name="connsiteY326" fmla="*/ 4595950 h 5838626"/>
              <a:gd name="connsiteX327" fmla="*/ 1468644 w 4749368"/>
              <a:gd name="connsiteY327" fmla="*/ 4507815 h 5838626"/>
              <a:gd name="connsiteX328" fmla="*/ 1473039 w 4749368"/>
              <a:gd name="connsiteY328" fmla="*/ 4502781 h 5838626"/>
              <a:gd name="connsiteX329" fmla="*/ 1472718 w 4749368"/>
              <a:gd name="connsiteY329" fmla="*/ 4502537 h 5838626"/>
              <a:gd name="connsiteX330" fmla="*/ 1487005 w 4749368"/>
              <a:gd name="connsiteY330" fmla="*/ 4467420 h 5838626"/>
              <a:gd name="connsiteX331" fmla="*/ 1461299 w 4749368"/>
              <a:gd name="connsiteY331" fmla="*/ 4375612 h 5838626"/>
              <a:gd name="connsiteX332" fmla="*/ 1472316 w 4749368"/>
              <a:gd name="connsiteY332" fmla="*/ 4250755 h 5838626"/>
              <a:gd name="connsiteX333" fmla="*/ 1464971 w 4749368"/>
              <a:gd name="connsiteY333" fmla="*/ 4140586 h 5838626"/>
              <a:gd name="connsiteX334" fmla="*/ 1409887 w 4749368"/>
              <a:gd name="connsiteY334" fmla="*/ 4045106 h 5838626"/>
              <a:gd name="connsiteX335" fmla="*/ 1343786 w 4749368"/>
              <a:gd name="connsiteY335" fmla="*/ 4136914 h 5838626"/>
              <a:gd name="connsiteX336" fmla="*/ 1255651 w 4749368"/>
              <a:gd name="connsiteY336" fmla="*/ 4114880 h 5838626"/>
              <a:gd name="connsiteX337" fmla="*/ 1167516 w 4749368"/>
              <a:gd name="connsiteY337" fmla="*/ 4158947 h 5838626"/>
              <a:gd name="connsiteX338" fmla="*/ 1101415 w 4749368"/>
              <a:gd name="connsiteY338" fmla="*/ 4206687 h 5838626"/>
              <a:gd name="connsiteX339" fmla="*/ 1053675 w 4749368"/>
              <a:gd name="connsiteY339" fmla="*/ 4206687 h 5838626"/>
              <a:gd name="connsiteX340" fmla="*/ 1020624 w 4749368"/>
              <a:gd name="connsiteY340" fmla="*/ 4254427 h 5838626"/>
              <a:gd name="connsiteX341" fmla="*/ 947179 w 4749368"/>
              <a:gd name="connsiteY341" fmla="*/ 4287478 h 5838626"/>
              <a:gd name="connsiteX342" fmla="*/ 961868 w 4749368"/>
              <a:gd name="connsiteY342" fmla="*/ 4353579 h 5838626"/>
              <a:gd name="connsiteX343" fmla="*/ 969212 w 4749368"/>
              <a:gd name="connsiteY343" fmla="*/ 4393974 h 5838626"/>
              <a:gd name="connsiteX344" fmla="*/ 895766 w 4749368"/>
              <a:gd name="connsiteY344" fmla="*/ 4430697 h 5838626"/>
              <a:gd name="connsiteX345" fmla="*/ 807632 w 4749368"/>
              <a:gd name="connsiteY345" fmla="*/ 4401318 h 5838626"/>
              <a:gd name="connsiteX346" fmla="*/ 759892 w 4749368"/>
              <a:gd name="connsiteY346" fmla="*/ 4379285 h 5838626"/>
              <a:gd name="connsiteX347" fmla="*/ 635034 w 4749368"/>
              <a:gd name="connsiteY347" fmla="*/ 4371940 h 5838626"/>
              <a:gd name="connsiteX348" fmla="*/ 565260 w 4749368"/>
              <a:gd name="connsiteY348" fmla="*/ 4258099 h 5838626"/>
              <a:gd name="connsiteX349" fmla="*/ 513848 w 4749368"/>
              <a:gd name="connsiteY349" fmla="*/ 4158947 h 5838626"/>
              <a:gd name="connsiteX350" fmla="*/ 579950 w 4749368"/>
              <a:gd name="connsiteY350" fmla="*/ 4133241 h 5838626"/>
              <a:gd name="connsiteX351" fmla="*/ 715824 w 4749368"/>
              <a:gd name="connsiteY351" fmla="*/ 4122225 h 5838626"/>
              <a:gd name="connsiteX352" fmla="*/ 803959 w 4749368"/>
              <a:gd name="connsiteY352" fmla="*/ 4081829 h 5838626"/>
              <a:gd name="connsiteX353" fmla="*/ 917800 w 4749368"/>
              <a:gd name="connsiteY353" fmla="*/ 4019400 h 5838626"/>
              <a:gd name="connsiteX354" fmla="*/ 1016952 w 4749368"/>
              <a:gd name="connsiteY354" fmla="*/ 3975333 h 5838626"/>
              <a:gd name="connsiteX355" fmla="*/ 1086726 w 4749368"/>
              <a:gd name="connsiteY355" fmla="*/ 3868837 h 5838626"/>
              <a:gd name="connsiteX356" fmla="*/ 1134465 w 4749368"/>
              <a:gd name="connsiteY356" fmla="*/ 3839458 h 5838626"/>
              <a:gd name="connsiteX357" fmla="*/ 1189550 w 4749368"/>
              <a:gd name="connsiteY357" fmla="*/ 3813752 h 5838626"/>
              <a:gd name="connsiteX358" fmla="*/ 1259323 w 4749368"/>
              <a:gd name="connsiteY358" fmla="*/ 3850475 h 5838626"/>
              <a:gd name="connsiteX359" fmla="*/ 1332769 w 4749368"/>
              <a:gd name="connsiteY359" fmla="*/ 3879853 h 5838626"/>
              <a:gd name="connsiteX360" fmla="*/ 1395198 w 4749368"/>
              <a:gd name="connsiteY360" fmla="*/ 3909232 h 5838626"/>
              <a:gd name="connsiteX361" fmla="*/ 1472316 w 4749368"/>
              <a:gd name="connsiteY361" fmla="*/ 3979005 h 5838626"/>
              <a:gd name="connsiteX362" fmla="*/ 1516383 w 4749368"/>
              <a:gd name="connsiteY362" fmla="*/ 4012056 h 5838626"/>
              <a:gd name="connsiteX363" fmla="*/ 1542089 w 4749368"/>
              <a:gd name="connsiteY363" fmla="*/ 3964316 h 5838626"/>
              <a:gd name="connsiteX364" fmla="*/ 1549434 w 4749368"/>
              <a:gd name="connsiteY364" fmla="*/ 3876181 h 5838626"/>
              <a:gd name="connsiteX365" fmla="*/ 1512711 w 4749368"/>
              <a:gd name="connsiteY365" fmla="*/ 3839458 h 5838626"/>
              <a:gd name="connsiteX366" fmla="*/ 1520056 w 4749368"/>
              <a:gd name="connsiteY366" fmla="*/ 3732962 h 5838626"/>
              <a:gd name="connsiteX367" fmla="*/ 1520056 w 4749368"/>
              <a:gd name="connsiteY367" fmla="*/ 3685222 h 5838626"/>
              <a:gd name="connsiteX368" fmla="*/ 1520056 w 4749368"/>
              <a:gd name="connsiteY368" fmla="*/ 3626465 h 5838626"/>
              <a:gd name="connsiteX369" fmla="*/ 1516383 w 4749368"/>
              <a:gd name="connsiteY369" fmla="*/ 3560364 h 5838626"/>
              <a:gd name="connsiteX370" fmla="*/ 1501694 w 4749368"/>
              <a:gd name="connsiteY370" fmla="*/ 3450196 h 5838626"/>
              <a:gd name="connsiteX371" fmla="*/ 1497161 w 4749368"/>
              <a:gd name="connsiteY371" fmla="*/ 3434503 h 5838626"/>
              <a:gd name="connsiteX372" fmla="*/ 1497120 w 4749368"/>
              <a:gd name="connsiteY372" fmla="*/ 3434419 h 5838626"/>
              <a:gd name="connsiteX373" fmla="*/ 1479029 w 4749368"/>
              <a:gd name="connsiteY373" fmla="*/ 3432035 h 5838626"/>
              <a:gd name="connsiteX374" fmla="*/ 1439265 w 4749368"/>
              <a:gd name="connsiteY374" fmla="*/ 3417145 h 5838626"/>
              <a:gd name="connsiteX375" fmla="*/ 1384181 w 4749368"/>
              <a:gd name="connsiteY375" fmla="*/ 3417145 h 5838626"/>
              <a:gd name="connsiteX376" fmla="*/ 1332769 w 4749368"/>
              <a:gd name="connsiteY376" fmla="*/ 3446523 h 5838626"/>
              <a:gd name="connsiteX377" fmla="*/ 1226273 w 4749368"/>
              <a:gd name="connsiteY377" fmla="*/ 3468557 h 5838626"/>
              <a:gd name="connsiteX378" fmla="*/ 1149154 w 4749368"/>
              <a:gd name="connsiteY378" fmla="*/ 3472229 h 5838626"/>
              <a:gd name="connsiteX379" fmla="*/ 1064692 w 4749368"/>
              <a:gd name="connsiteY379" fmla="*/ 3490591 h 5838626"/>
              <a:gd name="connsiteX380" fmla="*/ 914128 w 4749368"/>
              <a:gd name="connsiteY380" fmla="*/ 3534658 h 5838626"/>
              <a:gd name="connsiteX381" fmla="*/ 726841 w 4749368"/>
              <a:gd name="connsiteY381" fmla="*/ 3597087 h 5838626"/>
              <a:gd name="connsiteX382" fmla="*/ 601983 w 4749368"/>
              <a:gd name="connsiteY382" fmla="*/ 3659516 h 5838626"/>
              <a:gd name="connsiteX383" fmla="*/ 491815 w 4749368"/>
              <a:gd name="connsiteY383" fmla="*/ 3718273 h 5838626"/>
              <a:gd name="connsiteX384" fmla="*/ 337579 w 4749368"/>
              <a:gd name="connsiteY384" fmla="*/ 3850475 h 5838626"/>
              <a:gd name="connsiteX385" fmla="*/ 249444 w 4749368"/>
              <a:gd name="connsiteY385" fmla="*/ 3883526 h 5838626"/>
              <a:gd name="connsiteX386" fmla="*/ 168653 w 4749368"/>
              <a:gd name="connsiteY386" fmla="*/ 3843131 h 5838626"/>
              <a:gd name="connsiteX387" fmla="*/ 14417 w 4749368"/>
              <a:gd name="connsiteY387" fmla="*/ 3743979 h 5838626"/>
              <a:gd name="connsiteX388" fmla="*/ 14417 w 4749368"/>
              <a:gd name="connsiteY388" fmla="*/ 3688894 h 5838626"/>
              <a:gd name="connsiteX389" fmla="*/ 14417 w 4749368"/>
              <a:gd name="connsiteY389" fmla="*/ 3604432 h 5838626"/>
              <a:gd name="connsiteX390" fmla="*/ 209048 w 4749368"/>
              <a:gd name="connsiteY390" fmla="*/ 3556692 h 5838626"/>
              <a:gd name="connsiteX391" fmla="*/ 275150 w 4749368"/>
              <a:gd name="connsiteY391" fmla="*/ 3549347 h 5838626"/>
              <a:gd name="connsiteX392" fmla="*/ 352268 w 4749368"/>
              <a:gd name="connsiteY392" fmla="*/ 3523641 h 5838626"/>
              <a:gd name="connsiteX393" fmla="*/ 488142 w 4749368"/>
              <a:gd name="connsiteY393" fmla="*/ 3512625 h 5838626"/>
              <a:gd name="connsiteX394" fmla="*/ 539554 w 4749368"/>
              <a:gd name="connsiteY394" fmla="*/ 3483246 h 5838626"/>
              <a:gd name="connsiteX395" fmla="*/ 657068 w 4749368"/>
              <a:gd name="connsiteY395" fmla="*/ 3483246 h 5838626"/>
              <a:gd name="connsiteX396" fmla="*/ 734186 w 4749368"/>
              <a:gd name="connsiteY396" fmla="*/ 3450196 h 5838626"/>
              <a:gd name="connsiteX397" fmla="*/ 785598 w 4749368"/>
              <a:gd name="connsiteY397" fmla="*/ 3442851 h 5838626"/>
              <a:gd name="connsiteX398" fmla="*/ 818648 w 4749368"/>
              <a:gd name="connsiteY398" fmla="*/ 3406128 h 5838626"/>
              <a:gd name="connsiteX399" fmla="*/ 895766 w 4749368"/>
              <a:gd name="connsiteY399" fmla="*/ 3384094 h 5838626"/>
              <a:gd name="connsiteX400" fmla="*/ 928817 w 4749368"/>
              <a:gd name="connsiteY400" fmla="*/ 3354716 h 5838626"/>
              <a:gd name="connsiteX401" fmla="*/ 947179 w 4749368"/>
              <a:gd name="connsiteY401" fmla="*/ 3314321 h 5838626"/>
              <a:gd name="connsiteX402" fmla="*/ 925145 w 4749368"/>
              <a:gd name="connsiteY402" fmla="*/ 3292287 h 5838626"/>
              <a:gd name="connsiteX403" fmla="*/ 961868 w 4749368"/>
              <a:gd name="connsiteY403" fmla="*/ 3233531 h 5838626"/>
              <a:gd name="connsiteX404" fmla="*/ 961868 w 4749368"/>
              <a:gd name="connsiteY404" fmla="*/ 3149068 h 5838626"/>
              <a:gd name="connsiteX405" fmla="*/ 958195 w 4749368"/>
              <a:gd name="connsiteY405" fmla="*/ 3090311 h 5838626"/>
              <a:gd name="connsiteX406" fmla="*/ 954523 w 4749368"/>
              <a:gd name="connsiteY406" fmla="*/ 3053588 h 5838626"/>
              <a:gd name="connsiteX407" fmla="*/ 928817 w 4749368"/>
              <a:gd name="connsiteY407" fmla="*/ 3035227 h 5838626"/>
              <a:gd name="connsiteX408" fmla="*/ 914128 w 4749368"/>
              <a:gd name="connsiteY408" fmla="*/ 2969126 h 5838626"/>
              <a:gd name="connsiteX409" fmla="*/ 892094 w 4749368"/>
              <a:gd name="connsiteY409" fmla="*/ 2917714 h 5838626"/>
              <a:gd name="connsiteX410" fmla="*/ 895766 w 4749368"/>
              <a:gd name="connsiteY410" fmla="*/ 2880991 h 5838626"/>
              <a:gd name="connsiteX411" fmla="*/ 965540 w 4749368"/>
              <a:gd name="connsiteY411" fmla="*/ 2855285 h 5838626"/>
              <a:gd name="connsiteX412" fmla="*/ 1002493 w 4749368"/>
              <a:gd name="connsiteY412" fmla="*/ 2852990 h 5838626"/>
              <a:gd name="connsiteX413" fmla="*/ 1042658 w 4749368"/>
              <a:gd name="connsiteY413" fmla="*/ 2855285 h 5838626"/>
              <a:gd name="connsiteX414" fmla="*/ 1138138 w 4749368"/>
              <a:gd name="connsiteY414" fmla="*/ 2866302 h 5838626"/>
              <a:gd name="connsiteX415" fmla="*/ 1182205 w 4749368"/>
              <a:gd name="connsiteY415" fmla="*/ 2895680 h 5838626"/>
              <a:gd name="connsiteX416" fmla="*/ 1229945 w 4749368"/>
              <a:gd name="connsiteY416" fmla="*/ 2958109 h 5838626"/>
              <a:gd name="connsiteX417" fmla="*/ 1255651 w 4749368"/>
              <a:gd name="connsiteY417" fmla="*/ 3027882 h 5838626"/>
              <a:gd name="connsiteX418" fmla="*/ 1288701 w 4749368"/>
              <a:gd name="connsiteY418" fmla="*/ 3075622 h 5838626"/>
              <a:gd name="connsiteX419" fmla="*/ 1299718 w 4749368"/>
              <a:gd name="connsiteY419" fmla="*/ 3174774 h 5838626"/>
              <a:gd name="connsiteX420" fmla="*/ 1303391 w 4749368"/>
              <a:gd name="connsiteY420" fmla="*/ 3218841 h 5838626"/>
              <a:gd name="connsiteX421" fmla="*/ 1351130 w 4749368"/>
              <a:gd name="connsiteY421" fmla="*/ 3251892 h 5838626"/>
              <a:gd name="connsiteX422" fmla="*/ 1380509 w 4749368"/>
              <a:gd name="connsiteY422" fmla="*/ 3277598 h 5838626"/>
              <a:gd name="connsiteX423" fmla="*/ 1487005 w 4749368"/>
              <a:gd name="connsiteY423" fmla="*/ 3259237 h 5838626"/>
              <a:gd name="connsiteX424" fmla="*/ 1517302 w 4749368"/>
              <a:gd name="connsiteY424" fmla="*/ 3257171 h 5838626"/>
              <a:gd name="connsiteX425" fmla="*/ 1519910 w 4749368"/>
              <a:gd name="connsiteY425" fmla="*/ 3256821 h 5838626"/>
              <a:gd name="connsiteX426" fmla="*/ 1523728 w 4749368"/>
              <a:gd name="connsiteY426" fmla="*/ 3218841 h 5838626"/>
              <a:gd name="connsiteX427" fmla="*/ 1498022 w 4749368"/>
              <a:gd name="connsiteY427" fmla="*/ 3138051 h 5838626"/>
              <a:gd name="connsiteX428" fmla="*/ 1468644 w 4749368"/>
              <a:gd name="connsiteY428" fmla="*/ 3119690 h 5838626"/>
              <a:gd name="connsiteX429" fmla="*/ 1487005 w 4749368"/>
              <a:gd name="connsiteY429" fmla="*/ 2947092 h 5838626"/>
              <a:gd name="connsiteX430" fmla="*/ 1505366 w 4749368"/>
              <a:gd name="connsiteY430" fmla="*/ 2888335 h 5838626"/>
              <a:gd name="connsiteX431" fmla="*/ 1516383 w 4749368"/>
              <a:gd name="connsiteY431" fmla="*/ 2690032 h 5838626"/>
              <a:gd name="connsiteX432" fmla="*/ 1479660 w 4749368"/>
              <a:gd name="connsiteY432" fmla="*/ 2634947 h 5838626"/>
              <a:gd name="connsiteX433" fmla="*/ 1464971 w 4749368"/>
              <a:gd name="connsiteY433" fmla="*/ 2576191 h 5838626"/>
              <a:gd name="connsiteX434" fmla="*/ 1472316 w 4749368"/>
              <a:gd name="connsiteY434" fmla="*/ 2333820 h 5838626"/>
              <a:gd name="connsiteX435" fmla="*/ 1461299 w 4749368"/>
              <a:gd name="connsiteY435" fmla="*/ 2267718 h 5838626"/>
              <a:gd name="connsiteX436" fmla="*/ 1387853 w 4749368"/>
              <a:gd name="connsiteY436" fmla="*/ 2194273 h 5838626"/>
              <a:gd name="connsiteX437" fmla="*/ 1387853 w 4749368"/>
              <a:gd name="connsiteY437" fmla="*/ 2164894 h 5838626"/>
              <a:gd name="connsiteX438" fmla="*/ 1428248 w 4749368"/>
              <a:gd name="connsiteY438" fmla="*/ 2139188 h 5838626"/>
              <a:gd name="connsiteX439" fmla="*/ 1442938 w 4749368"/>
              <a:gd name="connsiteY439" fmla="*/ 2109810 h 5838626"/>
              <a:gd name="connsiteX440" fmla="*/ 1527400 w 4749368"/>
              <a:gd name="connsiteY440" fmla="*/ 2095121 h 5838626"/>
              <a:gd name="connsiteX441" fmla="*/ 1567795 w 4749368"/>
              <a:gd name="connsiteY441" fmla="*/ 2054726 h 5838626"/>
              <a:gd name="connsiteX442" fmla="*/ 3584751 w 4749368"/>
              <a:gd name="connsiteY442" fmla="*/ 1569885 h 5838626"/>
              <a:gd name="connsiteX443" fmla="*/ 3547863 w 4749368"/>
              <a:gd name="connsiteY443" fmla="*/ 1581834 h 5838626"/>
              <a:gd name="connsiteX444" fmla="*/ 3555916 w 4749368"/>
              <a:gd name="connsiteY444" fmla="*/ 1631580 h 5838626"/>
              <a:gd name="connsiteX445" fmla="*/ 3553889 w 4749368"/>
              <a:gd name="connsiteY445" fmla="*/ 1642872 h 5838626"/>
              <a:gd name="connsiteX446" fmla="*/ 3570962 w 4749368"/>
              <a:gd name="connsiteY446" fmla="*/ 1689088 h 5838626"/>
              <a:gd name="connsiteX447" fmla="*/ 3629151 w 4749368"/>
              <a:gd name="connsiteY447" fmla="*/ 1711255 h 5838626"/>
              <a:gd name="connsiteX448" fmla="*/ 3629996 w 4749368"/>
              <a:gd name="connsiteY448" fmla="*/ 1658326 h 5838626"/>
              <a:gd name="connsiteX449" fmla="*/ 3631877 w 4749368"/>
              <a:gd name="connsiteY449" fmla="*/ 1642369 h 5838626"/>
              <a:gd name="connsiteX450" fmla="*/ 3629259 w 4749368"/>
              <a:gd name="connsiteY450" fmla="*/ 1618029 h 5838626"/>
              <a:gd name="connsiteX451" fmla="*/ 3625449 w 4749368"/>
              <a:gd name="connsiteY451" fmla="*/ 1576292 h 5838626"/>
              <a:gd name="connsiteX452" fmla="*/ 3584751 w 4749368"/>
              <a:gd name="connsiteY452" fmla="*/ 1569885 h 5838626"/>
              <a:gd name="connsiteX453" fmla="*/ 3593822 w 4749368"/>
              <a:gd name="connsiteY453" fmla="*/ 1201755 h 5838626"/>
              <a:gd name="connsiteX454" fmla="*/ 3562649 w 4749368"/>
              <a:gd name="connsiteY454" fmla="*/ 1206950 h 5838626"/>
              <a:gd name="connsiteX455" fmla="*/ 3582045 w 4749368"/>
              <a:gd name="connsiteY455" fmla="*/ 1306702 h 5838626"/>
              <a:gd name="connsiteX456" fmla="*/ 3629151 w 4749368"/>
              <a:gd name="connsiteY456" fmla="*/ 1323328 h 5838626"/>
              <a:gd name="connsiteX457" fmla="*/ 3623609 w 4749368"/>
              <a:gd name="connsiteY457" fmla="*/ 1218033 h 5838626"/>
              <a:gd name="connsiteX458" fmla="*/ 3593822 w 4749368"/>
              <a:gd name="connsiteY458" fmla="*/ 1201755 h 5838626"/>
              <a:gd name="connsiteX459" fmla="*/ 3573733 w 4749368"/>
              <a:gd name="connsiteY459" fmla="*/ 544702 h 5838626"/>
              <a:gd name="connsiteX460" fmla="*/ 3518315 w 4749368"/>
              <a:gd name="connsiteY460" fmla="*/ 553015 h 5838626"/>
              <a:gd name="connsiteX461" fmla="*/ 3471210 w 4749368"/>
              <a:gd name="connsiteY461" fmla="*/ 589037 h 5838626"/>
              <a:gd name="connsiteX462" fmla="*/ 3494720 w 4749368"/>
              <a:gd name="connsiteY462" fmla="*/ 619950 h 5838626"/>
              <a:gd name="connsiteX463" fmla="*/ 3496341 w 4749368"/>
              <a:gd name="connsiteY463" fmla="*/ 625129 h 5838626"/>
              <a:gd name="connsiteX464" fmla="*/ 3506192 w 4749368"/>
              <a:gd name="connsiteY464" fmla="*/ 618640 h 5838626"/>
              <a:gd name="connsiteX465" fmla="*/ 3520154 w 4749368"/>
              <a:gd name="connsiteY465" fmla="*/ 620329 h 5838626"/>
              <a:gd name="connsiteX466" fmla="*/ 3584448 w 4749368"/>
              <a:gd name="connsiteY466" fmla="*/ 608444 h 5838626"/>
              <a:gd name="connsiteX467" fmla="*/ 3595013 w 4749368"/>
              <a:gd name="connsiteY467" fmla="*/ 605121 h 5838626"/>
              <a:gd name="connsiteX468" fmla="*/ 3593021 w 4749368"/>
              <a:gd name="connsiteY468" fmla="*/ 601809 h 5838626"/>
              <a:gd name="connsiteX469" fmla="*/ 3598671 w 4749368"/>
              <a:gd name="connsiteY469" fmla="*/ 558557 h 5838626"/>
              <a:gd name="connsiteX470" fmla="*/ 3573733 w 4749368"/>
              <a:gd name="connsiteY470" fmla="*/ 544702 h 5838626"/>
              <a:gd name="connsiteX471" fmla="*/ 3448025 w 4749368"/>
              <a:gd name="connsiteY471" fmla="*/ 565 h 5838626"/>
              <a:gd name="connsiteX472" fmla="*/ 3476751 w 4749368"/>
              <a:gd name="connsiteY472" fmla="*/ 1604 h 5838626"/>
              <a:gd name="connsiteX473" fmla="*/ 3579275 w 4749368"/>
              <a:gd name="connsiteY473" fmla="*/ 62564 h 5838626"/>
              <a:gd name="connsiteX474" fmla="*/ 3687341 w 4749368"/>
              <a:gd name="connsiteY474" fmla="*/ 109670 h 5838626"/>
              <a:gd name="connsiteX475" fmla="*/ 3778781 w 4749368"/>
              <a:gd name="connsiteY475" fmla="*/ 167859 h 5838626"/>
              <a:gd name="connsiteX476" fmla="*/ 3834199 w 4749368"/>
              <a:gd name="connsiteY476" fmla="*/ 231590 h 5838626"/>
              <a:gd name="connsiteX477" fmla="*/ 3850824 w 4749368"/>
              <a:gd name="connsiteY477" fmla="*/ 356280 h 5838626"/>
              <a:gd name="connsiteX478" fmla="*/ 3784322 w 4749368"/>
              <a:gd name="connsiteY478" fmla="*/ 439408 h 5838626"/>
              <a:gd name="connsiteX479" fmla="*/ 3737217 w 4749368"/>
              <a:gd name="connsiteY479" fmla="*/ 475430 h 5838626"/>
              <a:gd name="connsiteX480" fmla="*/ 3762155 w 4749368"/>
              <a:gd name="connsiteY480" fmla="*/ 503139 h 5838626"/>
              <a:gd name="connsiteX481" fmla="*/ 3771507 w 4749368"/>
              <a:gd name="connsiteY481" fmla="*/ 519245 h 5838626"/>
              <a:gd name="connsiteX482" fmla="*/ 3771906 w 4749368"/>
              <a:gd name="connsiteY482" fmla="*/ 522057 h 5838626"/>
              <a:gd name="connsiteX483" fmla="*/ 3778845 w 4749368"/>
              <a:gd name="connsiteY483" fmla="*/ 518281 h 5838626"/>
              <a:gd name="connsiteX484" fmla="*/ 3849892 w 4749368"/>
              <a:gd name="connsiteY484" fmla="*/ 481783 h 5838626"/>
              <a:gd name="connsiteX485" fmla="*/ 3908081 w 4749368"/>
              <a:gd name="connsiteY485" fmla="*/ 462387 h 5838626"/>
              <a:gd name="connsiteX486" fmla="*/ 3977354 w 4749368"/>
              <a:gd name="connsiteY486" fmla="*/ 509492 h 5838626"/>
              <a:gd name="connsiteX487" fmla="*/ 4060481 w 4749368"/>
              <a:gd name="connsiteY487" fmla="*/ 570452 h 5838626"/>
              <a:gd name="connsiteX488" fmla="*/ 4107587 w 4749368"/>
              <a:gd name="connsiteY488" fmla="*/ 670205 h 5838626"/>
              <a:gd name="connsiteX489" fmla="*/ 4057710 w 4749368"/>
              <a:gd name="connsiteY489" fmla="*/ 747790 h 5838626"/>
              <a:gd name="connsiteX490" fmla="*/ 3933019 w 4749368"/>
              <a:gd name="connsiteY490" fmla="*/ 839230 h 5838626"/>
              <a:gd name="connsiteX491" fmla="*/ 3816641 w 4749368"/>
              <a:gd name="connsiteY491" fmla="*/ 916816 h 5838626"/>
              <a:gd name="connsiteX492" fmla="*/ 3808329 w 4749368"/>
              <a:gd name="connsiteY492" fmla="*/ 986089 h 5838626"/>
              <a:gd name="connsiteX493" fmla="*/ 3836038 w 4749368"/>
              <a:gd name="connsiteY493" fmla="*/ 1030423 h 5838626"/>
              <a:gd name="connsiteX494" fmla="*/ 3838809 w 4749368"/>
              <a:gd name="connsiteY494" fmla="*/ 1130176 h 5838626"/>
              <a:gd name="connsiteX495" fmla="*/ 3866518 w 4749368"/>
              <a:gd name="connsiteY495" fmla="*/ 1221616 h 5838626"/>
              <a:gd name="connsiteX496" fmla="*/ 3877601 w 4749368"/>
              <a:gd name="connsiteY496" fmla="*/ 1360161 h 5838626"/>
              <a:gd name="connsiteX497" fmla="*/ 3883143 w 4749368"/>
              <a:gd name="connsiteY497" fmla="*/ 1554125 h 5838626"/>
              <a:gd name="connsiteX498" fmla="*/ 3885222 w 4749368"/>
              <a:gd name="connsiteY498" fmla="*/ 1587268 h 5838626"/>
              <a:gd name="connsiteX499" fmla="*/ 3887277 w 4749368"/>
              <a:gd name="connsiteY499" fmla="*/ 1603260 h 5838626"/>
              <a:gd name="connsiteX500" fmla="*/ 3892388 w 4749368"/>
              <a:gd name="connsiteY500" fmla="*/ 1619815 h 5838626"/>
              <a:gd name="connsiteX501" fmla="*/ 3911784 w 4749368"/>
              <a:gd name="connsiteY501" fmla="*/ 1691859 h 5838626"/>
              <a:gd name="connsiteX502" fmla="*/ 3917326 w 4749368"/>
              <a:gd name="connsiteY502" fmla="*/ 1808237 h 5838626"/>
              <a:gd name="connsiteX503" fmla="*/ 3909013 w 4749368"/>
              <a:gd name="connsiteY503" fmla="*/ 1907990 h 5838626"/>
              <a:gd name="connsiteX504" fmla="*/ 3922868 w 4749368"/>
              <a:gd name="connsiteY504" fmla="*/ 1966179 h 5838626"/>
              <a:gd name="connsiteX505" fmla="*/ 3914555 w 4749368"/>
              <a:gd name="connsiteY505" fmla="*/ 2049306 h 5838626"/>
              <a:gd name="connsiteX506" fmla="*/ 3909013 w 4749368"/>
              <a:gd name="connsiteY506" fmla="*/ 2104724 h 5838626"/>
              <a:gd name="connsiteX507" fmla="*/ 3907709 w 4749368"/>
              <a:gd name="connsiteY507" fmla="*/ 2117688 h 5838626"/>
              <a:gd name="connsiteX508" fmla="*/ 4000452 w 4749368"/>
              <a:gd name="connsiteY508" fmla="*/ 2108274 h 5838626"/>
              <a:gd name="connsiteX509" fmla="*/ 4084359 w 4749368"/>
              <a:gd name="connsiteY509" fmla="*/ 2107776 h 5838626"/>
              <a:gd name="connsiteX510" fmla="*/ 4324649 w 4749368"/>
              <a:gd name="connsiteY510" fmla="*/ 2122129 h 5838626"/>
              <a:gd name="connsiteX511" fmla="*/ 4468736 w 4749368"/>
              <a:gd name="connsiteY511" fmla="*/ 2122129 h 5838626"/>
              <a:gd name="connsiteX512" fmla="*/ 4604510 w 4749368"/>
              <a:gd name="connsiteY512" fmla="*/ 2210798 h 5838626"/>
              <a:gd name="connsiteX513" fmla="*/ 4690409 w 4749368"/>
              <a:gd name="connsiteY513" fmla="*/ 2341031 h 5838626"/>
              <a:gd name="connsiteX514" fmla="*/ 4734743 w 4749368"/>
              <a:gd name="connsiteY514" fmla="*/ 2440783 h 5838626"/>
              <a:gd name="connsiteX515" fmla="*/ 4748598 w 4749368"/>
              <a:gd name="connsiteY515" fmla="*/ 2534994 h 5838626"/>
              <a:gd name="connsiteX516" fmla="*/ 4715347 w 4749368"/>
              <a:gd name="connsiteY516" fmla="*/ 2626434 h 5838626"/>
              <a:gd name="connsiteX517" fmla="*/ 4651616 w 4749368"/>
              <a:gd name="connsiteY517" fmla="*/ 2695707 h 5838626"/>
              <a:gd name="connsiteX518" fmla="*/ 4540780 w 4749368"/>
              <a:gd name="connsiteY518" fmla="*/ 2781605 h 5838626"/>
              <a:gd name="connsiteX519" fmla="*/ 4421630 w 4749368"/>
              <a:gd name="connsiteY519" fmla="*/ 2856420 h 5838626"/>
              <a:gd name="connsiteX520" fmla="*/ 4274772 w 4749368"/>
              <a:gd name="connsiteY520" fmla="*/ 2889671 h 5838626"/>
              <a:gd name="connsiteX521" fmla="*/ 4058641 w 4749368"/>
              <a:gd name="connsiteY521" fmla="*/ 2895213 h 5838626"/>
              <a:gd name="connsiteX522" fmla="*/ 3914554 w 4749368"/>
              <a:gd name="connsiteY522" fmla="*/ 2803773 h 5838626"/>
              <a:gd name="connsiteX523" fmla="*/ 3895158 w 4749368"/>
              <a:gd name="connsiteY523" fmla="*/ 2764980 h 5838626"/>
              <a:gd name="connsiteX524" fmla="*/ 3879662 w 4749368"/>
              <a:gd name="connsiteY524" fmla="*/ 2760168 h 5838626"/>
              <a:gd name="connsiteX525" fmla="*/ 3872990 w 4749368"/>
              <a:gd name="connsiteY525" fmla="*/ 2767751 h 5838626"/>
              <a:gd name="connsiteX526" fmla="*/ 3767696 w 4749368"/>
              <a:gd name="connsiteY526" fmla="*/ 2812085 h 5838626"/>
              <a:gd name="connsiteX527" fmla="*/ 3676256 w 4749368"/>
              <a:gd name="connsiteY527" fmla="*/ 2784376 h 5838626"/>
              <a:gd name="connsiteX528" fmla="*/ 3598670 w 4749368"/>
              <a:gd name="connsiteY528" fmla="*/ 2806543 h 5838626"/>
              <a:gd name="connsiteX529" fmla="*/ 3468438 w 4749368"/>
              <a:gd name="connsiteY529" fmla="*/ 2812085 h 5838626"/>
              <a:gd name="connsiteX530" fmla="*/ 3399165 w 4749368"/>
              <a:gd name="connsiteY530" fmla="*/ 2864733 h 5838626"/>
              <a:gd name="connsiteX531" fmla="*/ 3313267 w 4749368"/>
              <a:gd name="connsiteY531" fmla="*/ 2873045 h 5838626"/>
              <a:gd name="connsiteX532" fmla="*/ 3219056 w 4749368"/>
              <a:gd name="connsiteY532" fmla="*/ 2795460 h 5838626"/>
              <a:gd name="connsiteX533" fmla="*/ 3152554 w 4749368"/>
              <a:gd name="connsiteY533" fmla="*/ 2684623 h 5838626"/>
              <a:gd name="connsiteX534" fmla="*/ 3122074 w 4749368"/>
              <a:gd name="connsiteY534" fmla="*/ 2576558 h 5838626"/>
              <a:gd name="connsiteX535" fmla="*/ 3086052 w 4749368"/>
              <a:gd name="connsiteY535" fmla="*/ 2507285 h 5838626"/>
              <a:gd name="connsiteX536" fmla="*/ 3158096 w 4749368"/>
              <a:gd name="connsiteY536" fmla="*/ 2493431 h 5838626"/>
              <a:gd name="connsiteX537" fmla="*/ 3169180 w 4749368"/>
              <a:gd name="connsiteY537" fmla="*/ 2457409 h 5838626"/>
              <a:gd name="connsiteX538" fmla="*/ 3213514 w 4749368"/>
              <a:gd name="connsiteY538" fmla="*/ 2457409 h 5838626"/>
              <a:gd name="connsiteX539" fmla="*/ 3255078 w 4749368"/>
              <a:gd name="connsiteY539" fmla="*/ 2476805 h 5838626"/>
              <a:gd name="connsiteX540" fmla="*/ 3260620 w 4749368"/>
              <a:gd name="connsiteY540" fmla="*/ 2501743 h 5838626"/>
              <a:gd name="connsiteX541" fmla="*/ 3329892 w 4749368"/>
              <a:gd name="connsiteY541" fmla="*/ 2504514 h 5838626"/>
              <a:gd name="connsiteX542" fmla="*/ 3415790 w 4749368"/>
              <a:gd name="connsiteY542" fmla="*/ 2476805 h 5838626"/>
              <a:gd name="connsiteX543" fmla="*/ 3604212 w 4749368"/>
              <a:gd name="connsiteY543" fmla="*/ 2421387 h 5838626"/>
              <a:gd name="connsiteX544" fmla="*/ 3620482 w 4749368"/>
              <a:gd name="connsiteY544" fmla="*/ 2403905 h 5838626"/>
              <a:gd name="connsiteX545" fmla="*/ 3598671 w 4749368"/>
              <a:gd name="connsiteY545" fmla="*/ 2403982 h 5838626"/>
              <a:gd name="connsiteX546" fmla="*/ 3512773 w 4749368"/>
              <a:gd name="connsiteY546" fmla="*/ 2351335 h 5838626"/>
              <a:gd name="connsiteX547" fmla="*/ 3465149 w 4749368"/>
              <a:gd name="connsiteY547" fmla="*/ 2339905 h 5838626"/>
              <a:gd name="connsiteX548" fmla="*/ 3439828 w 4749368"/>
              <a:gd name="connsiteY548" fmla="*/ 2334953 h 5838626"/>
              <a:gd name="connsiteX549" fmla="*/ 3430122 w 4749368"/>
              <a:gd name="connsiteY549" fmla="*/ 2337437 h 5838626"/>
              <a:gd name="connsiteX550" fmla="*/ 3368685 w 4749368"/>
              <a:gd name="connsiteY550" fmla="*/ 2352114 h 5838626"/>
              <a:gd name="connsiteX551" fmla="*/ 3205201 w 4749368"/>
              <a:gd name="connsiteY551" fmla="*/ 2379823 h 5838626"/>
              <a:gd name="connsiteX552" fmla="*/ 3061114 w 4749368"/>
              <a:gd name="connsiteY552" fmla="*/ 2446325 h 5838626"/>
              <a:gd name="connsiteX553" fmla="*/ 2897630 w 4749368"/>
              <a:gd name="connsiteY553" fmla="*/ 2537765 h 5838626"/>
              <a:gd name="connsiteX554" fmla="*/ 2922569 w 4749368"/>
              <a:gd name="connsiteY554" fmla="*/ 2626434 h 5838626"/>
              <a:gd name="connsiteX555" fmla="*/ 3002925 w 4749368"/>
              <a:gd name="connsiteY555" fmla="*/ 2776063 h 5838626"/>
              <a:gd name="connsiteX556" fmla="*/ 3036176 w 4749368"/>
              <a:gd name="connsiteY556" fmla="*/ 2856420 h 5838626"/>
              <a:gd name="connsiteX557" fmla="*/ 3038947 w 4749368"/>
              <a:gd name="connsiteY557" fmla="*/ 2906296 h 5838626"/>
              <a:gd name="connsiteX558" fmla="*/ 2986300 w 4749368"/>
              <a:gd name="connsiteY558" fmla="*/ 2931234 h 5838626"/>
              <a:gd name="connsiteX559" fmla="*/ 2911485 w 4749368"/>
              <a:gd name="connsiteY559" fmla="*/ 2906296 h 5838626"/>
              <a:gd name="connsiteX560" fmla="*/ 2800649 w 4749368"/>
              <a:gd name="connsiteY560" fmla="*/ 2745583 h 5838626"/>
              <a:gd name="connsiteX561" fmla="*/ 2714750 w 4749368"/>
              <a:gd name="connsiteY561" fmla="*/ 2587642 h 5838626"/>
              <a:gd name="connsiteX562" fmla="*/ 2675958 w 4749368"/>
              <a:gd name="connsiteY562" fmla="*/ 2501743 h 5838626"/>
              <a:gd name="connsiteX563" fmla="*/ 2662103 w 4749368"/>
              <a:gd name="connsiteY563" fmla="*/ 2390907 h 5838626"/>
              <a:gd name="connsiteX564" fmla="*/ 2703667 w 4749368"/>
              <a:gd name="connsiteY564" fmla="*/ 2335489 h 5838626"/>
              <a:gd name="connsiteX565" fmla="*/ 2720292 w 4749368"/>
              <a:gd name="connsiteY565" fmla="*/ 2282842 h 5838626"/>
              <a:gd name="connsiteX566" fmla="*/ 2800649 w 4749368"/>
              <a:gd name="connsiteY566" fmla="*/ 2332718 h 5838626"/>
              <a:gd name="connsiteX567" fmla="*/ 2833900 w 4749368"/>
              <a:gd name="connsiteY567" fmla="*/ 2363198 h 5838626"/>
              <a:gd name="connsiteX568" fmla="*/ 2847754 w 4749368"/>
              <a:gd name="connsiteY568" fmla="*/ 2415845 h 5838626"/>
              <a:gd name="connsiteX569" fmla="*/ 2872692 w 4749368"/>
              <a:gd name="connsiteY569" fmla="*/ 2451867 h 5838626"/>
              <a:gd name="connsiteX570" fmla="*/ 3033405 w 4749368"/>
              <a:gd name="connsiteY570" fmla="*/ 2371511 h 5838626"/>
              <a:gd name="connsiteX571" fmla="*/ 3188576 w 4749368"/>
              <a:gd name="connsiteY571" fmla="*/ 2313322 h 5838626"/>
              <a:gd name="connsiteX572" fmla="*/ 3249190 w 4749368"/>
              <a:gd name="connsiteY572" fmla="*/ 2297736 h 5838626"/>
              <a:gd name="connsiteX573" fmla="*/ 3283191 w 4749368"/>
              <a:gd name="connsiteY573" fmla="*/ 2289596 h 5838626"/>
              <a:gd name="connsiteX574" fmla="*/ 3266162 w 4749368"/>
              <a:gd name="connsiteY574" fmla="*/ 2282062 h 5838626"/>
              <a:gd name="connsiteX575" fmla="*/ 3263391 w 4749368"/>
              <a:gd name="connsiteY575" fmla="*/ 2240499 h 5838626"/>
              <a:gd name="connsiteX576" fmla="*/ 3177493 w 4749368"/>
              <a:gd name="connsiteY576" fmla="*/ 2237728 h 5838626"/>
              <a:gd name="connsiteX577" fmla="*/ 3033406 w 4749368"/>
              <a:gd name="connsiteY577" fmla="*/ 2268208 h 5838626"/>
              <a:gd name="connsiteX578" fmla="*/ 3000155 w 4749368"/>
              <a:gd name="connsiteY578" fmla="*/ 2257124 h 5838626"/>
              <a:gd name="connsiteX579" fmla="*/ 3033406 w 4749368"/>
              <a:gd name="connsiteY579" fmla="*/ 2196164 h 5838626"/>
              <a:gd name="connsiteX580" fmla="*/ 3166410 w 4749368"/>
              <a:gd name="connsiteY580" fmla="*/ 2179539 h 5838626"/>
              <a:gd name="connsiteX581" fmla="*/ 3219057 w 4749368"/>
              <a:gd name="connsiteY581" fmla="*/ 2168455 h 5838626"/>
              <a:gd name="connsiteX582" fmla="*/ 3260621 w 4749368"/>
              <a:gd name="connsiteY582" fmla="*/ 2137975 h 5838626"/>
              <a:gd name="connsiteX583" fmla="*/ 3274475 w 4749368"/>
              <a:gd name="connsiteY583" fmla="*/ 2038222 h 5838626"/>
              <a:gd name="connsiteX584" fmla="*/ 3299413 w 4749368"/>
              <a:gd name="connsiteY584" fmla="*/ 1991117 h 5838626"/>
              <a:gd name="connsiteX585" fmla="*/ 3346519 w 4749368"/>
              <a:gd name="connsiteY585" fmla="*/ 1919073 h 5838626"/>
              <a:gd name="connsiteX586" fmla="*/ 3338206 w 4749368"/>
              <a:gd name="connsiteY586" fmla="*/ 1802695 h 5838626"/>
              <a:gd name="connsiteX587" fmla="*/ 3352061 w 4749368"/>
              <a:gd name="connsiteY587" fmla="*/ 1650295 h 5838626"/>
              <a:gd name="connsiteX588" fmla="*/ 3349485 w 4749368"/>
              <a:gd name="connsiteY588" fmla="*/ 1617109 h 5838626"/>
              <a:gd name="connsiteX589" fmla="*/ 3347837 w 4749368"/>
              <a:gd name="connsiteY589" fmla="*/ 1608652 h 5838626"/>
              <a:gd name="connsiteX590" fmla="*/ 3342816 w 4749368"/>
              <a:gd name="connsiteY590" fmla="*/ 1604001 h 5838626"/>
              <a:gd name="connsiteX591" fmla="*/ 3337274 w 4749368"/>
              <a:gd name="connsiteY591" fmla="*/ 1440518 h 5838626"/>
              <a:gd name="connsiteX592" fmla="*/ 3370525 w 4749368"/>
              <a:gd name="connsiteY592" fmla="*/ 1307514 h 5838626"/>
              <a:gd name="connsiteX593" fmla="*/ 3340045 w 4749368"/>
              <a:gd name="connsiteY593" fmla="*/ 1174510 h 5838626"/>
              <a:gd name="connsiteX594" fmla="*/ 3331732 w 4749368"/>
              <a:gd name="connsiteY594" fmla="*/ 1096925 h 5838626"/>
              <a:gd name="connsiteX595" fmla="*/ 3193187 w 4749368"/>
              <a:gd name="connsiteY595" fmla="*/ 1094154 h 5838626"/>
              <a:gd name="connsiteX596" fmla="*/ 2918867 w 4749368"/>
              <a:gd name="connsiteY596" fmla="*/ 1130176 h 5838626"/>
              <a:gd name="connsiteX597" fmla="*/ 2780321 w 4749368"/>
              <a:gd name="connsiteY597" fmla="*/ 1016569 h 5838626"/>
              <a:gd name="connsiteX598" fmla="*/ 2752612 w 4749368"/>
              <a:gd name="connsiteY598" fmla="*/ 961150 h 5838626"/>
              <a:gd name="connsiteX599" fmla="*/ 2760925 w 4749368"/>
              <a:gd name="connsiteY599" fmla="*/ 902961 h 5838626"/>
              <a:gd name="connsiteX600" fmla="*/ 2816343 w 4749368"/>
              <a:gd name="connsiteY600" fmla="*/ 905732 h 5838626"/>
              <a:gd name="connsiteX601" fmla="*/ 2860678 w 4749368"/>
              <a:gd name="connsiteY601" fmla="*/ 944525 h 5838626"/>
              <a:gd name="connsiteX602" fmla="*/ 2927179 w 4749368"/>
              <a:gd name="connsiteY602" fmla="*/ 952838 h 5838626"/>
              <a:gd name="connsiteX603" fmla="*/ 3010307 w 4749368"/>
              <a:gd name="connsiteY603" fmla="*/ 911274 h 5838626"/>
              <a:gd name="connsiteX604" fmla="*/ 3079579 w 4749368"/>
              <a:gd name="connsiteY604" fmla="*/ 905732 h 5838626"/>
              <a:gd name="connsiteX605" fmla="*/ 3171019 w 4749368"/>
              <a:gd name="connsiteY605" fmla="*/ 861398 h 5838626"/>
              <a:gd name="connsiteX606" fmla="*/ 3295710 w 4749368"/>
              <a:gd name="connsiteY606" fmla="*/ 817063 h 5838626"/>
              <a:gd name="connsiteX607" fmla="*/ 3378838 w 4749368"/>
              <a:gd name="connsiteY607" fmla="*/ 720081 h 5838626"/>
              <a:gd name="connsiteX608" fmla="*/ 3389189 w 4749368"/>
              <a:gd name="connsiteY608" fmla="*/ 710831 h 5838626"/>
              <a:gd name="connsiteX609" fmla="*/ 3385311 w 4749368"/>
              <a:gd name="connsiteY609" fmla="*/ 708186 h 5838626"/>
              <a:gd name="connsiteX610" fmla="*/ 3365915 w 4749368"/>
              <a:gd name="connsiteY610" fmla="*/ 575182 h 5838626"/>
              <a:gd name="connsiteX611" fmla="*/ 3332664 w 4749368"/>
              <a:gd name="connsiteY611" fmla="*/ 456033 h 5838626"/>
              <a:gd name="connsiteX612" fmla="*/ 3230141 w 4749368"/>
              <a:gd name="connsiteY612" fmla="*/ 267611 h 5838626"/>
              <a:gd name="connsiteX613" fmla="*/ 3144242 w 4749368"/>
              <a:gd name="connsiteY613" fmla="*/ 131837 h 5838626"/>
              <a:gd name="connsiteX614" fmla="*/ 3105450 w 4749368"/>
              <a:gd name="connsiteY614" fmla="*/ 48710 h 5838626"/>
              <a:gd name="connsiteX615" fmla="*/ 3216286 w 4749368"/>
              <a:gd name="connsiteY615" fmla="*/ 23771 h 5838626"/>
              <a:gd name="connsiteX616" fmla="*/ 3354831 w 4749368"/>
              <a:gd name="connsiteY616" fmla="*/ 18230 h 5838626"/>
              <a:gd name="connsiteX617" fmla="*/ 3448025 w 4749368"/>
              <a:gd name="connsiteY617" fmla="*/ 565 h 58386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Lst>
            <a:rect l="l" t="t" r="r" b="b"/>
            <a:pathLst>
              <a:path w="4749368" h="5838626">
                <a:moveTo>
                  <a:pt x="2026832" y="3343699"/>
                </a:moveTo>
                <a:cubicBezTo>
                  <a:pt x="2011225" y="3344158"/>
                  <a:pt x="2005601" y="3350126"/>
                  <a:pt x="1981301" y="3359278"/>
                </a:cubicBezTo>
                <a:lnTo>
                  <a:pt x="1973289" y="3361847"/>
                </a:lnTo>
                <a:lnTo>
                  <a:pt x="1971747" y="3369405"/>
                </a:lnTo>
                <a:cubicBezTo>
                  <a:pt x="1968075" y="3402456"/>
                  <a:pt x="1981540" y="3408577"/>
                  <a:pt x="1982764" y="3428162"/>
                </a:cubicBezTo>
                <a:cubicBezTo>
                  <a:pt x="1983988" y="3447747"/>
                  <a:pt x="1984600" y="3458764"/>
                  <a:pt x="1979092" y="3486918"/>
                </a:cubicBezTo>
                <a:cubicBezTo>
                  <a:pt x="1973584" y="3515072"/>
                  <a:pt x="1945429" y="3561588"/>
                  <a:pt x="1949713" y="3597087"/>
                </a:cubicBezTo>
                <a:cubicBezTo>
                  <a:pt x="1952926" y="3623711"/>
                  <a:pt x="1974731" y="3626236"/>
                  <a:pt x="1991113" y="3657336"/>
                </a:cubicBezTo>
                <a:lnTo>
                  <a:pt x="1992504" y="3661663"/>
                </a:lnTo>
                <a:lnTo>
                  <a:pt x="2008470" y="3626465"/>
                </a:lnTo>
                <a:cubicBezTo>
                  <a:pt x="2034788" y="3575665"/>
                  <a:pt x="2088037" y="3502832"/>
                  <a:pt x="2103950" y="3464885"/>
                </a:cubicBezTo>
                <a:cubicBezTo>
                  <a:pt x="2119863" y="3426938"/>
                  <a:pt x="2108846" y="3415309"/>
                  <a:pt x="2103950" y="3398784"/>
                </a:cubicBezTo>
                <a:cubicBezTo>
                  <a:pt x="2099054" y="3382259"/>
                  <a:pt x="2087424" y="3374914"/>
                  <a:pt x="2074571" y="3365733"/>
                </a:cubicBezTo>
                <a:cubicBezTo>
                  <a:pt x="2061718" y="3356552"/>
                  <a:pt x="2047642" y="3343087"/>
                  <a:pt x="2026832" y="3343699"/>
                </a:cubicBezTo>
                <a:close/>
                <a:moveTo>
                  <a:pt x="3836449" y="3027696"/>
                </a:moveTo>
                <a:cubicBezTo>
                  <a:pt x="3856365" y="3026714"/>
                  <a:pt x="3877378" y="3028215"/>
                  <a:pt x="3895158" y="3033757"/>
                </a:cubicBezTo>
                <a:cubicBezTo>
                  <a:pt x="3930718" y="3044841"/>
                  <a:pt x="3960736" y="3078554"/>
                  <a:pt x="3997681" y="3103030"/>
                </a:cubicBezTo>
                <a:cubicBezTo>
                  <a:pt x="4034626" y="3127506"/>
                  <a:pt x="4093739" y="3157986"/>
                  <a:pt x="4116830" y="3180615"/>
                </a:cubicBezTo>
                <a:cubicBezTo>
                  <a:pt x="4139921" y="3203244"/>
                  <a:pt x="4144540" y="3218946"/>
                  <a:pt x="4136227" y="3238804"/>
                </a:cubicBezTo>
                <a:cubicBezTo>
                  <a:pt x="4127914" y="3258662"/>
                  <a:pt x="4084041" y="3278520"/>
                  <a:pt x="4066954" y="3299764"/>
                </a:cubicBezTo>
                <a:cubicBezTo>
                  <a:pt x="4049867" y="3321008"/>
                  <a:pt x="4037398" y="3350564"/>
                  <a:pt x="4033703" y="3366266"/>
                </a:cubicBezTo>
                <a:cubicBezTo>
                  <a:pt x="4030009" y="3381968"/>
                  <a:pt x="4033703" y="3388895"/>
                  <a:pt x="4044787" y="3393975"/>
                </a:cubicBezTo>
                <a:cubicBezTo>
                  <a:pt x="4055871" y="3399055"/>
                  <a:pt x="4084965" y="3402288"/>
                  <a:pt x="4100205" y="3396746"/>
                </a:cubicBezTo>
                <a:cubicBezTo>
                  <a:pt x="4115445" y="3391204"/>
                  <a:pt x="4120063" y="3372270"/>
                  <a:pt x="4136227" y="3360724"/>
                </a:cubicBezTo>
                <a:cubicBezTo>
                  <a:pt x="4152391" y="3349178"/>
                  <a:pt x="4177791" y="3333938"/>
                  <a:pt x="4197187" y="3327473"/>
                </a:cubicBezTo>
                <a:cubicBezTo>
                  <a:pt x="4216583" y="3321008"/>
                  <a:pt x="4229052" y="3315005"/>
                  <a:pt x="4252605" y="3321932"/>
                </a:cubicBezTo>
                <a:cubicBezTo>
                  <a:pt x="4276158" y="3328859"/>
                  <a:pt x="4318645" y="3350564"/>
                  <a:pt x="4338503" y="3369037"/>
                </a:cubicBezTo>
                <a:cubicBezTo>
                  <a:pt x="4358361" y="3387510"/>
                  <a:pt x="4377296" y="3411524"/>
                  <a:pt x="4371754" y="3432768"/>
                </a:cubicBezTo>
                <a:cubicBezTo>
                  <a:pt x="4366212" y="3454012"/>
                  <a:pt x="4336194" y="3475717"/>
                  <a:pt x="4305252" y="3496499"/>
                </a:cubicBezTo>
                <a:cubicBezTo>
                  <a:pt x="4274310" y="3517281"/>
                  <a:pt x="4225357" y="3535754"/>
                  <a:pt x="4186103" y="3557459"/>
                </a:cubicBezTo>
                <a:cubicBezTo>
                  <a:pt x="4146849" y="3579164"/>
                  <a:pt x="4102052" y="3602717"/>
                  <a:pt x="4069725" y="3626732"/>
                </a:cubicBezTo>
                <a:cubicBezTo>
                  <a:pt x="4037398" y="3650746"/>
                  <a:pt x="4005533" y="3678917"/>
                  <a:pt x="3992140" y="3701546"/>
                </a:cubicBezTo>
                <a:cubicBezTo>
                  <a:pt x="3978747" y="3724175"/>
                  <a:pt x="3981518" y="3745881"/>
                  <a:pt x="3989369" y="3762506"/>
                </a:cubicBezTo>
                <a:cubicBezTo>
                  <a:pt x="3997220" y="3779131"/>
                  <a:pt x="4016616" y="3793910"/>
                  <a:pt x="4039245" y="3801299"/>
                </a:cubicBezTo>
                <a:cubicBezTo>
                  <a:pt x="4061874" y="3808688"/>
                  <a:pt x="4088659" y="3811459"/>
                  <a:pt x="4125143" y="3806841"/>
                </a:cubicBezTo>
                <a:cubicBezTo>
                  <a:pt x="4161627" y="3802223"/>
                  <a:pt x="4219354" y="3780979"/>
                  <a:pt x="4258147" y="3773590"/>
                </a:cubicBezTo>
                <a:cubicBezTo>
                  <a:pt x="4296940" y="3766201"/>
                  <a:pt x="4333886" y="3768510"/>
                  <a:pt x="4357900" y="3762506"/>
                </a:cubicBezTo>
                <a:cubicBezTo>
                  <a:pt x="4381914" y="3756502"/>
                  <a:pt x="4380991" y="3740339"/>
                  <a:pt x="4402234" y="3737568"/>
                </a:cubicBezTo>
                <a:cubicBezTo>
                  <a:pt x="4423477" y="3734797"/>
                  <a:pt x="4455343" y="3750961"/>
                  <a:pt x="4485361" y="3745881"/>
                </a:cubicBezTo>
                <a:cubicBezTo>
                  <a:pt x="4515379" y="3740801"/>
                  <a:pt x="4553248" y="3705241"/>
                  <a:pt x="4582343" y="3707088"/>
                </a:cubicBezTo>
                <a:cubicBezTo>
                  <a:pt x="4611438" y="3708935"/>
                  <a:pt x="4633605" y="3730640"/>
                  <a:pt x="4659929" y="3756964"/>
                </a:cubicBezTo>
                <a:cubicBezTo>
                  <a:pt x="4686253" y="3783288"/>
                  <a:pt x="4740285" y="3838706"/>
                  <a:pt x="4740285" y="3865030"/>
                </a:cubicBezTo>
                <a:cubicBezTo>
                  <a:pt x="4740285" y="3891354"/>
                  <a:pt x="4697798" y="3904746"/>
                  <a:pt x="4659929" y="3914906"/>
                </a:cubicBezTo>
                <a:cubicBezTo>
                  <a:pt x="4622060" y="3925066"/>
                  <a:pt x="4573106" y="3925990"/>
                  <a:pt x="4513070" y="3925990"/>
                </a:cubicBezTo>
                <a:cubicBezTo>
                  <a:pt x="4453034" y="3925990"/>
                  <a:pt x="4348663" y="3914444"/>
                  <a:pt x="4299710" y="3914906"/>
                </a:cubicBezTo>
                <a:cubicBezTo>
                  <a:pt x="4250757" y="3915368"/>
                  <a:pt x="4219354" y="3928761"/>
                  <a:pt x="4219354" y="3928761"/>
                </a:cubicBezTo>
                <a:cubicBezTo>
                  <a:pt x="4190721" y="3933841"/>
                  <a:pt x="4159318" y="3934764"/>
                  <a:pt x="4127914" y="3945386"/>
                </a:cubicBezTo>
                <a:cubicBezTo>
                  <a:pt x="4096510" y="3956008"/>
                  <a:pt x="4051714" y="3973557"/>
                  <a:pt x="4030932" y="3992492"/>
                </a:cubicBezTo>
                <a:cubicBezTo>
                  <a:pt x="4010150" y="4011427"/>
                  <a:pt x="4012921" y="4022971"/>
                  <a:pt x="4003223" y="4058993"/>
                </a:cubicBezTo>
                <a:cubicBezTo>
                  <a:pt x="3993525" y="4095015"/>
                  <a:pt x="3970896" y="4177680"/>
                  <a:pt x="3972743" y="4208622"/>
                </a:cubicBezTo>
                <a:cubicBezTo>
                  <a:pt x="3974590" y="4239564"/>
                  <a:pt x="3999991" y="4241411"/>
                  <a:pt x="4014307" y="4244644"/>
                </a:cubicBezTo>
                <a:cubicBezTo>
                  <a:pt x="4028623" y="4247877"/>
                  <a:pt x="4053099" y="4243259"/>
                  <a:pt x="4058641" y="4228019"/>
                </a:cubicBezTo>
                <a:cubicBezTo>
                  <a:pt x="4064183" y="4212779"/>
                  <a:pt x="4047096" y="4177218"/>
                  <a:pt x="4047558" y="4153204"/>
                </a:cubicBezTo>
                <a:cubicBezTo>
                  <a:pt x="4048020" y="4129190"/>
                  <a:pt x="4053561" y="4098248"/>
                  <a:pt x="4061412" y="4083932"/>
                </a:cubicBezTo>
                <a:cubicBezTo>
                  <a:pt x="4069263" y="4069616"/>
                  <a:pt x="4087736" y="4077004"/>
                  <a:pt x="4094663" y="4067306"/>
                </a:cubicBezTo>
                <a:cubicBezTo>
                  <a:pt x="4101590" y="4057608"/>
                  <a:pt x="4087274" y="4034055"/>
                  <a:pt x="4102976" y="4025742"/>
                </a:cubicBezTo>
                <a:cubicBezTo>
                  <a:pt x="4118678" y="4017429"/>
                  <a:pt x="4158856" y="4021125"/>
                  <a:pt x="4188874" y="4017430"/>
                </a:cubicBezTo>
                <a:cubicBezTo>
                  <a:pt x="4218892" y="4013735"/>
                  <a:pt x="4261841" y="3996186"/>
                  <a:pt x="4283085" y="4003575"/>
                </a:cubicBezTo>
                <a:cubicBezTo>
                  <a:pt x="4304329" y="4010964"/>
                  <a:pt x="4309871" y="4043753"/>
                  <a:pt x="4316336" y="4061764"/>
                </a:cubicBezTo>
                <a:cubicBezTo>
                  <a:pt x="4322801" y="4079775"/>
                  <a:pt x="4314951" y="4094554"/>
                  <a:pt x="4321878" y="4111641"/>
                </a:cubicBezTo>
                <a:cubicBezTo>
                  <a:pt x="4328805" y="4128728"/>
                  <a:pt x="4353282" y="4141197"/>
                  <a:pt x="4357900" y="4164288"/>
                </a:cubicBezTo>
                <a:cubicBezTo>
                  <a:pt x="4362518" y="4187379"/>
                  <a:pt x="4369445" y="4223401"/>
                  <a:pt x="4349587" y="4250186"/>
                </a:cubicBezTo>
                <a:cubicBezTo>
                  <a:pt x="4329729" y="4276971"/>
                  <a:pt x="4277081" y="4292212"/>
                  <a:pt x="4238750" y="4325001"/>
                </a:cubicBezTo>
                <a:cubicBezTo>
                  <a:pt x="4200419" y="4357790"/>
                  <a:pt x="4161626" y="4395659"/>
                  <a:pt x="4119601" y="4446921"/>
                </a:cubicBezTo>
                <a:cubicBezTo>
                  <a:pt x="4077576" y="4498183"/>
                  <a:pt x="4029547" y="4574844"/>
                  <a:pt x="3986598" y="4632571"/>
                </a:cubicBezTo>
                <a:cubicBezTo>
                  <a:pt x="3943649" y="4690298"/>
                  <a:pt x="3906242" y="4754030"/>
                  <a:pt x="3861907" y="4793284"/>
                </a:cubicBezTo>
                <a:lnTo>
                  <a:pt x="3856313" y="4797324"/>
                </a:lnTo>
                <a:lnTo>
                  <a:pt x="3834025" y="4829220"/>
                </a:lnTo>
                <a:cubicBezTo>
                  <a:pt x="3804758" y="4869225"/>
                  <a:pt x="3765619" y="4918322"/>
                  <a:pt x="3739987" y="4948455"/>
                </a:cubicBezTo>
                <a:cubicBezTo>
                  <a:pt x="3705812" y="4988633"/>
                  <a:pt x="3691496" y="4995099"/>
                  <a:pt x="3654089" y="5034353"/>
                </a:cubicBezTo>
                <a:cubicBezTo>
                  <a:pt x="3616682" y="5073607"/>
                  <a:pt x="3558492" y="5147498"/>
                  <a:pt x="3515543" y="5183982"/>
                </a:cubicBezTo>
                <a:cubicBezTo>
                  <a:pt x="3472594" y="5220466"/>
                  <a:pt x="3441190" y="5225546"/>
                  <a:pt x="3396394" y="5253255"/>
                </a:cubicBezTo>
                <a:cubicBezTo>
                  <a:pt x="3351598" y="5280964"/>
                  <a:pt x="3288790" y="5323913"/>
                  <a:pt x="3246765" y="5350237"/>
                </a:cubicBezTo>
                <a:cubicBezTo>
                  <a:pt x="3204740" y="5376561"/>
                  <a:pt x="3183957" y="5393186"/>
                  <a:pt x="3144241" y="5411197"/>
                </a:cubicBezTo>
                <a:cubicBezTo>
                  <a:pt x="3104525" y="5429208"/>
                  <a:pt x="3047260" y="5442138"/>
                  <a:pt x="3008467" y="5458302"/>
                </a:cubicBezTo>
                <a:cubicBezTo>
                  <a:pt x="2969674" y="5474466"/>
                  <a:pt x="2943350" y="5502175"/>
                  <a:pt x="2911485" y="5508179"/>
                </a:cubicBezTo>
                <a:cubicBezTo>
                  <a:pt x="2879619" y="5514183"/>
                  <a:pt x="2827896" y="5506793"/>
                  <a:pt x="2817274" y="5494324"/>
                </a:cubicBezTo>
                <a:cubicBezTo>
                  <a:pt x="2806652" y="5481855"/>
                  <a:pt x="2826510" y="5451837"/>
                  <a:pt x="2847754" y="5433364"/>
                </a:cubicBezTo>
                <a:cubicBezTo>
                  <a:pt x="2868998" y="5414891"/>
                  <a:pt x="2911485" y="5409350"/>
                  <a:pt x="2944736" y="5383488"/>
                </a:cubicBezTo>
                <a:cubicBezTo>
                  <a:pt x="2977987" y="5357626"/>
                  <a:pt x="3014933" y="5305440"/>
                  <a:pt x="3047260" y="5278193"/>
                </a:cubicBezTo>
                <a:cubicBezTo>
                  <a:pt x="3079587" y="5250946"/>
                  <a:pt x="3138700" y="5220004"/>
                  <a:pt x="3138700" y="5220004"/>
                </a:cubicBezTo>
                <a:cubicBezTo>
                  <a:pt x="3172874" y="5197837"/>
                  <a:pt x="3218594" y="5165972"/>
                  <a:pt x="3252307" y="5145190"/>
                </a:cubicBezTo>
                <a:cubicBezTo>
                  <a:pt x="3286020" y="5124408"/>
                  <a:pt x="3311420" y="5121637"/>
                  <a:pt x="3340976" y="5095313"/>
                </a:cubicBezTo>
                <a:cubicBezTo>
                  <a:pt x="3370532" y="5068989"/>
                  <a:pt x="3397780" y="5014495"/>
                  <a:pt x="3429645" y="4987248"/>
                </a:cubicBezTo>
                <a:cubicBezTo>
                  <a:pt x="3461510" y="4960001"/>
                  <a:pt x="3510926" y="4951226"/>
                  <a:pt x="3532169" y="4931830"/>
                </a:cubicBezTo>
                <a:cubicBezTo>
                  <a:pt x="3553412" y="4912434"/>
                  <a:pt x="3544638" y="4890728"/>
                  <a:pt x="3557107" y="4870870"/>
                </a:cubicBezTo>
                <a:cubicBezTo>
                  <a:pt x="3569576" y="4851012"/>
                  <a:pt x="3588511" y="4836696"/>
                  <a:pt x="3606983" y="4812681"/>
                </a:cubicBezTo>
                <a:cubicBezTo>
                  <a:pt x="3625456" y="4788666"/>
                  <a:pt x="3650855" y="4757262"/>
                  <a:pt x="3667942" y="4726782"/>
                </a:cubicBezTo>
                <a:lnTo>
                  <a:pt x="3673448" y="4708475"/>
                </a:lnTo>
                <a:cubicBezTo>
                  <a:pt x="3673439" y="4702751"/>
                  <a:pt x="3673429" y="4697026"/>
                  <a:pt x="3673420" y="4691302"/>
                </a:cubicBezTo>
                <a:cubicBezTo>
                  <a:pt x="3676083" y="4646686"/>
                  <a:pt x="3684915" y="4594471"/>
                  <a:pt x="3681798" y="4563299"/>
                </a:cubicBezTo>
                <a:cubicBezTo>
                  <a:pt x="3677642" y="4521736"/>
                  <a:pt x="3669791" y="4496797"/>
                  <a:pt x="3648547" y="4482942"/>
                </a:cubicBezTo>
                <a:cubicBezTo>
                  <a:pt x="3627303" y="4469088"/>
                  <a:pt x="3591281" y="4471397"/>
                  <a:pt x="3554336" y="4480172"/>
                </a:cubicBezTo>
                <a:cubicBezTo>
                  <a:pt x="3517391" y="4488947"/>
                  <a:pt x="3465205" y="4524968"/>
                  <a:pt x="3426874" y="4535590"/>
                </a:cubicBezTo>
                <a:cubicBezTo>
                  <a:pt x="3388543" y="4546212"/>
                  <a:pt x="3352059" y="4536975"/>
                  <a:pt x="3324350" y="4543902"/>
                </a:cubicBezTo>
                <a:cubicBezTo>
                  <a:pt x="3296641" y="4550829"/>
                  <a:pt x="3260620" y="4577153"/>
                  <a:pt x="3260620" y="4577153"/>
                </a:cubicBezTo>
                <a:cubicBezTo>
                  <a:pt x="3235682" y="4590084"/>
                  <a:pt x="3201968" y="4624259"/>
                  <a:pt x="3174721" y="4621488"/>
                </a:cubicBezTo>
                <a:cubicBezTo>
                  <a:pt x="3147474" y="4618717"/>
                  <a:pt x="3104063" y="4576692"/>
                  <a:pt x="3097136" y="4560528"/>
                </a:cubicBezTo>
                <a:cubicBezTo>
                  <a:pt x="3090209" y="4544364"/>
                  <a:pt x="3110991" y="4540208"/>
                  <a:pt x="3133158" y="4524506"/>
                </a:cubicBezTo>
                <a:cubicBezTo>
                  <a:pt x="3155325" y="4508804"/>
                  <a:pt x="3198737" y="4481095"/>
                  <a:pt x="3230140" y="4466317"/>
                </a:cubicBezTo>
                <a:cubicBezTo>
                  <a:pt x="3261543" y="4451539"/>
                  <a:pt x="3294795" y="4448768"/>
                  <a:pt x="3321580" y="4435837"/>
                </a:cubicBezTo>
                <a:cubicBezTo>
                  <a:pt x="3348365" y="4422906"/>
                  <a:pt x="3368685" y="4400739"/>
                  <a:pt x="3390852" y="4388732"/>
                </a:cubicBezTo>
                <a:cubicBezTo>
                  <a:pt x="3413019" y="4376725"/>
                  <a:pt x="3432878" y="4375800"/>
                  <a:pt x="3454583" y="4363793"/>
                </a:cubicBezTo>
                <a:cubicBezTo>
                  <a:pt x="3476288" y="4351786"/>
                  <a:pt x="3499380" y="4323153"/>
                  <a:pt x="3521085" y="4316688"/>
                </a:cubicBezTo>
                <a:cubicBezTo>
                  <a:pt x="3542790" y="4310223"/>
                  <a:pt x="3563111" y="4314841"/>
                  <a:pt x="3584816" y="4325001"/>
                </a:cubicBezTo>
                <a:cubicBezTo>
                  <a:pt x="3606521" y="4335161"/>
                  <a:pt x="3635154" y="4363332"/>
                  <a:pt x="3651318" y="4377648"/>
                </a:cubicBezTo>
                <a:cubicBezTo>
                  <a:pt x="3667482" y="4391964"/>
                  <a:pt x="3668867" y="4404895"/>
                  <a:pt x="3681798" y="4410899"/>
                </a:cubicBezTo>
                <a:cubicBezTo>
                  <a:pt x="3694729" y="4416903"/>
                  <a:pt x="3724285" y="4422906"/>
                  <a:pt x="3728903" y="4413670"/>
                </a:cubicBezTo>
                <a:cubicBezTo>
                  <a:pt x="3733521" y="4404434"/>
                  <a:pt x="3713201" y="4373954"/>
                  <a:pt x="3709507" y="4355481"/>
                </a:cubicBezTo>
                <a:cubicBezTo>
                  <a:pt x="3705813" y="4337008"/>
                  <a:pt x="3709969" y="4320844"/>
                  <a:pt x="3706736" y="4302833"/>
                </a:cubicBezTo>
                <a:cubicBezTo>
                  <a:pt x="3703503" y="4284822"/>
                  <a:pt x="3690573" y="4266810"/>
                  <a:pt x="3690111" y="4247414"/>
                </a:cubicBezTo>
                <a:cubicBezTo>
                  <a:pt x="3689649" y="4228018"/>
                  <a:pt x="3703043" y="4206313"/>
                  <a:pt x="3703966" y="4186455"/>
                </a:cubicBezTo>
                <a:cubicBezTo>
                  <a:pt x="3704889" y="4166597"/>
                  <a:pt x="3706736" y="4140735"/>
                  <a:pt x="3695652" y="4128266"/>
                </a:cubicBezTo>
                <a:cubicBezTo>
                  <a:pt x="3684568" y="4115797"/>
                  <a:pt x="3658707" y="4113026"/>
                  <a:pt x="3637463" y="4111641"/>
                </a:cubicBezTo>
                <a:cubicBezTo>
                  <a:pt x="3616219" y="4110256"/>
                  <a:pt x="3605135" y="4117644"/>
                  <a:pt x="3568190" y="4119953"/>
                </a:cubicBezTo>
                <a:cubicBezTo>
                  <a:pt x="3531245" y="4122262"/>
                  <a:pt x="3462433" y="4113488"/>
                  <a:pt x="3415790" y="4125495"/>
                </a:cubicBezTo>
                <a:cubicBezTo>
                  <a:pt x="3369147" y="4137502"/>
                  <a:pt x="3326198" y="4173986"/>
                  <a:pt x="3288329" y="4191997"/>
                </a:cubicBezTo>
                <a:cubicBezTo>
                  <a:pt x="3250460" y="4210008"/>
                  <a:pt x="3224598" y="4216474"/>
                  <a:pt x="3188576" y="4233561"/>
                </a:cubicBezTo>
                <a:cubicBezTo>
                  <a:pt x="3152554" y="4250648"/>
                  <a:pt x="3107758" y="4275587"/>
                  <a:pt x="3072198" y="4294521"/>
                </a:cubicBezTo>
                <a:cubicBezTo>
                  <a:pt x="3036638" y="4313455"/>
                  <a:pt x="3003849" y="4333313"/>
                  <a:pt x="2975216" y="4347168"/>
                </a:cubicBezTo>
                <a:cubicBezTo>
                  <a:pt x="2946583" y="4361022"/>
                  <a:pt x="2917950" y="4370259"/>
                  <a:pt x="2900401" y="4377648"/>
                </a:cubicBezTo>
                <a:cubicBezTo>
                  <a:pt x="2882852" y="4385037"/>
                  <a:pt x="2878695" y="4382728"/>
                  <a:pt x="2869921" y="4391502"/>
                </a:cubicBezTo>
                <a:cubicBezTo>
                  <a:pt x="2861147" y="4400276"/>
                  <a:pt x="2859761" y="4424291"/>
                  <a:pt x="2847754" y="4430295"/>
                </a:cubicBezTo>
                <a:cubicBezTo>
                  <a:pt x="2835747" y="4436299"/>
                  <a:pt x="2795568" y="4420597"/>
                  <a:pt x="2775710" y="4410899"/>
                </a:cubicBezTo>
                <a:cubicBezTo>
                  <a:pt x="2755852" y="4401201"/>
                  <a:pt x="2748925" y="4389655"/>
                  <a:pt x="2728605" y="4372106"/>
                </a:cubicBezTo>
                <a:cubicBezTo>
                  <a:pt x="2708285" y="4354557"/>
                  <a:pt x="2664874" y="4329157"/>
                  <a:pt x="2653790" y="4305604"/>
                </a:cubicBezTo>
                <a:cubicBezTo>
                  <a:pt x="2642706" y="4282051"/>
                  <a:pt x="2652866" y="4249724"/>
                  <a:pt x="2662103" y="4230790"/>
                </a:cubicBezTo>
                <a:cubicBezTo>
                  <a:pt x="2671339" y="4211855"/>
                  <a:pt x="2675496" y="4200310"/>
                  <a:pt x="2709209" y="4191997"/>
                </a:cubicBezTo>
                <a:cubicBezTo>
                  <a:pt x="2742922" y="4183684"/>
                  <a:pt x="2830667" y="4182760"/>
                  <a:pt x="2864380" y="4180913"/>
                </a:cubicBezTo>
                <a:cubicBezTo>
                  <a:pt x="2898093" y="4179066"/>
                  <a:pt x="2898554" y="4184146"/>
                  <a:pt x="2911485" y="4180913"/>
                </a:cubicBezTo>
                <a:cubicBezTo>
                  <a:pt x="2924416" y="4177680"/>
                  <a:pt x="2924878" y="4167982"/>
                  <a:pt x="2941965" y="4161517"/>
                </a:cubicBezTo>
                <a:cubicBezTo>
                  <a:pt x="2959052" y="4155052"/>
                  <a:pt x="3002002" y="4149048"/>
                  <a:pt x="3014009" y="4142121"/>
                </a:cubicBezTo>
                <a:cubicBezTo>
                  <a:pt x="3026016" y="4135194"/>
                  <a:pt x="3010776" y="4133346"/>
                  <a:pt x="3014009" y="4119953"/>
                </a:cubicBezTo>
                <a:cubicBezTo>
                  <a:pt x="3017242" y="4106560"/>
                  <a:pt x="3025554" y="4076080"/>
                  <a:pt x="3033405" y="4061764"/>
                </a:cubicBezTo>
                <a:cubicBezTo>
                  <a:pt x="3041256" y="4047448"/>
                  <a:pt x="3044950" y="4039597"/>
                  <a:pt x="3061114" y="4034055"/>
                </a:cubicBezTo>
                <a:cubicBezTo>
                  <a:pt x="3077278" y="4028513"/>
                  <a:pt x="3130387" y="4028513"/>
                  <a:pt x="3130387" y="4028513"/>
                </a:cubicBezTo>
                <a:cubicBezTo>
                  <a:pt x="3147936" y="4027128"/>
                  <a:pt x="3153016" y="4031745"/>
                  <a:pt x="3166409" y="4025742"/>
                </a:cubicBezTo>
                <a:cubicBezTo>
                  <a:pt x="3179802" y="4019739"/>
                  <a:pt x="3193194" y="3999881"/>
                  <a:pt x="3210743" y="3992492"/>
                </a:cubicBezTo>
                <a:cubicBezTo>
                  <a:pt x="3228292" y="3985103"/>
                  <a:pt x="3254616" y="3990644"/>
                  <a:pt x="3271703" y="3981408"/>
                </a:cubicBezTo>
                <a:cubicBezTo>
                  <a:pt x="3288790" y="3972172"/>
                  <a:pt x="3313267" y="3937073"/>
                  <a:pt x="3313267" y="3937073"/>
                </a:cubicBezTo>
                <a:cubicBezTo>
                  <a:pt x="3326198" y="3923218"/>
                  <a:pt x="3340053" y="3912597"/>
                  <a:pt x="3349289" y="3898281"/>
                </a:cubicBezTo>
                <a:cubicBezTo>
                  <a:pt x="3358525" y="3883965"/>
                  <a:pt x="3369609" y="3869186"/>
                  <a:pt x="3368685" y="3851175"/>
                </a:cubicBezTo>
                <a:cubicBezTo>
                  <a:pt x="3367761" y="3833164"/>
                  <a:pt x="3346980" y="3818386"/>
                  <a:pt x="3343747" y="3790215"/>
                </a:cubicBezTo>
                <a:cubicBezTo>
                  <a:pt x="3340514" y="3762044"/>
                  <a:pt x="3349289" y="3708935"/>
                  <a:pt x="3349289" y="3682150"/>
                </a:cubicBezTo>
                <a:cubicBezTo>
                  <a:pt x="3349289" y="3655365"/>
                  <a:pt x="3348365" y="3643357"/>
                  <a:pt x="3343747" y="3629502"/>
                </a:cubicBezTo>
                <a:cubicBezTo>
                  <a:pt x="3339129" y="3615647"/>
                  <a:pt x="3329893" y="3614262"/>
                  <a:pt x="3321580" y="3599022"/>
                </a:cubicBezTo>
                <a:cubicBezTo>
                  <a:pt x="3313267" y="3583782"/>
                  <a:pt x="3294794" y="3550069"/>
                  <a:pt x="3293870" y="3538062"/>
                </a:cubicBezTo>
                <a:cubicBezTo>
                  <a:pt x="3292946" y="3526055"/>
                  <a:pt x="3302645" y="3529288"/>
                  <a:pt x="3316038" y="3526979"/>
                </a:cubicBezTo>
                <a:cubicBezTo>
                  <a:pt x="3329431" y="3524670"/>
                  <a:pt x="3359911" y="3530673"/>
                  <a:pt x="3374227" y="3524208"/>
                </a:cubicBezTo>
                <a:cubicBezTo>
                  <a:pt x="3388543" y="3517742"/>
                  <a:pt x="3389467" y="3495113"/>
                  <a:pt x="3401936" y="3488186"/>
                </a:cubicBezTo>
                <a:cubicBezTo>
                  <a:pt x="3414405" y="3481259"/>
                  <a:pt x="3428721" y="3477564"/>
                  <a:pt x="3449041" y="3482644"/>
                </a:cubicBezTo>
                <a:cubicBezTo>
                  <a:pt x="3469361" y="3487724"/>
                  <a:pt x="3500765" y="3503888"/>
                  <a:pt x="3523856" y="3518666"/>
                </a:cubicBezTo>
                <a:cubicBezTo>
                  <a:pt x="3546947" y="3533444"/>
                  <a:pt x="3569576" y="3557459"/>
                  <a:pt x="3587587" y="3571313"/>
                </a:cubicBezTo>
                <a:cubicBezTo>
                  <a:pt x="3605598" y="3585167"/>
                  <a:pt x="3618990" y="3591171"/>
                  <a:pt x="3631921" y="3601793"/>
                </a:cubicBezTo>
                <a:cubicBezTo>
                  <a:pt x="3644852" y="3612415"/>
                  <a:pt x="3657783" y="3645666"/>
                  <a:pt x="3665172" y="3635044"/>
                </a:cubicBezTo>
                <a:cubicBezTo>
                  <a:pt x="3672561" y="3624422"/>
                  <a:pt x="3675332" y="3571313"/>
                  <a:pt x="3676256" y="3538062"/>
                </a:cubicBezTo>
                <a:cubicBezTo>
                  <a:pt x="3677180" y="3504811"/>
                  <a:pt x="3671638" y="3457706"/>
                  <a:pt x="3670714" y="3435539"/>
                </a:cubicBezTo>
                <a:cubicBezTo>
                  <a:pt x="3669790" y="3413372"/>
                  <a:pt x="3672099" y="3426303"/>
                  <a:pt x="3670714" y="3405059"/>
                </a:cubicBezTo>
                <a:cubicBezTo>
                  <a:pt x="3669329" y="3383815"/>
                  <a:pt x="3663786" y="3339481"/>
                  <a:pt x="3662401" y="3308077"/>
                </a:cubicBezTo>
                <a:cubicBezTo>
                  <a:pt x="3661016" y="3276673"/>
                  <a:pt x="3666095" y="3243884"/>
                  <a:pt x="3662401" y="3216637"/>
                </a:cubicBezTo>
                <a:cubicBezTo>
                  <a:pt x="3658707" y="3189390"/>
                  <a:pt x="3637925" y="3163066"/>
                  <a:pt x="3640234" y="3144593"/>
                </a:cubicBezTo>
                <a:cubicBezTo>
                  <a:pt x="3642543" y="3126120"/>
                  <a:pt x="3660554" y="3115499"/>
                  <a:pt x="3676256" y="3105801"/>
                </a:cubicBezTo>
                <a:cubicBezTo>
                  <a:pt x="3691958" y="3096103"/>
                  <a:pt x="3716434" y="3097949"/>
                  <a:pt x="3734445" y="3086404"/>
                </a:cubicBezTo>
                <a:cubicBezTo>
                  <a:pt x="3752456" y="3074859"/>
                  <a:pt x="3757536" y="3045302"/>
                  <a:pt x="3784321" y="3036528"/>
                </a:cubicBezTo>
                <a:cubicBezTo>
                  <a:pt x="3797714" y="3032141"/>
                  <a:pt x="3816533" y="3028677"/>
                  <a:pt x="3836449" y="3027696"/>
                </a:cubicBezTo>
                <a:close/>
                <a:moveTo>
                  <a:pt x="3579274" y="2543307"/>
                </a:moveTo>
                <a:cubicBezTo>
                  <a:pt x="3579274" y="2543307"/>
                  <a:pt x="3570038" y="2551158"/>
                  <a:pt x="3551565" y="2557162"/>
                </a:cubicBezTo>
                <a:cubicBezTo>
                  <a:pt x="3533092" y="2563166"/>
                  <a:pt x="3484140" y="2575173"/>
                  <a:pt x="3468438" y="2579329"/>
                </a:cubicBezTo>
                <a:cubicBezTo>
                  <a:pt x="3452736" y="2583485"/>
                  <a:pt x="3461049" y="2581176"/>
                  <a:pt x="3457354" y="2582100"/>
                </a:cubicBezTo>
                <a:cubicBezTo>
                  <a:pt x="3416059" y="2586230"/>
                  <a:pt x="3442164" y="2580298"/>
                  <a:pt x="3418561" y="2590413"/>
                </a:cubicBezTo>
                <a:cubicBezTo>
                  <a:pt x="3413396" y="2592626"/>
                  <a:pt x="3405487" y="2593399"/>
                  <a:pt x="3401936" y="2598725"/>
                </a:cubicBezTo>
                <a:cubicBezTo>
                  <a:pt x="3399823" y="2601894"/>
                  <a:pt x="3400089" y="2606114"/>
                  <a:pt x="3399165" y="2609809"/>
                </a:cubicBezTo>
                <a:cubicBezTo>
                  <a:pt x="3397318" y="2618584"/>
                  <a:pt x="3391314" y="2644446"/>
                  <a:pt x="3390852" y="2651373"/>
                </a:cubicBezTo>
                <a:cubicBezTo>
                  <a:pt x="3396394" y="2652297"/>
                  <a:pt x="3384142" y="2657498"/>
                  <a:pt x="3396394" y="2651373"/>
                </a:cubicBezTo>
                <a:cubicBezTo>
                  <a:pt x="3419485" y="2650449"/>
                  <a:pt x="3442609" y="2650139"/>
                  <a:pt x="3465667" y="2648602"/>
                </a:cubicBezTo>
                <a:cubicBezTo>
                  <a:pt x="3470366" y="2648289"/>
                  <a:pt x="3475217" y="2647744"/>
                  <a:pt x="3479521" y="2645831"/>
                </a:cubicBezTo>
                <a:cubicBezTo>
                  <a:pt x="3483741" y="2643955"/>
                  <a:pt x="3486910" y="2640289"/>
                  <a:pt x="3490605" y="2637518"/>
                </a:cubicBezTo>
                <a:cubicBezTo>
                  <a:pt x="3497761" y="2635729"/>
                  <a:pt x="3512793" y="2632272"/>
                  <a:pt x="3518314" y="2629205"/>
                </a:cubicBezTo>
                <a:cubicBezTo>
                  <a:pt x="3521739" y="2627302"/>
                  <a:pt x="3523856" y="2623664"/>
                  <a:pt x="3526627" y="2620893"/>
                </a:cubicBezTo>
                <a:cubicBezTo>
                  <a:pt x="3579413" y="2617960"/>
                  <a:pt x="3560708" y="2623387"/>
                  <a:pt x="3584816" y="2615351"/>
                </a:cubicBezTo>
                <a:cubicBezTo>
                  <a:pt x="3590358" y="2613504"/>
                  <a:pt x="3596103" y="2612182"/>
                  <a:pt x="3601441" y="2609809"/>
                </a:cubicBezTo>
                <a:cubicBezTo>
                  <a:pt x="3620146" y="2601495"/>
                  <a:pt x="3600285" y="2607962"/>
                  <a:pt x="3615296" y="2595954"/>
                </a:cubicBezTo>
                <a:cubicBezTo>
                  <a:pt x="3617577" y="2594129"/>
                  <a:pt x="3620924" y="2594334"/>
                  <a:pt x="3623609" y="2593183"/>
                </a:cubicBezTo>
                <a:cubicBezTo>
                  <a:pt x="3627405" y="2591556"/>
                  <a:pt x="3630998" y="2589489"/>
                  <a:pt x="3634692" y="2587642"/>
                </a:cubicBezTo>
                <a:cubicBezTo>
                  <a:pt x="3635632" y="2587524"/>
                  <a:pt x="3659257" y="2586043"/>
                  <a:pt x="3665172" y="2582100"/>
                </a:cubicBezTo>
                <a:cubicBezTo>
                  <a:pt x="3668433" y="2579926"/>
                  <a:pt x="3670296" y="2576065"/>
                  <a:pt x="3673485" y="2573787"/>
                </a:cubicBezTo>
                <a:cubicBezTo>
                  <a:pt x="3691382" y="2561003"/>
                  <a:pt x="3679187" y="2576319"/>
                  <a:pt x="3690110" y="2559933"/>
                </a:cubicBezTo>
                <a:cubicBezTo>
                  <a:pt x="3688263" y="2557162"/>
                  <a:pt x="3687127" y="2553752"/>
                  <a:pt x="3684569" y="2551620"/>
                </a:cubicBezTo>
                <a:cubicBezTo>
                  <a:pt x="3681396" y="2548975"/>
                  <a:pt x="3677603" y="2546403"/>
                  <a:pt x="3673485" y="2546078"/>
                </a:cubicBezTo>
                <a:cubicBezTo>
                  <a:pt x="3642165" y="2543605"/>
                  <a:pt x="3610678" y="2544231"/>
                  <a:pt x="3579274" y="2543307"/>
                </a:cubicBezTo>
                <a:close/>
                <a:moveTo>
                  <a:pt x="3733919" y="2251374"/>
                </a:moveTo>
                <a:lnTo>
                  <a:pt x="3728903" y="2252362"/>
                </a:lnTo>
                <a:cubicBezTo>
                  <a:pt x="3692882" y="2260329"/>
                  <a:pt x="3686993" y="2265698"/>
                  <a:pt x="3660973" y="2274898"/>
                </a:cubicBezTo>
                <a:lnTo>
                  <a:pt x="3627046" y="2285407"/>
                </a:lnTo>
                <a:lnTo>
                  <a:pt x="3629151" y="2309771"/>
                </a:lnTo>
                <a:cubicBezTo>
                  <a:pt x="3631345" y="2317737"/>
                  <a:pt x="3635876" y="2325588"/>
                  <a:pt x="3641360" y="2333129"/>
                </a:cubicBezTo>
                <a:lnTo>
                  <a:pt x="3644178" y="2336508"/>
                </a:lnTo>
                <a:lnTo>
                  <a:pt x="3648959" y="2334385"/>
                </a:lnTo>
                <a:cubicBezTo>
                  <a:pt x="3656687" y="2335316"/>
                  <a:pt x="3663442" y="2347612"/>
                  <a:pt x="3687340" y="2343802"/>
                </a:cubicBezTo>
                <a:cubicBezTo>
                  <a:pt x="3695307" y="2342532"/>
                  <a:pt x="3706130" y="2339530"/>
                  <a:pt x="3718426" y="2335771"/>
                </a:cubicBezTo>
                <a:lnTo>
                  <a:pt x="3742951" y="2328044"/>
                </a:lnTo>
                <a:lnTo>
                  <a:pt x="3731675" y="2309771"/>
                </a:lnTo>
                <a:cubicBezTo>
                  <a:pt x="3727057" y="2297764"/>
                  <a:pt x="3728212" y="2286103"/>
                  <a:pt x="3730636" y="2273230"/>
                </a:cubicBezTo>
                <a:close/>
                <a:moveTo>
                  <a:pt x="4199958" y="2216340"/>
                </a:moveTo>
                <a:lnTo>
                  <a:pt x="3997681" y="2219111"/>
                </a:lnTo>
                <a:cubicBezTo>
                  <a:pt x="3950114" y="2220035"/>
                  <a:pt x="3959350" y="2216340"/>
                  <a:pt x="3914554" y="2221882"/>
                </a:cubicBezTo>
                <a:lnTo>
                  <a:pt x="3898138" y="2224119"/>
                </a:lnTo>
                <a:cubicBezTo>
                  <a:pt x="3898069" y="2224961"/>
                  <a:pt x="3897999" y="2225802"/>
                  <a:pt x="3897930" y="2226644"/>
                </a:cubicBezTo>
                <a:cubicBezTo>
                  <a:pt x="3895621" y="2267284"/>
                  <a:pt x="3912708" y="2324088"/>
                  <a:pt x="3895159" y="2348564"/>
                </a:cubicBezTo>
                <a:lnTo>
                  <a:pt x="3891223" y="2351605"/>
                </a:lnTo>
                <a:lnTo>
                  <a:pt x="3895158" y="2354885"/>
                </a:lnTo>
                <a:cubicBezTo>
                  <a:pt x="3934874" y="2381209"/>
                  <a:pt x="4041554" y="2431548"/>
                  <a:pt x="4069725" y="2465722"/>
                </a:cubicBezTo>
                <a:cubicBezTo>
                  <a:pt x="4097896" y="2499896"/>
                  <a:pt x="4080347" y="2532224"/>
                  <a:pt x="4064183" y="2559933"/>
                </a:cubicBezTo>
                <a:cubicBezTo>
                  <a:pt x="4048019" y="2587642"/>
                  <a:pt x="4004608" y="2597340"/>
                  <a:pt x="3972743" y="2631976"/>
                </a:cubicBezTo>
                <a:cubicBezTo>
                  <a:pt x="3964777" y="2640635"/>
                  <a:pt x="3956695" y="2651574"/>
                  <a:pt x="3948520" y="2663582"/>
                </a:cubicBezTo>
                <a:lnTo>
                  <a:pt x="3944071" y="2670405"/>
                </a:lnTo>
                <a:lnTo>
                  <a:pt x="3946875" y="2671332"/>
                </a:lnTo>
                <a:cubicBezTo>
                  <a:pt x="3964951" y="2684277"/>
                  <a:pt x="3981403" y="2713718"/>
                  <a:pt x="3992140" y="2723416"/>
                </a:cubicBezTo>
                <a:cubicBezTo>
                  <a:pt x="4006456" y="2736347"/>
                  <a:pt x="3989369" y="2746507"/>
                  <a:pt x="4014307" y="2742813"/>
                </a:cubicBezTo>
                <a:cubicBezTo>
                  <a:pt x="4039245" y="2739118"/>
                  <a:pt x="4099744" y="2718336"/>
                  <a:pt x="4141769" y="2701249"/>
                </a:cubicBezTo>
                <a:cubicBezTo>
                  <a:pt x="4183794" y="2684162"/>
                  <a:pt x="4223973" y="2664304"/>
                  <a:pt x="4266460" y="2640289"/>
                </a:cubicBezTo>
                <a:cubicBezTo>
                  <a:pt x="4308947" y="2616274"/>
                  <a:pt x="4361132" y="2585333"/>
                  <a:pt x="4396692" y="2557162"/>
                </a:cubicBezTo>
                <a:cubicBezTo>
                  <a:pt x="4432252" y="2528991"/>
                  <a:pt x="4463194" y="2508670"/>
                  <a:pt x="4479820" y="2471263"/>
                </a:cubicBezTo>
                <a:cubicBezTo>
                  <a:pt x="4496446" y="2433856"/>
                  <a:pt x="4503372" y="2368278"/>
                  <a:pt x="4496445" y="2332718"/>
                </a:cubicBezTo>
                <a:cubicBezTo>
                  <a:pt x="4489518" y="2297158"/>
                  <a:pt x="4466889" y="2271757"/>
                  <a:pt x="4438256" y="2257903"/>
                </a:cubicBezTo>
                <a:cubicBezTo>
                  <a:pt x="4409623" y="2244048"/>
                  <a:pt x="4356053" y="2255133"/>
                  <a:pt x="4324649" y="2249591"/>
                </a:cubicBezTo>
                <a:cubicBezTo>
                  <a:pt x="4293245" y="2244049"/>
                  <a:pt x="4270616" y="2230195"/>
                  <a:pt x="4249834" y="2224653"/>
                </a:cubicBezTo>
                <a:cubicBezTo>
                  <a:pt x="4229052" y="2219111"/>
                  <a:pt x="4199958" y="2216340"/>
                  <a:pt x="4199958" y="2216340"/>
                </a:cubicBezTo>
                <a:close/>
                <a:moveTo>
                  <a:pt x="3684916" y="2094333"/>
                </a:moveTo>
                <a:cubicBezTo>
                  <a:pt x="3663095" y="2095026"/>
                  <a:pt x="3641159" y="2100106"/>
                  <a:pt x="3631922" y="2107495"/>
                </a:cubicBezTo>
                <a:cubicBezTo>
                  <a:pt x="3622686" y="2114884"/>
                  <a:pt x="3621416" y="2128623"/>
                  <a:pt x="3622398" y="2144729"/>
                </a:cubicBezTo>
                <a:lnTo>
                  <a:pt x="3624824" y="2176052"/>
                </a:lnTo>
                <a:lnTo>
                  <a:pt x="3695652" y="2155380"/>
                </a:lnTo>
                <a:lnTo>
                  <a:pt x="3744498" y="2144174"/>
                </a:lnTo>
                <a:cubicBezTo>
                  <a:pt x="3744582" y="2139575"/>
                  <a:pt x="3744667" y="2134976"/>
                  <a:pt x="3744751" y="2130377"/>
                </a:cubicBezTo>
                <a:cubicBezTo>
                  <a:pt x="3743856" y="2120628"/>
                  <a:pt x="3741605" y="2112575"/>
                  <a:pt x="3737217" y="2107495"/>
                </a:cubicBezTo>
                <a:cubicBezTo>
                  <a:pt x="3728443" y="2097335"/>
                  <a:pt x="3706737" y="2093640"/>
                  <a:pt x="3684916" y="2094333"/>
                </a:cubicBezTo>
                <a:close/>
                <a:moveTo>
                  <a:pt x="1567795" y="2054726"/>
                </a:moveTo>
                <a:cubicBezTo>
                  <a:pt x="1600234" y="2057174"/>
                  <a:pt x="1668172" y="2086552"/>
                  <a:pt x="1722032" y="2109810"/>
                </a:cubicBezTo>
                <a:cubicBezTo>
                  <a:pt x="1775892" y="2133068"/>
                  <a:pt x="1847502" y="2168567"/>
                  <a:pt x="1890957" y="2194273"/>
                </a:cubicBezTo>
                <a:cubicBezTo>
                  <a:pt x="1934412" y="2219979"/>
                  <a:pt x="1963791" y="2243849"/>
                  <a:pt x="1982764" y="2264046"/>
                </a:cubicBezTo>
                <a:cubicBezTo>
                  <a:pt x="2001737" y="2284243"/>
                  <a:pt x="1998678" y="2287916"/>
                  <a:pt x="2004798" y="2315458"/>
                </a:cubicBezTo>
                <a:cubicBezTo>
                  <a:pt x="2010919" y="2343000"/>
                  <a:pt x="2009694" y="2393188"/>
                  <a:pt x="2019487" y="2429299"/>
                </a:cubicBezTo>
                <a:cubicBezTo>
                  <a:pt x="2029280" y="2465410"/>
                  <a:pt x="2040908" y="2505193"/>
                  <a:pt x="2063554" y="2532123"/>
                </a:cubicBezTo>
                <a:cubicBezTo>
                  <a:pt x="2086200" y="2559053"/>
                  <a:pt x="2124760" y="2584759"/>
                  <a:pt x="2155362" y="2590880"/>
                </a:cubicBezTo>
                <a:cubicBezTo>
                  <a:pt x="2185965" y="2597000"/>
                  <a:pt x="2218403" y="2572518"/>
                  <a:pt x="2247169" y="2568846"/>
                </a:cubicBezTo>
                <a:cubicBezTo>
                  <a:pt x="2275935" y="2565174"/>
                  <a:pt x="2301641" y="2560277"/>
                  <a:pt x="2327959" y="2568846"/>
                </a:cubicBezTo>
                <a:cubicBezTo>
                  <a:pt x="2354277" y="2577415"/>
                  <a:pt x="2384879" y="2598836"/>
                  <a:pt x="2405077" y="2620258"/>
                </a:cubicBezTo>
                <a:cubicBezTo>
                  <a:pt x="2425275" y="2641680"/>
                  <a:pt x="2457714" y="2667998"/>
                  <a:pt x="2449145" y="2697376"/>
                </a:cubicBezTo>
                <a:cubicBezTo>
                  <a:pt x="2440576" y="2726754"/>
                  <a:pt x="2389776" y="2764089"/>
                  <a:pt x="2353665" y="2796528"/>
                </a:cubicBezTo>
                <a:cubicBezTo>
                  <a:pt x="2317554" y="2828967"/>
                  <a:pt x="2272875" y="2862018"/>
                  <a:pt x="2232480" y="2892008"/>
                </a:cubicBezTo>
                <a:cubicBezTo>
                  <a:pt x="2192085" y="2921998"/>
                  <a:pt x="2142508" y="2955048"/>
                  <a:pt x="2111294" y="2976470"/>
                </a:cubicBezTo>
                <a:cubicBezTo>
                  <a:pt x="2080080" y="2997892"/>
                  <a:pt x="2062942" y="3002176"/>
                  <a:pt x="2045193" y="3020538"/>
                </a:cubicBezTo>
                <a:cubicBezTo>
                  <a:pt x="2027444" y="3038899"/>
                  <a:pt x="2011530" y="3051752"/>
                  <a:pt x="2004798" y="3086639"/>
                </a:cubicBezTo>
                <a:cubicBezTo>
                  <a:pt x="2003115" y="3095361"/>
                  <a:pt x="2002618" y="3105728"/>
                  <a:pt x="2002733" y="3117108"/>
                </a:cubicBezTo>
                <a:lnTo>
                  <a:pt x="2003708" y="3139287"/>
                </a:lnTo>
                <a:lnTo>
                  <a:pt x="2018942" y="3139887"/>
                </a:lnTo>
                <a:cubicBezTo>
                  <a:pt x="2057932" y="3144592"/>
                  <a:pt x="2067227" y="3165134"/>
                  <a:pt x="2100277" y="3167429"/>
                </a:cubicBezTo>
                <a:cubicBezTo>
                  <a:pt x="2144344" y="3170489"/>
                  <a:pt x="2201878" y="3161309"/>
                  <a:pt x="2232480" y="3160085"/>
                </a:cubicBezTo>
                <a:cubicBezTo>
                  <a:pt x="2263083" y="3158861"/>
                  <a:pt x="2256350" y="3163145"/>
                  <a:pt x="2283892" y="3160085"/>
                </a:cubicBezTo>
                <a:cubicBezTo>
                  <a:pt x="2311434" y="3157025"/>
                  <a:pt x="2370803" y="3148455"/>
                  <a:pt x="2397733" y="3141723"/>
                </a:cubicBezTo>
                <a:cubicBezTo>
                  <a:pt x="2424663" y="3134991"/>
                  <a:pt x="2429560" y="3123362"/>
                  <a:pt x="2445473" y="3119690"/>
                </a:cubicBezTo>
                <a:cubicBezTo>
                  <a:pt x="2461386" y="3116018"/>
                  <a:pt x="2476075" y="3127647"/>
                  <a:pt x="2493212" y="3119690"/>
                </a:cubicBezTo>
                <a:cubicBezTo>
                  <a:pt x="2510349" y="3111733"/>
                  <a:pt x="2532384" y="3078683"/>
                  <a:pt x="2548297" y="3071950"/>
                </a:cubicBezTo>
                <a:cubicBezTo>
                  <a:pt x="2564210" y="3065217"/>
                  <a:pt x="2572167" y="3081742"/>
                  <a:pt x="2588692" y="3079294"/>
                </a:cubicBezTo>
                <a:cubicBezTo>
                  <a:pt x="2605217" y="3076846"/>
                  <a:pt x="2625414" y="3058485"/>
                  <a:pt x="2647448" y="3057261"/>
                </a:cubicBezTo>
                <a:cubicBezTo>
                  <a:pt x="2669482" y="3056037"/>
                  <a:pt x="2703757" y="3076846"/>
                  <a:pt x="2720894" y="3071950"/>
                </a:cubicBezTo>
                <a:cubicBezTo>
                  <a:pt x="2738031" y="3067054"/>
                  <a:pt x="2732524" y="3034614"/>
                  <a:pt x="2750273" y="3027882"/>
                </a:cubicBezTo>
                <a:cubicBezTo>
                  <a:pt x="2768022" y="3021150"/>
                  <a:pt x="2800461" y="3021762"/>
                  <a:pt x="2827391" y="3031555"/>
                </a:cubicBezTo>
                <a:cubicBezTo>
                  <a:pt x="2854321" y="3041348"/>
                  <a:pt x="2875130" y="3067054"/>
                  <a:pt x="2911853" y="3086639"/>
                </a:cubicBezTo>
                <a:cubicBezTo>
                  <a:pt x="2948576" y="3106224"/>
                  <a:pt x="3015289" y="3127646"/>
                  <a:pt x="3047728" y="3149068"/>
                </a:cubicBezTo>
                <a:cubicBezTo>
                  <a:pt x="3080167" y="3170490"/>
                  <a:pt x="3101589" y="3192523"/>
                  <a:pt x="3106485" y="3215169"/>
                </a:cubicBezTo>
                <a:cubicBezTo>
                  <a:pt x="3111381" y="3237815"/>
                  <a:pt x="3084451" y="3262909"/>
                  <a:pt x="3077106" y="3284943"/>
                </a:cubicBezTo>
                <a:cubicBezTo>
                  <a:pt x="3069761" y="3306977"/>
                  <a:pt x="3074658" y="3334518"/>
                  <a:pt x="3062417" y="3347371"/>
                </a:cubicBezTo>
                <a:cubicBezTo>
                  <a:pt x="3050176" y="3360224"/>
                  <a:pt x="3045891" y="3360837"/>
                  <a:pt x="3003660" y="3362061"/>
                </a:cubicBezTo>
                <a:cubicBezTo>
                  <a:pt x="2961429" y="3363285"/>
                  <a:pt x="2864725" y="3355328"/>
                  <a:pt x="2809029" y="3354716"/>
                </a:cubicBezTo>
                <a:cubicBezTo>
                  <a:pt x="2753333" y="3354104"/>
                  <a:pt x="2706817" y="3352879"/>
                  <a:pt x="2669482" y="3358388"/>
                </a:cubicBezTo>
                <a:cubicBezTo>
                  <a:pt x="2632147" y="3363896"/>
                  <a:pt x="2604605" y="3377362"/>
                  <a:pt x="2585019" y="3387767"/>
                </a:cubicBezTo>
                <a:cubicBezTo>
                  <a:pt x="2565434" y="3398172"/>
                  <a:pt x="2554417" y="3402456"/>
                  <a:pt x="2551969" y="3420817"/>
                </a:cubicBezTo>
                <a:cubicBezTo>
                  <a:pt x="2549521" y="3439178"/>
                  <a:pt x="2567882" y="3460600"/>
                  <a:pt x="2570330" y="3497935"/>
                </a:cubicBezTo>
                <a:cubicBezTo>
                  <a:pt x="2572778" y="3535270"/>
                  <a:pt x="2572778" y="3602596"/>
                  <a:pt x="2566658" y="3644827"/>
                </a:cubicBezTo>
                <a:cubicBezTo>
                  <a:pt x="2560538" y="3687058"/>
                  <a:pt x="2551968" y="3715824"/>
                  <a:pt x="2533607" y="3751323"/>
                </a:cubicBezTo>
                <a:cubicBezTo>
                  <a:pt x="2515246" y="3786822"/>
                  <a:pt x="2488928" y="3826605"/>
                  <a:pt x="2456489" y="3857820"/>
                </a:cubicBezTo>
                <a:cubicBezTo>
                  <a:pt x="2424050" y="3889035"/>
                  <a:pt x="2375699" y="3914740"/>
                  <a:pt x="2338976" y="3938610"/>
                </a:cubicBezTo>
                <a:cubicBezTo>
                  <a:pt x="2302253" y="3962480"/>
                  <a:pt x="2272263" y="3964928"/>
                  <a:pt x="2236152" y="4001039"/>
                </a:cubicBezTo>
                <a:cubicBezTo>
                  <a:pt x="2200041" y="4037150"/>
                  <a:pt x="2184740" y="4121000"/>
                  <a:pt x="2122311" y="4155275"/>
                </a:cubicBezTo>
                <a:lnTo>
                  <a:pt x="2119430" y="4156659"/>
                </a:lnTo>
                <a:lnTo>
                  <a:pt x="2110376" y="4174325"/>
                </a:lnTo>
                <a:cubicBezTo>
                  <a:pt x="2098747" y="4196129"/>
                  <a:pt x="2085588" y="4219540"/>
                  <a:pt x="2074571" y="4239737"/>
                </a:cubicBezTo>
                <a:cubicBezTo>
                  <a:pt x="2052537" y="4280132"/>
                  <a:pt x="2034788" y="4321752"/>
                  <a:pt x="2004798" y="4360923"/>
                </a:cubicBezTo>
                <a:cubicBezTo>
                  <a:pt x="1989803" y="4380509"/>
                  <a:pt x="1984142" y="4402849"/>
                  <a:pt x="1971289" y="4423352"/>
                </a:cubicBezTo>
                <a:lnTo>
                  <a:pt x="1951647" y="4444511"/>
                </a:lnTo>
                <a:lnTo>
                  <a:pt x="1940992" y="4462370"/>
                </a:lnTo>
                <a:cubicBezTo>
                  <a:pt x="1927526" y="4482721"/>
                  <a:pt x="1912072" y="4502919"/>
                  <a:pt x="1898301" y="4522504"/>
                </a:cubicBezTo>
                <a:cubicBezTo>
                  <a:pt x="1870759" y="4561675"/>
                  <a:pt x="1841381" y="4595338"/>
                  <a:pt x="1806494" y="4636345"/>
                </a:cubicBezTo>
                <a:cubicBezTo>
                  <a:pt x="1771607" y="4677352"/>
                  <a:pt x="1728764" y="4731212"/>
                  <a:pt x="1688981" y="4768547"/>
                </a:cubicBezTo>
                <a:cubicBezTo>
                  <a:pt x="1649198" y="4805882"/>
                  <a:pt x="1605130" y="4819348"/>
                  <a:pt x="1567795" y="4860355"/>
                </a:cubicBezTo>
                <a:cubicBezTo>
                  <a:pt x="1530460" y="4901362"/>
                  <a:pt x="1494349" y="4968075"/>
                  <a:pt x="1464971" y="5014591"/>
                </a:cubicBezTo>
                <a:cubicBezTo>
                  <a:pt x="1435593" y="5061107"/>
                  <a:pt x="1428249" y="5100278"/>
                  <a:pt x="1391526" y="5139449"/>
                </a:cubicBezTo>
                <a:cubicBezTo>
                  <a:pt x="1354803" y="5178620"/>
                  <a:pt x="1288701" y="5214118"/>
                  <a:pt x="1244634" y="5249617"/>
                </a:cubicBezTo>
                <a:cubicBezTo>
                  <a:pt x="1200567" y="5285116"/>
                  <a:pt x="1161396" y="5328571"/>
                  <a:pt x="1127121" y="5352441"/>
                </a:cubicBezTo>
                <a:cubicBezTo>
                  <a:pt x="1092846" y="5376311"/>
                  <a:pt x="1073261" y="5370803"/>
                  <a:pt x="1038986" y="5392837"/>
                </a:cubicBezTo>
                <a:cubicBezTo>
                  <a:pt x="1004711" y="5414871"/>
                  <a:pt x="960032" y="5458326"/>
                  <a:pt x="921473" y="5484644"/>
                </a:cubicBezTo>
                <a:cubicBezTo>
                  <a:pt x="882914" y="5510962"/>
                  <a:pt x="847415" y="5522591"/>
                  <a:pt x="807632" y="5550745"/>
                </a:cubicBezTo>
                <a:cubicBezTo>
                  <a:pt x="767849" y="5578899"/>
                  <a:pt x="723781" y="5630923"/>
                  <a:pt x="682774" y="5653569"/>
                </a:cubicBezTo>
                <a:cubicBezTo>
                  <a:pt x="641767" y="5676215"/>
                  <a:pt x="604432" y="5670707"/>
                  <a:pt x="561588" y="5686620"/>
                </a:cubicBezTo>
                <a:cubicBezTo>
                  <a:pt x="518744" y="5702533"/>
                  <a:pt x="460600" y="5734360"/>
                  <a:pt x="425713" y="5749049"/>
                </a:cubicBezTo>
                <a:cubicBezTo>
                  <a:pt x="390826" y="5763738"/>
                  <a:pt x="352268" y="5774755"/>
                  <a:pt x="352268" y="5774755"/>
                </a:cubicBezTo>
                <a:cubicBezTo>
                  <a:pt x="323502" y="5784548"/>
                  <a:pt x="280046" y="5802297"/>
                  <a:pt x="253116" y="5807805"/>
                </a:cubicBezTo>
                <a:cubicBezTo>
                  <a:pt x="226186" y="5813313"/>
                  <a:pt x="210272" y="5803521"/>
                  <a:pt x="190687" y="5807805"/>
                </a:cubicBezTo>
                <a:cubicBezTo>
                  <a:pt x="171102" y="5812089"/>
                  <a:pt x="166817" y="5829839"/>
                  <a:pt x="135603" y="5833511"/>
                </a:cubicBezTo>
                <a:cubicBezTo>
                  <a:pt x="104389" y="5837183"/>
                  <a:pt x="10133" y="5844528"/>
                  <a:pt x="3400" y="5829839"/>
                </a:cubicBezTo>
                <a:cubicBezTo>
                  <a:pt x="-3333" y="5815150"/>
                  <a:pt x="67053" y="5765574"/>
                  <a:pt x="95207" y="5745376"/>
                </a:cubicBezTo>
                <a:cubicBezTo>
                  <a:pt x="123361" y="5725178"/>
                  <a:pt x="149068" y="5725178"/>
                  <a:pt x="172326" y="5708653"/>
                </a:cubicBezTo>
                <a:cubicBezTo>
                  <a:pt x="195584" y="5692128"/>
                  <a:pt x="216393" y="5667647"/>
                  <a:pt x="234754" y="5646225"/>
                </a:cubicBezTo>
                <a:cubicBezTo>
                  <a:pt x="253115" y="5624803"/>
                  <a:pt x="272701" y="5598485"/>
                  <a:pt x="282494" y="5580123"/>
                </a:cubicBezTo>
                <a:cubicBezTo>
                  <a:pt x="292287" y="5561761"/>
                  <a:pt x="278822" y="5545849"/>
                  <a:pt x="293511" y="5536056"/>
                </a:cubicBezTo>
                <a:cubicBezTo>
                  <a:pt x="308200" y="5526263"/>
                  <a:pt x="341251" y="5539729"/>
                  <a:pt x="370629" y="5521367"/>
                </a:cubicBezTo>
                <a:cubicBezTo>
                  <a:pt x="400007" y="5503006"/>
                  <a:pt x="442239" y="5443024"/>
                  <a:pt x="469781" y="5425887"/>
                </a:cubicBezTo>
                <a:cubicBezTo>
                  <a:pt x="497323" y="5408750"/>
                  <a:pt x="510176" y="5433844"/>
                  <a:pt x="535882" y="5418543"/>
                </a:cubicBezTo>
                <a:cubicBezTo>
                  <a:pt x="561588" y="5403242"/>
                  <a:pt x="592802" y="5358562"/>
                  <a:pt x="624017" y="5334080"/>
                </a:cubicBezTo>
                <a:cubicBezTo>
                  <a:pt x="655231" y="5309598"/>
                  <a:pt x="677265" y="5302253"/>
                  <a:pt x="723169" y="5271651"/>
                </a:cubicBezTo>
                <a:cubicBezTo>
                  <a:pt x="769073" y="5241049"/>
                  <a:pt x="826605" y="5205549"/>
                  <a:pt x="899439" y="5150465"/>
                </a:cubicBezTo>
                <a:cubicBezTo>
                  <a:pt x="972273" y="5095381"/>
                  <a:pt x="1096518" y="4999901"/>
                  <a:pt x="1160171" y="4941145"/>
                </a:cubicBezTo>
                <a:cubicBezTo>
                  <a:pt x="1223824" y="4882389"/>
                  <a:pt x="1244022" y="4843830"/>
                  <a:pt x="1281357" y="4797926"/>
                </a:cubicBezTo>
                <a:cubicBezTo>
                  <a:pt x="1318692" y="4752022"/>
                  <a:pt x="1354803" y="4699386"/>
                  <a:pt x="1384181" y="4665723"/>
                </a:cubicBezTo>
                <a:cubicBezTo>
                  <a:pt x="1413559" y="4632060"/>
                  <a:pt x="1443550" y="4622268"/>
                  <a:pt x="1457627" y="4595950"/>
                </a:cubicBezTo>
                <a:cubicBezTo>
                  <a:pt x="1471704" y="4569632"/>
                  <a:pt x="1457627" y="4528013"/>
                  <a:pt x="1468644" y="4507815"/>
                </a:cubicBezTo>
                <a:lnTo>
                  <a:pt x="1473039" y="4502781"/>
                </a:lnTo>
                <a:lnTo>
                  <a:pt x="1472718" y="4502537"/>
                </a:lnTo>
                <a:cubicBezTo>
                  <a:pt x="1472660" y="4495651"/>
                  <a:pt x="1489300" y="4483946"/>
                  <a:pt x="1487005" y="4467420"/>
                </a:cubicBezTo>
                <a:cubicBezTo>
                  <a:pt x="1483945" y="4445386"/>
                  <a:pt x="1463747" y="4411723"/>
                  <a:pt x="1461299" y="4375612"/>
                </a:cubicBezTo>
                <a:cubicBezTo>
                  <a:pt x="1458851" y="4339501"/>
                  <a:pt x="1471704" y="4289926"/>
                  <a:pt x="1472316" y="4250755"/>
                </a:cubicBezTo>
                <a:cubicBezTo>
                  <a:pt x="1472928" y="4211584"/>
                  <a:pt x="1475376" y="4174861"/>
                  <a:pt x="1464971" y="4140586"/>
                </a:cubicBezTo>
                <a:cubicBezTo>
                  <a:pt x="1454566" y="4106311"/>
                  <a:pt x="1430084" y="4045718"/>
                  <a:pt x="1409887" y="4045106"/>
                </a:cubicBezTo>
                <a:cubicBezTo>
                  <a:pt x="1389690" y="4044494"/>
                  <a:pt x="1369492" y="4125285"/>
                  <a:pt x="1343786" y="4136914"/>
                </a:cubicBezTo>
                <a:cubicBezTo>
                  <a:pt x="1318080" y="4148543"/>
                  <a:pt x="1285029" y="4111208"/>
                  <a:pt x="1255651" y="4114880"/>
                </a:cubicBezTo>
                <a:cubicBezTo>
                  <a:pt x="1226273" y="4118552"/>
                  <a:pt x="1193222" y="4143646"/>
                  <a:pt x="1167516" y="4158947"/>
                </a:cubicBezTo>
                <a:cubicBezTo>
                  <a:pt x="1141810" y="4174248"/>
                  <a:pt x="1120388" y="4198730"/>
                  <a:pt x="1101415" y="4206687"/>
                </a:cubicBezTo>
                <a:cubicBezTo>
                  <a:pt x="1082442" y="4214644"/>
                  <a:pt x="1067140" y="4198730"/>
                  <a:pt x="1053675" y="4206687"/>
                </a:cubicBezTo>
                <a:cubicBezTo>
                  <a:pt x="1040210" y="4214644"/>
                  <a:pt x="1038373" y="4240962"/>
                  <a:pt x="1020624" y="4254427"/>
                </a:cubicBezTo>
                <a:cubicBezTo>
                  <a:pt x="1002875" y="4267892"/>
                  <a:pt x="956972" y="4270953"/>
                  <a:pt x="947179" y="4287478"/>
                </a:cubicBezTo>
                <a:cubicBezTo>
                  <a:pt x="937386" y="4304003"/>
                  <a:pt x="958196" y="4335830"/>
                  <a:pt x="961868" y="4353579"/>
                </a:cubicBezTo>
                <a:cubicBezTo>
                  <a:pt x="965540" y="4371328"/>
                  <a:pt x="980229" y="4381121"/>
                  <a:pt x="969212" y="4393974"/>
                </a:cubicBezTo>
                <a:cubicBezTo>
                  <a:pt x="958195" y="4406827"/>
                  <a:pt x="922696" y="4429473"/>
                  <a:pt x="895766" y="4430697"/>
                </a:cubicBezTo>
                <a:cubicBezTo>
                  <a:pt x="868836" y="4431921"/>
                  <a:pt x="830278" y="4409887"/>
                  <a:pt x="807632" y="4401318"/>
                </a:cubicBezTo>
                <a:cubicBezTo>
                  <a:pt x="784986" y="4392749"/>
                  <a:pt x="788658" y="4384181"/>
                  <a:pt x="759892" y="4379285"/>
                </a:cubicBezTo>
                <a:cubicBezTo>
                  <a:pt x="731126" y="4374389"/>
                  <a:pt x="667473" y="4392138"/>
                  <a:pt x="635034" y="4371940"/>
                </a:cubicBezTo>
                <a:cubicBezTo>
                  <a:pt x="602595" y="4351742"/>
                  <a:pt x="585458" y="4293598"/>
                  <a:pt x="565260" y="4258099"/>
                </a:cubicBezTo>
                <a:cubicBezTo>
                  <a:pt x="545062" y="4222600"/>
                  <a:pt x="511400" y="4179757"/>
                  <a:pt x="513848" y="4158947"/>
                </a:cubicBezTo>
                <a:cubicBezTo>
                  <a:pt x="516296" y="4138137"/>
                  <a:pt x="546287" y="4139361"/>
                  <a:pt x="579950" y="4133241"/>
                </a:cubicBezTo>
                <a:cubicBezTo>
                  <a:pt x="613613" y="4127121"/>
                  <a:pt x="678489" y="4130794"/>
                  <a:pt x="715824" y="4122225"/>
                </a:cubicBezTo>
                <a:cubicBezTo>
                  <a:pt x="753159" y="4113656"/>
                  <a:pt x="770296" y="4098967"/>
                  <a:pt x="803959" y="4081829"/>
                </a:cubicBezTo>
                <a:cubicBezTo>
                  <a:pt x="837622" y="4064692"/>
                  <a:pt x="882301" y="4037149"/>
                  <a:pt x="917800" y="4019400"/>
                </a:cubicBezTo>
                <a:cubicBezTo>
                  <a:pt x="953299" y="4001651"/>
                  <a:pt x="988798" y="4000427"/>
                  <a:pt x="1016952" y="3975333"/>
                </a:cubicBezTo>
                <a:cubicBezTo>
                  <a:pt x="1045106" y="3950239"/>
                  <a:pt x="1067141" y="3891483"/>
                  <a:pt x="1086726" y="3868837"/>
                </a:cubicBezTo>
                <a:cubicBezTo>
                  <a:pt x="1106311" y="3846191"/>
                  <a:pt x="1117328" y="3848639"/>
                  <a:pt x="1134465" y="3839458"/>
                </a:cubicBezTo>
                <a:cubicBezTo>
                  <a:pt x="1151602" y="3830277"/>
                  <a:pt x="1168740" y="3811916"/>
                  <a:pt x="1189550" y="3813752"/>
                </a:cubicBezTo>
                <a:cubicBezTo>
                  <a:pt x="1210360" y="3815588"/>
                  <a:pt x="1235453" y="3839458"/>
                  <a:pt x="1259323" y="3850475"/>
                </a:cubicBezTo>
                <a:cubicBezTo>
                  <a:pt x="1283193" y="3861492"/>
                  <a:pt x="1310123" y="3870060"/>
                  <a:pt x="1332769" y="3879853"/>
                </a:cubicBezTo>
                <a:cubicBezTo>
                  <a:pt x="1355415" y="3889646"/>
                  <a:pt x="1371940" y="3892707"/>
                  <a:pt x="1395198" y="3909232"/>
                </a:cubicBezTo>
                <a:cubicBezTo>
                  <a:pt x="1418456" y="3925757"/>
                  <a:pt x="1452118" y="3961868"/>
                  <a:pt x="1472316" y="3979005"/>
                </a:cubicBezTo>
                <a:cubicBezTo>
                  <a:pt x="1492513" y="3996142"/>
                  <a:pt x="1504754" y="4014504"/>
                  <a:pt x="1516383" y="4012056"/>
                </a:cubicBezTo>
                <a:cubicBezTo>
                  <a:pt x="1528012" y="4009608"/>
                  <a:pt x="1536581" y="3986962"/>
                  <a:pt x="1542089" y="3964316"/>
                </a:cubicBezTo>
                <a:cubicBezTo>
                  <a:pt x="1547597" y="3941670"/>
                  <a:pt x="1554330" y="3896991"/>
                  <a:pt x="1549434" y="3876181"/>
                </a:cubicBezTo>
                <a:cubicBezTo>
                  <a:pt x="1544538" y="3855371"/>
                  <a:pt x="1517607" y="3863328"/>
                  <a:pt x="1512711" y="3839458"/>
                </a:cubicBezTo>
                <a:cubicBezTo>
                  <a:pt x="1507815" y="3815588"/>
                  <a:pt x="1518832" y="3758668"/>
                  <a:pt x="1520056" y="3732962"/>
                </a:cubicBezTo>
                <a:cubicBezTo>
                  <a:pt x="1521280" y="3707256"/>
                  <a:pt x="1520056" y="3685222"/>
                  <a:pt x="1520056" y="3685222"/>
                </a:cubicBezTo>
                <a:cubicBezTo>
                  <a:pt x="1520056" y="3667473"/>
                  <a:pt x="1520668" y="3647275"/>
                  <a:pt x="1520056" y="3626465"/>
                </a:cubicBezTo>
                <a:cubicBezTo>
                  <a:pt x="1519444" y="3605655"/>
                  <a:pt x="1519443" y="3589742"/>
                  <a:pt x="1516383" y="3560364"/>
                </a:cubicBezTo>
                <a:cubicBezTo>
                  <a:pt x="1513323" y="3530986"/>
                  <a:pt x="1506590" y="3477126"/>
                  <a:pt x="1501694" y="3450196"/>
                </a:cubicBezTo>
                <a:cubicBezTo>
                  <a:pt x="1500470" y="3443464"/>
                  <a:pt x="1498864" y="3438529"/>
                  <a:pt x="1497161" y="3434503"/>
                </a:cubicBezTo>
                <a:lnTo>
                  <a:pt x="1497120" y="3434419"/>
                </a:lnTo>
                <a:lnTo>
                  <a:pt x="1479029" y="3432035"/>
                </a:lnTo>
                <a:cubicBezTo>
                  <a:pt x="1458888" y="3427244"/>
                  <a:pt x="1454413" y="3419440"/>
                  <a:pt x="1439265" y="3417145"/>
                </a:cubicBezTo>
                <a:cubicBezTo>
                  <a:pt x="1419068" y="3414085"/>
                  <a:pt x="1401930" y="3412249"/>
                  <a:pt x="1384181" y="3417145"/>
                </a:cubicBezTo>
                <a:cubicBezTo>
                  <a:pt x="1366432" y="3422041"/>
                  <a:pt x="1359087" y="3437954"/>
                  <a:pt x="1332769" y="3446523"/>
                </a:cubicBezTo>
                <a:cubicBezTo>
                  <a:pt x="1306451" y="3455092"/>
                  <a:pt x="1256875" y="3464273"/>
                  <a:pt x="1226273" y="3468557"/>
                </a:cubicBezTo>
                <a:cubicBezTo>
                  <a:pt x="1195671" y="3472841"/>
                  <a:pt x="1176084" y="3468557"/>
                  <a:pt x="1149154" y="3472229"/>
                </a:cubicBezTo>
                <a:cubicBezTo>
                  <a:pt x="1122224" y="3475901"/>
                  <a:pt x="1103863" y="3480186"/>
                  <a:pt x="1064692" y="3490591"/>
                </a:cubicBezTo>
                <a:cubicBezTo>
                  <a:pt x="1025521" y="3500996"/>
                  <a:pt x="970437" y="3516909"/>
                  <a:pt x="914128" y="3534658"/>
                </a:cubicBezTo>
                <a:cubicBezTo>
                  <a:pt x="857820" y="3552407"/>
                  <a:pt x="778865" y="3576277"/>
                  <a:pt x="726841" y="3597087"/>
                </a:cubicBezTo>
                <a:cubicBezTo>
                  <a:pt x="674817" y="3617897"/>
                  <a:pt x="641154" y="3639318"/>
                  <a:pt x="601983" y="3659516"/>
                </a:cubicBezTo>
                <a:cubicBezTo>
                  <a:pt x="562812" y="3679714"/>
                  <a:pt x="537719" y="3688895"/>
                  <a:pt x="491815" y="3718273"/>
                </a:cubicBezTo>
                <a:cubicBezTo>
                  <a:pt x="445912" y="3747651"/>
                  <a:pt x="377974" y="3822933"/>
                  <a:pt x="337579" y="3850475"/>
                </a:cubicBezTo>
                <a:cubicBezTo>
                  <a:pt x="297184" y="3878017"/>
                  <a:pt x="277598" y="3884750"/>
                  <a:pt x="249444" y="3883526"/>
                </a:cubicBezTo>
                <a:cubicBezTo>
                  <a:pt x="221290" y="3882302"/>
                  <a:pt x="207824" y="3866389"/>
                  <a:pt x="168653" y="3843131"/>
                </a:cubicBezTo>
                <a:cubicBezTo>
                  <a:pt x="129482" y="3819873"/>
                  <a:pt x="40123" y="3769685"/>
                  <a:pt x="14417" y="3743979"/>
                </a:cubicBezTo>
                <a:lnTo>
                  <a:pt x="14417" y="3688894"/>
                </a:lnTo>
                <a:cubicBezTo>
                  <a:pt x="14417" y="3665636"/>
                  <a:pt x="-18022" y="3626466"/>
                  <a:pt x="14417" y="3604432"/>
                </a:cubicBezTo>
                <a:cubicBezTo>
                  <a:pt x="46855" y="3582398"/>
                  <a:pt x="165592" y="3565873"/>
                  <a:pt x="209048" y="3556692"/>
                </a:cubicBezTo>
                <a:cubicBezTo>
                  <a:pt x="252503" y="3547511"/>
                  <a:pt x="251280" y="3554855"/>
                  <a:pt x="275150" y="3549347"/>
                </a:cubicBezTo>
                <a:cubicBezTo>
                  <a:pt x="299020" y="3543839"/>
                  <a:pt x="316769" y="3529761"/>
                  <a:pt x="352268" y="3523641"/>
                </a:cubicBezTo>
                <a:cubicBezTo>
                  <a:pt x="387767" y="3517521"/>
                  <a:pt x="456928" y="3519357"/>
                  <a:pt x="488142" y="3512625"/>
                </a:cubicBezTo>
                <a:cubicBezTo>
                  <a:pt x="519356" y="3505893"/>
                  <a:pt x="511400" y="3488142"/>
                  <a:pt x="539554" y="3483246"/>
                </a:cubicBezTo>
                <a:cubicBezTo>
                  <a:pt x="567708" y="3478349"/>
                  <a:pt x="624629" y="3488754"/>
                  <a:pt x="657068" y="3483246"/>
                </a:cubicBezTo>
                <a:cubicBezTo>
                  <a:pt x="689507" y="3477738"/>
                  <a:pt x="712764" y="3456928"/>
                  <a:pt x="734186" y="3450196"/>
                </a:cubicBezTo>
                <a:cubicBezTo>
                  <a:pt x="755608" y="3443463"/>
                  <a:pt x="771521" y="3450196"/>
                  <a:pt x="785598" y="3442851"/>
                </a:cubicBezTo>
                <a:cubicBezTo>
                  <a:pt x="799675" y="3435506"/>
                  <a:pt x="800287" y="3415921"/>
                  <a:pt x="818648" y="3406128"/>
                </a:cubicBezTo>
                <a:cubicBezTo>
                  <a:pt x="837009" y="3396335"/>
                  <a:pt x="877405" y="3392663"/>
                  <a:pt x="895766" y="3384094"/>
                </a:cubicBezTo>
                <a:cubicBezTo>
                  <a:pt x="914128" y="3375525"/>
                  <a:pt x="920248" y="3366345"/>
                  <a:pt x="928817" y="3354716"/>
                </a:cubicBezTo>
                <a:cubicBezTo>
                  <a:pt x="937386" y="3343087"/>
                  <a:pt x="947791" y="3324726"/>
                  <a:pt x="947179" y="3314321"/>
                </a:cubicBezTo>
                <a:cubicBezTo>
                  <a:pt x="946567" y="3303916"/>
                  <a:pt x="922697" y="3305752"/>
                  <a:pt x="925145" y="3292287"/>
                </a:cubicBezTo>
                <a:cubicBezTo>
                  <a:pt x="927593" y="3278822"/>
                  <a:pt x="955748" y="3257401"/>
                  <a:pt x="961868" y="3233531"/>
                </a:cubicBezTo>
                <a:cubicBezTo>
                  <a:pt x="967989" y="3209661"/>
                  <a:pt x="962480" y="3172938"/>
                  <a:pt x="961868" y="3149068"/>
                </a:cubicBezTo>
                <a:cubicBezTo>
                  <a:pt x="961256" y="3125198"/>
                  <a:pt x="959419" y="3106224"/>
                  <a:pt x="958195" y="3090311"/>
                </a:cubicBezTo>
                <a:cubicBezTo>
                  <a:pt x="956971" y="3074398"/>
                  <a:pt x="959419" y="3062769"/>
                  <a:pt x="954523" y="3053588"/>
                </a:cubicBezTo>
                <a:cubicBezTo>
                  <a:pt x="949627" y="3044407"/>
                  <a:pt x="935549" y="3049304"/>
                  <a:pt x="928817" y="3035227"/>
                </a:cubicBezTo>
                <a:cubicBezTo>
                  <a:pt x="922085" y="3021150"/>
                  <a:pt x="920249" y="2988711"/>
                  <a:pt x="914128" y="2969126"/>
                </a:cubicBezTo>
                <a:cubicBezTo>
                  <a:pt x="908008" y="2949540"/>
                  <a:pt x="895154" y="2932403"/>
                  <a:pt x="892094" y="2917714"/>
                </a:cubicBezTo>
                <a:cubicBezTo>
                  <a:pt x="889034" y="2903025"/>
                  <a:pt x="883525" y="2891396"/>
                  <a:pt x="895766" y="2880991"/>
                </a:cubicBezTo>
                <a:cubicBezTo>
                  <a:pt x="908007" y="2870586"/>
                  <a:pt x="941058" y="2859569"/>
                  <a:pt x="965540" y="2855285"/>
                </a:cubicBezTo>
                <a:cubicBezTo>
                  <a:pt x="977781" y="2853143"/>
                  <a:pt x="989869" y="2852684"/>
                  <a:pt x="1002493" y="2852990"/>
                </a:cubicBezTo>
                <a:cubicBezTo>
                  <a:pt x="1015116" y="2853296"/>
                  <a:pt x="1028275" y="2854367"/>
                  <a:pt x="1042658" y="2855285"/>
                </a:cubicBezTo>
                <a:cubicBezTo>
                  <a:pt x="1071424" y="2857121"/>
                  <a:pt x="1114880" y="2859570"/>
                  <a:pt x="1138138" y="2866302"/>
                </a:cubicBezTo>
                <a:cubicBezTo>
                  <a:pt x="1161396" y="2873034"/>
                  <a:pt x="1166904" y="2880379"/>
                  <a:pt x="1182205" y="2895680"/>
                </a:cubicBezTo>
                <a:cubicBezTo>
                  <a:pt x="1197506" y="2910981"/>
                  <a:pt x="1217704" y="2936075"/>
                  <a:pt x="1229945" y="2958109"/>
                </a:cubicBezTo>
                <a:cubicBezTo>
                  <a:pt x="1242186" y="2980143"/>
                  <a:pt x="1245858" y="3008297"/>
                  <a:pt x="1255651" y="3027882"/>
                </a:cubicBezTo>
                <a:cubicBezTo>
                  <a:pt x="1265444" y="3047467"/>
                  <a:pt x="1281357" y="3051140"/>
                  <a:pt x="1288701" y="3075622"/>
                </a:cubicBezTo>
                <a:cubicBezTo>
                  <a:pt x="1296046" y="3100104"/>
                  <a:pt x="1297270" y="3150904"/>
                  <a:pt x="1299718" y="3174774"/>
                </a:cubicBezTo>
                <a:cubicBezTo>
                  <a:pt x="1302166" y="3198644"/>
                  <a:pt x="1294822" y="3205988"/>
                  <a:pt x="1303391" y="3218841"/>
                </a:cubicBezTo>
                <a:cubicBezTo>
                  <a:pt x="1311960" y="3231694"/>
                  <a:pt x="1338277" y="3242099"/>
                  <a:pt x="1351130" y="3251892"/>
                </a:cubicBezTo>
                <a:cubicBezTo>
                  <a:pt x="1363983" y="3261685"/>
                  <a:pt x="1357863" y="3276374"/>
                  <a:pt x="1380509" y="3277598"/>
                </a:cubicBezTo>
                <a:cubicBezTo>
                  <a:pt x="1403155" y="3278822"/>
                  <a:pt x="1487005" y="3259237"/>
                  <a:pt x="1487005" y="3259237"/>
                </a:cubicBezTo>
                <a:cubicBezTo>
                  <a:pt x="1503837" y="3256483"/>
                  <a:pt x="1507662" y="3257707"/>
                  <a:pt x="1517302" y="3257171"/>
                </a:cubicBezTo>
                <a:lnTo>
                  <a:pt x="1519910" y="3256821"/>
                </a:lnTo>
                <a:lnTo>
                  <a:pt x="1523728" y="3218841"/>
                </a:lnTo>
                <a:cubicBezTo>
                  <a:pt x="1521892" y="3190687"/>
                  <a:pt x="1507203" y="3154576"/>
                  <a:pt x="1498022" y="3138051"/>
                </a:cubicBezTo>
                <a:cubicBezTo>
                  <a:pt x="1488841" y="3121526"/>
                  <a:pt x="1470480" y="3151516"/>
                  <a:pt x="1468644" y="3119690"/>
                </a:cubicBezTo>
                <a:cubicBezTo>
                  <a:pt x="1466808" y="3087863"/>
                  <a:pt x="1480885" y="2985651"/>
                  <a:pt x="1487005" y="2947092"/>
                </a:cubicBezTo>
                <a:cubicBezTo>
                  <a:pt x="1493125" y="2908533"/>
                  <a:pt x="1500470" y="2931178"/>
                  <a:pt x="1505366" y="2888335"/>
                </a:cubicBezTo>
                <a:cubicBezTo>
                  <a:pt x="1510262" y="2845492"/>
                  <a:pt x="1520667" y="2732263"/>
                  <a:pt x="1516383" y="2690032"/>
                </a:cubicBezTo>
                <a:cubicBezTo>
                  <a:pt x="1512099" y="2647801"/>
                  <a:pt x="1488229" y="2653920"/>
                  <a:pt x="1479660" y="2634947"/>
                </a:cubicBezTo>
                <a:cubicBezTo>
                  <a:pt x="1471091" y="2615974"/>
                  <a:pt x="1466195" y="2626379"/>
                  <a:pt x="1464971" y="2576191"/>
                </a:cubicBezTo>
                <a:cubicBezTo>
                  <a:pt x="1463747" y="2526003"/>
                  <a:pt x="1472928" y="2385232"/>
                  <a:pt x="1472316" y="2333820"/>
                </a:cubicBezTo>
                <a:cubicBezTo>
                  <a:pt x="1471704" y="2282408"/>
                  <a:pt x="1475376" y="2290976"/>
                  <a:pt x="1461299" y="2267718"/>
                </a:cubicBezTo>
                <a:cubicBezTo>
                  <a:pt x="1447222" y="2244460"/>
                  <a:pt x="1400094" y="2211410"/>
                  <a:pt x="1387853" y="2194273"/>
                </a:cubicBezTo>
                <a:cubicBezTo>
                  <a:pt x="1375612" y="2177136"/>
                  <a:pt x="1381121" y="2174075"/>
                  <a:pt x="1387853" y="2164894"/>
                </a:cubicBezTo>
                <a:cubicBezTo>
                  <a:pt x="1394585" y="2155713"/>
                  <a:pt x="1419067" y="2148369"/>
                  <a:pt x="1428248" y="2139188"/>
                </a:cubicBezTo>
                <a:cubicBezTo>
                  <a:pt x="1437429" y="2130007"/>
                  <a:pt x="1426413" y="2117155"/>
                  <a:pt x="1442938" y="2109810"/>
                </a:cubicBezTo>
                <a:cubicBezTo>
                  <a:pt x="1459463" y="2102465"/>
                  <a:pt x="1506591" y="2104302"/>
                  <a:pt x="1527400" y="2095121"/>
                </a:cubicBezTo>
                <a:cubicBezTo>
                  <a:pt x="1548209" y="2085940"/>
                  <a:pt x="1535356" y="2052278"/>
                  <a:pt x="1567795" y="2054726"/>
                </a:cubicBezTo>
                <a:close/>
                <a:moveTo>
                  <a:pt x="3584751" y="1569885"/>
                </a:moveTo>
                <a:cubicBezTo>
                  <a:pt x="3568991" y="1571443"/>
                  <a:pt x="3553867" y="1576062"/>
                  <a:pt x="3547863" y="1581834"/>
                </a:cubicBezTo>
                <a:cubicBezTo>
                  <a:pt x="3538858" y="1590493"/>
                  <a:pt x="3553232" y="1614479"/>
                  <a:pt x="3555916" y="1631580"/>
                </a:cubicBezTo>
                <a:lnTo>
                  <a:pt x="3553889" y="1642872"/>
                </a:lnTo>
                <a:lnTo>
                  <a:pt x="3570962" y="1689088"/>
                </a:lnTo>
                <a:cubicBezTo>
                  <a:pt x="3582969" y="1700172"/>
                  <a:pt x="3618991" y="1719106"/>
                  <a:pt x="3629151" y="1711255"/>
                </a:cubicBezTo>
                <a:cubicBezTo>
                  <a:pt x="3636771" y="1705367"/>
                  <a:pt x="3630623" y="1678177"/>
                  <a:pt x="3629996" y="1658326"/>
                </a:cubicBezTo>
                <a:lnTo>
                  <a:pt x="3631877" y="1642369"/>
                </a:lnTo>
                <a:lnTo>
                  <a:pt x="3629259" y="1618029"/>
                </a:lnTo>
                <a:cubicBezTo>
                  <a:pt x="3630183" y="1600422"/>
                  <a:pt x="3633993" y="1582758"/>
                  <a:pt x="3625449" y="1576292"/>
                </a:cubicBezTo>
                <a:cubicBezTo>
                  <a:pt x="3616906" y="1569827"/>
                  <a:pt x="3600511" y="1568326"/>
                  <a:pt x="3584751" y="1569885"/>
                </a:cubicBezTo>
                <a:close/>
                <a:moveTo>
                  <a:pt x="3593822" y="1201755"/>
                </a:moveTo>
                <a:cubicBezTo>
                  <a:pt x="3581584" y="1200254"/>
                  <a:pt x="3569115" y="1202332"/>
                  <a:pt x="3562649" y="1206950"/>
                </a:cubicBezTo>
                <a:cubicBezTo>
                  <a:pt x="3549718" y="1216186"/>
                  <a:pt x="3570961" y="1287306"/>
                  <a:pt x="3582045" y="1306702"/>
                </a:cubicBezTo>
                <a:cubicBezTo>
                  <a:pt x="3593129" y="1326098"/>
                  <a:pt x="3622224" y="1338106"/>
                  <a:pt x="3629151" y="1323328"/>
                </a:cubicBezTo>
                <a:cubicBezTo>
                  <a:pt x="3636078" y="1308550"/>
                  <a:pt x="3634693" y="1237429"/>
                  <a:pt x="3623609" y="1218033"/>
                </a:cubicBezTo>
                <a:cubicBezTo>
                  <a:pt x="3618067" y="1208335"/>
                  <a:pt x="3606060" y="1203255"/>
                  <a:pt x="3593822" y="1201755"/>
                </a:cubicBezTo>
                <a:close/>
                <a:moveTo>
                  <a:pt x="3573733" y="544702"/>
                </a:moveTo>
                <a:cubicBezTo>
                  <a:pt x="3560341" y="543778"/>
                  <a:pt x="3535402" y="545626"/>
                  <a:pt x="3518315" y="553015"/>
                </a:cubicBezTo>
                <a:cubicBezTo>
                  <a:pt x="3501228" y="560404"/>
                  <a:pt x="3474443" y="575644"/>
                  <a:pt x="3471210" y="589037"/>
                </a:cubicBezTo>
                <a:cubicBezTo>
                  <a:pt x="3468786" y="599082"/>
                  <a:pt x="3486364" y="607827"/>
                  <a:pt x="3494720" y="619950"/>
                </a:cubicBezTo>
                <a:lnTo>
                  <a:pt x="3496341" y="625129"/>
                </a:lnTo>
                <a:lnTo>
                  <a:pt x="3506192" y="618640"/>
                </a:lnTo>
                <a:cubicBezTo>
                  <a:pt x="3511755" y="615826"/>
                  <a:pt x="3504914" y="623793"/>
                  <a:pt x="3520154" y="620329"/>
                </a:cubicBezTo>
                <a:cubicBezTo>
                  <a:pt x="3520154" y="620329"/>
                  <a:pt x="3551327" y="616952"/>
                  <a:pt x="3584448" y="608444"/>
                </a:cubicBezTo>
                <a:lnTo>
                  <a:pt x="3595013" y="605121"/>
                </a:lnTo>
                <a:lnTo>
                  <a:pt x="3593021" y="601809"/>
                </a:lnTo>
                <a:cubicBezTo>
                  <a:pt x="3591917" y="588691"/>
                  <a:pt x="3601788" y="566870"/>
                  <a:pt x="3598671" y="558557"/>
                </a:cubicBezTo>
                <a:cubicBezTo>
                  <a:pt x="3594515" y="547473"/>
                  <a:pt x="3587125" y="545626"/>
                  <a:pt x="3573733" y="544702"/>
                </a:cubicBezTo>
                <a:close/>
                <a:moveTo>
                  <a:pt x="3448025" y="565"/>
                </a:moveTo>
                <a:cubicBezTo>
                  <a:pt x="3457817" y="-359"/>
                  <a:pt x="3467399" y="-243"/>
                  <a:pt x="3476751" y="1604"/>
                </a:cubicBezTo>
                <a:cubicBezTo>
                  <a:pt x="3514158" y="8993"/>
                  <a:pt x="3544177" y="44553"/>
                  <a:pt x="3579275" y="62564"/>
                </a:cubicBezTo>
                <a:cubicBezTo>
                  <a:pt x="3614373" y="80575"/>
                  <a:pt x="3654090" y="92121"/>
                  <a:pt x="3687341" y="109670"/>
                </a:cubicBezTo>
                <a:cubicBezTo>
                  <a:pt x="3720592" y="127219"/>
                  <a:pt x="3754305" y="147539"/>
                  <a:pt x="3778781" y="167859"/>
                </a:cubicBezTo>
                <a:cubicBezTo>
                  <a:pt x="3803257" y="188179"/>
                  <a:pt x="3822192" y="200187"/>
                  <a:pt x="3834199" y="231590"/>
                </a:cubicBezTo>
                <a:cubicBezTo>
                  <a:pt x="3846206" y="262994"/>
                  <a:pt x="3859137" y="321644"/>
                  <a:pt x="3850824" y="356280"/>
                </a:cubicBezTo>
                <a:cubicBezTo>
                  <a:pt x="3842511" y="390916"/>
                  <a:pt x="3803256" y="419550"/>
                  <a:pt x="3784322" y="439408"/>
                </a:cubicBezTo>
                <a:cubicBezTo>
                  <a:pt x="3765388" y="459266"/>
                  <a:pt x="3740911" y="464808"/>
                  <a:pt x="3737217" y="475430"/>
                </a:cubicBezTo>
                <a:cubicBezTo>
                  <a:pt x="3733523" y="486052"/>
                  <a:pt x="3757075" y="492517"/>
                  <a:pt x="3762155" y="503139"/>
                </a:cubicBezTo>
                <a:cubicBezTo>
                  <a:pt x="3764695" y="508450"/>
                  <a:pt x="3769198" y="513530"/>
                  <a:pt x="3771507" y="519245"/>
                </a:cubicBezTo>
                <a:lnTo>
                  <a:pt x="3771906" y="522057"/>
                </a:lnTo>
                <a:lnTo>
                  <a:pt x="3778845" y="518281"/>
                </a:lnTo>
                <a:cubicBezTo>
                  <a:pt x="3796033" y="508973"/>
                  <a:pt x="3832574" y="489403"/>
                  <a:pt x="3849892" y="481783"/>
                </a:cubicBezTo>
                <a:cubicBezTo>
                  <a:pt x="3872983" y="471623"/>
                  <a:pt x="3886837" y="457769"/>
                  <a:pt x="3908081" y="462387"/>
                </a:cubicBezTo>
                <a:cubicBezTo>
                  <a:pt x="3929325" y="467005"/>
                  <a:pt x="3951954" y="491481"/>
                  <a:pt x="3977354" y="509492"/>
                </a:cubicBezTo>
                <a:cubicBezTo>
                  <a:pt x="4002754" y="527503"/>
                  <a:pt x="4038776" y="543667"/>
                  <a:pt x="4060481" y="570452"/>
                </a:cubicBezTo>
                <a:cubicBezTo>
                  <a:pt x="4082186" y="597237"/>
                  <a:pt x="4108049" y="640649"/>
                  <a:pt x="4107587" y="670205"/>
                </a:cubicBezTo>
                <a:cubicBezTo>
                  <a:pt x="4107125" y="699761"/>
                  <a:pt x="4086805" y="719619"/>
                  <a:pt x="4057710" y="747790"/>
                </a:cubicBezTo>
                <a:cubicBezTo>
                  <a:pt x="4028615" y="775961"/>
                  <a:pt x="3973197" y="811059"/>
                  <a:pt x="3933019" y="839230"/>
                </a:cubicBezTo>
                <a:cubicBezTo>
                  <a:pt x="3892841" y="867401"/>
                  <a:pt x="3837423" y="892339"/>
                  <a:pt x="3816641" y="916816"/>
                </a:cubicBezTo>
                <a:cubicBezTo>
                  <a:pt x="3795859" y="941292"/>
                  <a:pt x="3805096" y="967154"/>
                  <a:pt x="3808329" y="986089"/>
                </a:cubicBezTo>
                <a:cubicBezTo>
                  <a:pt x="3811562" y="1005023"/>
                  <a:pt x="3830958" y="1006408"/>
                  <a:pt x="3836038" y="1030423"/>
                </a:cubicBezTo>
                <a:cubicBezTo>
                  <a:pt x="3841118" y="1054438"/>
                  <a:pt x="3833729" y="1098311"/>
                  <a:pt x="3838809" y="1130176"/>
                </a:cubicBezTo>
                <a:cubicBezTo>
                  <a:pt x="3843889" y="1162041"/>
                  <a:pt x="3860053" y="1183285"/>
                  <a:pt x="3866518" y="1221616"/>
                </a:cubicBezTo>
                <a:cubicBezTo>
                  <a:pt x="3872983" y="1259947"/>
                  <a:pt x="3874830" y="1304743"/>
                  <a:pt x="3877601" y="1360161"/>
                </a:cubicBezTo>
                <a:cubicBezTo>
                  <a:pt x="3880372" y="1415579"/>
                  <a:pt x="3884990" y="1505634"/>
                  <a:pt x="3883143" y="1554125"/>
                </a:cubicBezTo>
                <a:cubicBezTo>
                  <a:pt x="3882681" y="1566248"/>
                  <a:pt x="3883836" y="1577274"/>
                  <a:pt x="3885222" y="1587268"/>
                </a:cubicBezTo>
                <a:lnTo>
                  <a:pt x="3887277" y="1603260"/>
                </a:lnTo>
                <a:lnTo>
                  <a:pt x="3892388" y="1619815"/>
                </a:lnTo>
                <a:cubicBezTo>
                  <a:pt x="3906704" y="1654913"/>
                  <a:pt x="3907628" y="1660455"/>
                  <a:pt x="3911784" y="1691859"/>
                </a:cubicBezTo>
                <a:cubicBezTo>
                  <a:pt x="3915940" y="1723263"/>
                  <a:pt x="3917788" y="1772215"/>
                  <a:pt x="3917326" y="1808237"/>
                </a:cubicBezTo>
                <a:cubicBezTo>
                  <a:pt x="3916864" y="1844259"/>
                  <a:pt x="3908089" y="1881666"/>
                  <a:pt x="3909013" y="1907990"/>
                </a:cubicBezTo>
                <a:cubicBezTo>
                  <a:pt x="3909937" y="1934314"/>
                  <a:pt x="3921944" y="1942626"/>
                  <a:pt x="3922868" y="1966179"/>
                </a:cubicBezTo>
                <a:cubicBezTo>
                  <a:pt x="3923792" y="1989732"/>
                  <a:pt x="3916864" y="2026215"/>
                  <a:pt x="3914555" y="2049306"/>
                </a:cubicBezTo>
                <a:cubicBezTo>
                  <a:pt x="3914555" y="2049306"/>
                  <a:pt x="3911784" y="2075168"/>
                  <a:pt x="3909013" y="2104724"/>
                </a:cubicBezTo>
                <a:lnTo>
                  <a:pt x="3907709" y="2117688"/>
                </a:lnTo>
                <a:lnTo>
                  <a:pt x="4000452" y="2108274"/>
                </a:lnTo>
                <a:cubicBezTo>
                  <a:pt x="4026660" y="2106888"/>
                  <a:pt x="4055149" y="2106917"/>
                  <a:pt x="4084359" y="2107776"/>
                </a:cubicBezTo>
                <a:cubicBezTo>
                  <a:pt x="4171989" y="2110352"/>
                  <a:pt x="4266114" y="2120397"/>
                  <a:pt x="4324649" y="2122129"/>
                </a:cubicBezTo>
                <a:cubicBezTo>
                  <a:pt x="4402696" y="2124438"/>
                  <a:pt x="4422093" y="2107351"/>
                  <a:pt x="4468736" y="2122129"/>
                </a:cubicBezTo>
                <a:cubicBezTo>
                  <a:pt x="4515379" y="2136907"/>
                  <a:pt x="4567565" y="2174314"/>
                  <a:pt x="4604510" y="2210798"/>
                </a:cubicBezTo>
                <a:cubicBezTo>
                  <a:pt x="4641455" y="2247282"/>
                  <a:pt x="4668704" y="2302700"/>
                  <a:pt x="4690409" y="2341031"/>
                </a:cubicBezTo>
                <a:cubicBezTo>
                  <a:pt x="4712114" y="2379362"/>
                  <a:pt x="4725045" y="2408456"/>
                  <a:pt x="4734743" y="2440783"/>
                </a:cubicBezTo>
                <a:cubicBezTo>
                  <a:pt x="4744441" y="2473110"/>
                  <a:pt x="4751831" y="2504052"/>
                  <a:pt x="4748598" y="2534994"/>
                </a:cubicBezTo>
                <a:cubicBezTo>
                  <a:pt x="4745365" y="2565936"/>
                  <a:pt x="4731511" y="2599649"/>
                  <a:pt x="4715347" y="2626434"/>
                </a:cubicBezTo>
                <a:cubicBezTo>
                  <a:pt x="4699183" y="2653219"/>
                  <a:pt x="4680710" y="2669845"/>
                  <a:pt x="4651616" y="2695707"/>
                </a:cubicBezTo>
                <a:cubicBezTo>
                  <a:pt x="4622522" y="2721569"/>
                  <a:pt x="4579111" y="2754820"/>
                  <a:pt x="4540780" y="2781605"/>
                </a:cubicBezTo>
                <a:cubicBezTo>
                  <a:pt x="4502449" y="2808390"/>
                  <a:pt x="4465965" y="2838409"/>
                  <a:pt x="4421630" y="2856420"/>
                </a:cubicBezTo>
                <a:cubicBezTo>
                  <a:pt x="4377295" y="2874431"/>
                  <a:pt x="4335270" y="2883206"/>
                  <a:pt x="4274772" y="2889671"/>
                </a:cubicBezTo>
                <a:cubicBezTo>
                  <a:pt x="4214274" y="2896136"/>
                  <a:pt x="4118677" y="2909529"/>
                  <a:pt x="4058641" y="2895213"/>
                </a:cubicBezTo>
                <a:cubicBezTo>
                  <a:pt x="3998605" y="2880897"/>
                  <a:pt x="3941801" y="2825478"/>
                  <a:pt x="3914554" y="2803773"/>
                </a:cubicBezTo>
                <a:cubicBezTo>
                  <a:pt x="3887307" y="2782068"/>
                  <a:pt x="3907165" y="2775602"/>
                  <a:pt x="3895158" y="2764980"/>
                </a:cubicBezTo>
                <a:lnTo>
                  <a:pt x="3879662" y="2760168"/>
                </a:lnTo>
                <a:lnTo>
                  <a:pt x="3872990" y="2767751"/>
                </a:lnTo>
                <a:cubicBezTo>
                  <a:pt x="3838816" y="2797769"/>
                  <a:pt x="3800485" y="2809314"/>
                  <a:pt x="3767696" y="2812085"/>
                </a:cubicBezTo>
                <a:cubicBezTo>
                  <a:pt x="3734907" y="2814856"/>
                  <a:pt x="3704427" y="2785300"/>
                  <a:pt x="3676256" y="2784376"/>
                </a:cubicBezTo>
                <a:cubicBezTo>
                  <a:pt x="3648085" y="2783452"/>
                  <a:pt x="3633306" y="2801925"/>
                  <a:pt x="3598670" y="2806543"/>
                </a:cubicBezTo>
                <a:cubicBezTo>
                  <a:pt x="3564034" y="2811161"/>
                  <a:pt x="3501689" y="2802387"/>
                  <a:pt x="3468438" y="2812085"/>
                </a:cubicBezTo>
                <a:cubicBezTo>
                  <a:pt x="3435187" y="2821783"/>
                  <a:pt x="3425027" y="2854573"/>
                  <a:pt x="3399165" y="2864733"/>
                </a:cubicBezTo>
                <a:cubicBezTo>
                  <a:pt x="3373303" y="2874893"/>
                  <a:pt x="3343285" y="2884590"/>
                  <a:pt x="3313267" y="2873045"/>
                </a:cubicBezTo>
                <a:cubicBezTo>
                  <a:pt x="3283249" y="2861500"/>
                  <a:pt x="3245842" y="2826864"/>
                  <a:pt x="3219056" y="2795460"/>
                </a:cubicBezTo>
                <a:cubicBezTo>
                  <a:pt x="3192271" y="2764056"/>
                  <a:pt x="3168718" y="2721107"/>
                  <a:pt x="3152554" y="2684623"/>
                </a:cubicBezTo>
                <a:cubicBezTo>
                  <a:pt x="3136390" y="2648139"/>
                  <a:pt x="3133158" y="2606114"/>
                  <a:pt x="3122074" y="2576558"/>
                </a:cubicBezTo>
                <a:cubicBezTo>
                  <a:pt x="3110990" y="2547002"/>
                  <a:pt x="3080048" y="2521139"/>
                  <a:pt x="3086052" y="2507285"/>
                </a:cubicBezTo>
                <a:cubicBezTo>
                  <a:pt x="3092056" y="2493431"/>
                  <a:pt x="3147012" y="2501282"/>
                  <a:pt x="3158096" y="2493431"/>
                </a:cubicBezTo>
                <a:cubicBezTo>
                  <a:pt x="3169180" y="2485580"/>
                  <a:pt x="3159944" y="2463413"/>
                  <a:pt x="3169180" y="2457409"/>
                </a:cubicBezTo>
                <a:cubicBezTo>
                  <a:pt x="3178416" y="2451405"/>
                  <a:pt x="3199198" y="2454176"/>
                  <a:pt x="3213514" y="2457409"/>
                </a:cubicBezTo>
                <a:cubicBezTo>
                  <a:pt x="3227830" y="2460642"/>
                  <a:pt x="3247227" y="2469416"/>
                  <a:pt x="3255078" y="2476805"/>
                </a:cubicBezTo>
                <a:cubicBezTo>
                  <a:pt x="3262929" y="2484194"/>
                  <a:pt x="3248151" y="2497125"/>
                  <a:pt x="3260620" y="2501743"/>
                </a:cubicBezTo>
                <a:cubicBezTo>
                  <a:pt x="3273089" y="2506361"/>
                  <a:pt x="3304030" y="2508670"/>
                  <a:pt x="3329892" y="2504514"/>
                </a:cubicBezTo>
                <a:cubicBezTo>
                  <a:pt x="3355754" y="2500358"/>
                  <a:pt x="3370070" y="2490659"/>
                  <a:pt x="3415790" y="2476805"/>
                </a:cubicBezTo>
                <a:cubicBezTo>
                  <a:pt x="3461510" y="2462951"/>
                  <a:pt x="3566805" y="2444478"/>
                  <a:pt x="3604212" y="2421387"/>
                </a:cubicBezTo>
                <a:lnTo>
                  <a:pt x="3620482" y="2403905"/>
                </a:lnTo>
                <a:lnTo>
                  <a:pt x="3598671" y="2403982"/>
                </a:lnTo>
                <a:cubicBezTo>
                  <a:pt x="3570962" y="2397978"/>
                  <a:pt x="3544176" y="2363804"/>
                  <a:pt x="3512773" y="2351335"/>
                </a:cubicBezTo>
                <a:cubicBezTo>
                  <a:pt x="3497072" y="2345101"/>
                  <a:pt x="3481717" y="2342445"/>
                  <a:pt x="3465149" y="2339905"/>
                </a:cubicBezTo>
                <a:lnTo>
                  <a:pt x="3439828" y="2334953"/>
                </a:lnTo>
                <a:lnTo>
                  <a:pt x="3430122" y="2337437"/>
                </a:lnTo>
                <a:cubicBezTo>
                  <a:pt x="3407363" y="2343109"/>
                  <a:pt x="3386235" y="2348189"/>
                  <a:pt x="3368685" y="2352114"/>
                </a:cubicBezTo>
                <a:cubicBezTo>
                  <a:pt x="3298489" y="2367816"/>
                  <a:pt x="3256463" y="2364121"/>
                  <a:pt x="3205201" y="2379823"/>
                </a:cubicBezTo>
                <a:cubicBezTo>
                  <a:pt x="3153939" y="2395525"/>
                  <a:pt x="3112376" y="2420001"/>
                  <a:pt x="3061114" y="2446325"/>
                </a:cubicBezTo>
                <a:cubicBezTo>
                  <a:pt x="3009852" y="2472649"/>
                  <a:pt x="2920721" y="2507747"/>
                  <a:pt x="2897630" y="2537765"/>
                </a:cubicBezTo>
                <a:cubicBezTo>
                  <a:pt x="2874539" y="2567783"/>
                  <a:pt x="2905020" y="2586718"/>
                  <a:pt x="2922569" y="2626434"/>
                </a:cubicBezTo>
                <a:cubicBezTo>
                  <a:pt x="2940118" y="2666150"/>
                  <a:pt x="2983990" y="2737732"/>
                  <a:pt x="3002925" y="2776063"/>
                </a:cubicBezTo>
                <a:cubicBezTo>
                  <a:pt x="3021860" y="2814394"/>
                  <a:pt x="3030172" y="2834715"/>
                  <a:pt x="3036176" y="2856420"/>
                </a:cubicBezTo>
                <a:cubicBezTo>
                  <a:pt x="3042180" y="2878125"/>
                  <a:pt x="3044027" y="2894289"/>
                  <a:pt x="3038947" y="2906296"/>
                </a:cubicBezTo>
                <a:cubicBezTo>
                  <a:pt x="3033867" y="2918303"/>
                  <a:pt x="3007544" y="2931234"/>
                  <a:pt x="2986300" y="2931234"/>
                </a:cubicBezTo>
                <a:cubicBezTo>
                  <a:pt x="2965056" y="2931234"/>
                  <a:pt x="2942427" y="2937238"/>
                  <a:pt x="2911485" y="2906296"/>
                </a:cubicBezTo>
                <a:cubicBezTo>
                  <a:pt x="2880543" y="2875354"/>
                  <a:pt x="2833438" y="2798692"/>
                  <a:pt x="2800649" y="2745583"/>
                </a:cubicBezTo>
                <a:cubicBezTo>
                  <a:pt x="2767860" y="2692474"/>
                  <a:pt x="2735532" y="2628282"/>
                  <a:pt x="2714750" y="2587642"/>
                </a:cubicBezTo>
                <a:cubicBezTo>
                  <a:pt x="2693968" y="2547002"/>
                  <a:pt x="2684732" y="2534532"/>
                  <a:pt x="2675958" y="2501743"/>
                </a:cubicBezTo>
                <a:cubicBezTo>
                  <a:pt x="2667183" y="2468954"/>
                  <a:pt x="2657485" y="2418616"/>
                  <a:pt x="2662103" y="2390907"/>
                </a:cubicBezTo>
                <a:cubicBezTo>
                  <a:pt x="2666721" y="2363198"/>
                  <a:pt x="2693969" y="2353500"/>
                  <a:pt x="2703667" y="2335489"/>
                </a:cubicBezTo>
                <a:cubicBezTo>
                  <a:pt x="2713365" y="2317478"/>
                  <a:pt x="2704128" y="2283304"/>
                  <a:pt x="2720292" y="2282842"/>
                </a:cubicBezTo>
                <a:cubicBezTo>
                  <a:pt x="2736456" y="2282380"/>
                  <a:pt x="2781714" y="2319325"/>
                  <a:pt x="2800649" y="2332718"/>
                </a:cubicBezTo>
                <a:cubicBezTo>
                  <a:pt x="2819584" y="2346111"/>
                  <a:pt x="2826049" y="2349343"/>
                  <a:pt x="2833900" y="2363198"/>
                </a:cubicBezTo>
                <a:cubicBezTo>
                  <a:pt x="2841751" y="2377052"/>
                  <a:pt x="2841289" y="2401067"/>
                  <a:pt x="2847754" y="2415845"/>
                </a:cubicBezTo>
                <a:cubicBezTo>
                  <a:pt x="2854219" y="2430623"/>
                  <a:pt x="2841750" y="2459256"/>
                  <a:pt x="2872692" y="2451867"/>
                </a:cubicBezTo>
                <a:cubicBezTo>
                  <a:pt x="2903634" y="2444478"/>
                  <a:pt x="2980758" y="2394602"/>
                  <a:pt x="3033405" y="2371511"/>
                </a:cubicBezTo>
                <a:cubicBezTo>
                  <a:pt x="3086052" y="2348420"/>
                  <a:pt x="3138238" y="2329486"/>
                  <a:pt x="3188576" y="2313322"/>
                </a:cubicBezTo>
                <a:cubicBezTo>
                  <a:pt x="3213745" y="2305240"/>
                  <a:pt x="3229332" y="2302123"/>
                  <a:pt x="3249190" y="2297736"/>
                </a:cubicBezTo>
                <a:lnTo>
                  <a:pt x="3283191" y="2289596"/>
                </a:lnTo>
                <a:lnTo>
                  <a:pt x="3266162" y="2282062"/>
                </a:lnTo>
                <a:cubicBezTo>
                  <a:pt x="3241685" y="2267284"/>
                  <a:pt x="3278169" y="2247888"/>
                  <a:pt x="3263391" y="2240499"/>
                </a:cubicBezTo>
                <a:cubicBezTo>
                  <a:pt x="3248613" y="2233110"/>
                  <a:pt x="3215824" y="2233110"/>
                  <a:pt x="3177493" y="2237728"/>
                </a:cubicBezTo>
                <a:cubicBezTo>
                  <a:pt x="3139162" y="2242346"/>
                  <a:pt x="3062962" y="2264975"/>
                  <a:pt x="3033406" y="2268208"/>
                </a:cubicBezTo>
                <a:cubicBezTo>
                  <a:pt x="3003850" y="2271441"/>
                  <a:pt x="3000155" y="2269131"/>
                  <a:pt x="3000155" y="2257124"/>
                </a:cubicBezTo>
                <a:cubicBezTo>
                  <a:pt x="3000155" y="2245117"/>
                  <a:pt x="3005697" y="2209095"/>
                  <a:pt x="3033406" y="2196164"/>
                </a:cubicBezTo>
                <a:cubicBezTo>
                  <a:pt x="3061115" y="2183233"/>
                  <a:pt x="3135468" y="2184157"/>
                  <a:pt x="3166410" y="2179539"/>
                </a:cubicBezTo>
                <a:cubicBezTo>
                  <a:pt x="3197352" y="2174921"/>
                  <a:pt x="3203355" y="2175382"/>
                  <a:pt x="3219057" y="2168455"/>
                </a:cubicBezTo>
                <a:cubicBezTo>
                  <a:pt x="3234759" y="2161528"/>
                  <a:pt x="3251385" y="2159680"/>
                  <a:pt x="3260621" y="2137975"/>
                </a:cubicBezTo>
                <a:cubicBezTo>
                  <a:pt x="3269857" y="2116270"/>
                  <a:pt x="3268010" y="2062698"/>
                  <a:pt x="3274475" y="2038222"/>
                </a:cubicBezTo>
                <a:cubicBezTo>
                  <a:pt x="3280940" y="2013746"/>
                  <a:pt x="3287406" y="2010975"/>
                  <a:pt x="3299413" y="1991117"/>
                </a:cubicBezTo>
                <a:cubicBezTo>
                  <a:pt x="3311420" y="1971259"/>
                  <a:pt x="3340054" y="1950477"/>
                  <a:pt x="3346519" y="1919073"/>
                </a:cubicBezTo>
                <a:cubicBezTo>
                  <a:pt x="3352984" y="1887669"/>
                  <a:pt x="3337282" y="1847491"/>
                  <a:pt x="3338206" y="1802695"/>
                </a:cubicBezTo>
                <a:cubicBezTo>
                  <a:pt x="3339130" y="1757899"/>
                  <a:pt x="3348828" y="1692321"/>
                  <a:pt x="3352061" y="1650295"/>
                </a:cubicBezTo>
                <a:cubicBezTo>
                  <a:pt x="3352870" y="1639789"/>
                  <a:pt x="3351484" y="1628358"/>
                  <a:pt x="3349485" y="1617109"/>
                </a:cubicBezTo>
                <a:lnTo>
                  <a:pt x="3347837" y="1608652"/>
                </a:lnTo>
                <a:lnTo>
                  <a:pt x="3342816" y="1604001"/>
                </a:lnTo>
                <a:cubicBezTo>
                  <a:pt x="3319725" y="1567056"/>
                  <a:pt x="3332656" y="1489932"/>
                  <a:pt x="3337274" y="1440518"/>
                </a:cubicBezTo>
                <a:cubicBezTo>
                  <a:pt x="3341892" y="1391104"/>
                  <a:pt x="3370063" y="1351849"/>
                  <a:pt x="3370525" y="1307514"/>
                </a:cubicBezTo>
                <a:cubicBezTo>
                  <a:pt x="3370987" y="1263179"/>
                  <a:pt x="3346510" y="1209608"/>
                  <a:pt x="3340045" y="1174510"/>
                </a:cubicBezTo>
                <a:cubicBezTo>
                  <a:pt x="3333580" y="1139412"/>
                  <a:pt x="3356208" y="1110318"/>
                  <a:pt x="3331732" y="1096925"/>
                </a:cubicBezTo>
                <a:cubicBezTo>
                  <a:pt x="3307256" y="1083532"/>
                  <a:pt x="3261998" y="1088612"/>
                  <a:pt x="3193187" y="1094154"/>
                </a:cubicBezTo>
                <a:cubicBezTo>
                  <a:pt x="3124376" y="1099696"/>
                  <a:pt x="2987678" y="1143107"/>
                  <a:pt x="2918867" y="1130176"/>
                </a:cubicBezTo>
                <a:cubicBezTo>
                  <a:pt x="2850056" y="1117245"/>
                  <a:pt x="2808030" y="1044740"/>
                  <a:pt x="2780321" y="1016569"/>
                </a:cubicBezTo>
                <a:cubicBezTo>
                  <a:pt x="2752612" y="988398"/>
                  <a:pt x="2755383" y="979161"/>
                  <a:pt x="2752612" y="961150"/>
                </a:cubicBezTo>
                <a:cubicBezTo>
                  <a:pt x="2749841" y="943139"/>
                  <a:pt x="2750303" y="912197"/>
                  <a:pt x="2760925" y="902961"/>
                </a:cubicBezTo>
                <a:cubicBezTo>
                  <a:pt x="2771547" y="893725"/>
                  <a:pt x="2799718" y="898805"/>
                  <a:pt x="2816343" y="905732"/>
                </a:cubicBezTo>
                <a:cubicBezTo>
                  <a:pt x="2832968" y="912659"/>
                  <a:pt x="2842205" y="936674"/>
                  <a:pt x="2860678" y="944525"/>
                </a:cubicBezTo>
                <a:cubicBezTo>
                  <a:pt x="2879151" y="952376"/>
                  <a:pt x="2902241" y="958380"/>
                  <a:pt x="2927179" y="952838"/>
                </a:cubicBezTo>
                <a:cubicBezTo>
                  <a:pt x="2952117" y="947296"/>
                  <a:pt x="2984907" y="919125"/>
                  <a:pt x="3010307" y="911274"/>
                </a:cubicBezTo>
                <a:cubicBezTo>
                  <a:pt x="3035707" y="903423"/>
                  <a:pt x="3052794" y="914045"/>
                  <a:pt x="3079579" y="905732"/>
                </a:cubicBezTo>
                <a:cubicBezTo>
                  <a:pt x="3106364" y="897419"/>
                  <a:pt x="3134997" y="876176"/>
                  <a:pt x="3171019" y="861398"/>
                </a:cubicBezTo>
                <a:cubicBezTo>
                  <a:pt x="3207041" y="846620"/>
                  <a:pt x="3261074" y="840616"/>
                  <a:pt x="3295710" y="817063"/>
                </a:cubicBezTo>
                <a:cubicBezTo>
                  <a:pt x="3330347" y="793510"/>
                  <a:pt x="3345587" y="751946"/>
                  <a:pt x="3378838" y="720081"/>
                </a:cubicBezTo>
                <a:lnTo>
                  <a:pt x="3389189" y="710831"/>
                </a:lnTo>
                <a:lnTo>
                  <a:pt x="3385311" y="708186"/>
                </a:lnTo>
                <a:cubicBezTo>
                  <a:pt x="3369147" y="686019"/>
                  <a:pt x="3374690" y="617208"/>
                  <a:pt x="3365915" y="575182"/>
                </a:cubicBezTo>
                <a:cubicBezTo>
                  <a:pt x="3357141" y="533157"/>
                  <a:pt x="3355293" y="507295"/>
                  <a:pt x="3332664" y="456033"/>
                </a:cubicBezTo>
                <a:cubicBezTo>
                  <a:pt x="3310035" y="404771"/>
                  <a:pt x="3261545" y="321644"/>
                  <a:pt x="3230141" y="267611"/>
                </a:cubicBezTo>
                <a:cubicBezTo>
                  <a:pt x="3198737" y="213578"/>
                  <a:pt x="3165024" y="168320"/>
                  <a:pt x="3144242" y="131837"/>
                </a:cubicBezTo>
                <a:cubicBezTo>
                  <a:pt x="3123460" y="95354"/>
                  <a:pt x="3093443" y="66721"/>
                  <a:pt x="3105450" y="48710"/>
                </a:cubicBezTo>
                <a:cubicBezTo>
                  <a:pt x="3117457" y="30699"/>
                  <a:pt x="3178417" y="27004"/>
                  <a:pt x="3216286" y="23771"/>
                </a:cubicBezTo>
                <a:cubicBezTo>
                  <a:pt x="3254155" y="20538"/>
                  <a:pt x="3311420" y="21924"/>
                  <a:pt x="3354831" y="18230"/>
                </a:cubicBezTo>
                <a:cubicBezTo>
                  <a:pt x="3387390" y="15459"/>
                  <a:pt x="3418649" y="3336"/>
                  <a:pt x="3448025" y="565"/>
                </a:cubicBezTo>
                <a:close/>
              </a:path>
            </a:pathLst>
          </a:custGeom>
          <a:solidFill>
            <a:schemeClr val="bg1"/>
          </a:solidFill>
          <a:ln w="12700" cap="flat" cmpd="sng" algn="ctr">
            <a:noFill/>
            <a:prstDash val="solid"/>
            <a:miter lim="800000"/>
          </a:ln>
          <a:effectLst/>
        </p:spPr>
        <p:txBody>
          <a:bodyPr rtlCol="0" anchor="ctr"/>
          <a:lstStyle>
            <a:defPPr>
              <a:defRPr lang="zh-CN"/>
            </a:defPPr>
            <a:lvl1pPr marL="0" algn="l" defTabSz="1218565" rtl="0" eaLnBrk="1" latinLnBrk="0" hangingPunct="1">
              <a:defRPr sz="2400" kern="1200">
                <a:solidFill>
                  <a:schemeClr val="tx1"/>
                </a:solidFill>
                <a:latin typeface="+mn-lt"/>
                <a:ea typeface="+mn-ea"/>
                <a:cs typeface="+mn-cs"/>
              </a:defRPr>
            </a:lvl1pPr>
            <a:lvl2pPr marL="609600" algn="l" defTabSz="1218565" rtl="0" eaLnBrk="1" latinLnBrk="0" hangingPunct="1">
              <a:defRPr sz="2400" kern="1200">
                <a:solidFill>
                  <a:schemeClr val="tx1"/>
                </a:solidFill>
                <a:latin typeface="+mn-lt"/>
                <a:ea typeface="+mn-ea"/>
                <a:cs typeface="+mn-cs"/>
              </a:defRPr>
            </a:lvl2pPr>
            <a:lvl3pPr marL="1219200" algn="l" defTabSz="1218565" rtl="0" eaLnBrk="1" latinLnBrk="0" hangingPunct="1">
              <a:defRPr sz="2400" kern="1200">
                <a:solidFill>
                  <a:schemeClr val="tx1"/>
                </a:solidFill>
                <a:latin typeface="+mn-lt"/>
                <a:ea typeface="+mn-ea"/>
                <a:cs typeface="+mn-cs"/>
              </a:defRPr>
            </a:lvl3pPr>
            <a:lvl4pPr marL="1828800" algn="l" defTabSz="1218565" rtl="0" eaLnBrk="1" latinLnBrk="0" hangingPunct="1">
              <a:defRPr sz="2400" kern="1200">
                <a:solidFill>
                  <a:schemeClr val="tx1"/>
                </a:solidFill>
                <a:latin typeface="+mn-lt"/>
                <a:ea typeface="+mn-ea"/>
                <a:cs typeface="+mn-cs"/>
              </a:defRPr>
            </a:lvl4pPr>
            <a:lvl5pPr marL="2438400" algn="l" defTabSz="1218565" rtl="0" eaLnBrk="1" latinLnBrk="0" hangingPunct="1">
              <a:defRPr sz="2400" kern="1200">
                <a:solidFill>
                  <a:schemeClr val="tx1"/>
                </a:solidFill>
                <a:latin typeface="+mn-lt"/>
                <a:ea typeface="+mn-ea"/>
                <a:cs typeface="+mn-cs"/>
              </a:defRPr>
            </a:lvl5pPr>
            <a:lvl6pPr marL="3048000" algn="l" defTabSz="1218565" rtl="0" eaLnBrk="1" latinLnBrk="0" hangingPunct="1">
              <a:defRPr sz="2400" kern="1200">
                <a:solidFill>
                  <a:schemeClr val="tx1"/>
                </a:solidFill>
                <a:latin typeface="+mn-lt"/>
                <a:ea typeface="+mn-ea"/>
                <a:cs typeface="+mn-cs"/>
              </a:defRPr>
            </a:lvl6pPr>
            <a:lvl7pPr marL="3657600" algn="l" defTabSz="1218565" rtl="0" eaLnBrk="1" latinLnBrk="0" hangingPunct="1">
              <a:defRPr sz="2400" kern="1200">
                <a:solidFill>
                  <a:schemeClr val="tx1"/>
                </a:solidFill>
                <a:latin typeface="+mn-lt"/>
                <a:ea typeface="+mn-ea"/>
                <a:cs typeface="+mn-cs"/>
              </a:defRPr>
            </a:lvl7pPr>
            <a:lvl8pPr marL="4267200" algn="l" defTabSz="1218565" rtl="0" eaLnBrk="1" latinLnBrk="0" hangingPunct="1">
              <a:defRPr sz="2400" kern="1200">
                <a:solidFill>
                  <a:schemeClr val="tx1"/>
                </a:solidFill>
                <a:latin typeface="+mn-lt"/>
                <a:ea typeface="+mn-ea"/>
                <a:cs typeface="+mn-cs"/>
              </a:defRPr>
            </a:lvl8pPr>
            <a:lvl9pPr marL="4876800" algn="l" defTabSz="1218565" rtl="0" eaLnBrk="1" latinLnBrk="0" hangingPunct="1">
              <a:defRPr sz="2400" kern="1200">
                <a:solidFill>
                  <a:schemeClr val="tx1"/>
                </a:solidFill>
                <a:latin typeface="+mn-lt"/>
                <a:ea typeface="+mn-ea"/>
                <a:cs typeface="+mn-cs"/>
              </a:defRPr>
            </a:lvl9pPr>
          </a:lstStyle>
          <a:p>
            <a:pPr algn="ctr" defTabSz="914400">
              <a:defRPr/>
            </a:pPr>
            <a:endParaRPr lang="zh-CN" altLang="en-US" kern="0" dirty="0">
              <a:solidFill>
                <a:prstClr val="white"/>
              </a:solidFill>
              <a:latin typeface="微软雅黑" panose="020B0503020204020204" charset="-122"/>
              <a:ea typeface="微软雅黑" panose="020B0503020204020204" charset="-122"/>
            </a:endParaRPr>
          </a:p>
        </p:txBody>
      </p:sp>
      <p:sp>
        <p:nvSpPr>
          <p:cNvPr id="60" name="矩形 59"/>
          <p:cNvSpPr/>
          <p:nvPr/>
        </p:nvSpPr>
        <p:spPr>
          <a:xfrm flipV="1">
            <a:off x="0" y="2047240"/>
            <a:ext cx="7272655" cy="2766060"/>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n>
                <a:solidFill>
                  <a:sysClr val="windowText" lastClr="000000"/>
                </a:solidFill>
              </a:ln>
              <a:solidFill>
                <a:schemeClr val="accent1">
                  <a:lumMod val="50000"/>
                </a:schemeClr>
              </a:solidFill>
            </a:endParaRPr>
          </a:p>
        </p:txBody>
      </p:sp>
      <p:sp>
        <p:nvSpPr>
          <p:cNvPr id="7" name="文本框 6"/>
          <p:cNvSpPr txBox="1"/>
          <p:nvPr/>
        </p:nvSpPr>
        <p:spPr>
          <a:xfrm>
            <a:off x="1126654" y="2565298"/>
            <a:ext cx="7056784" cy="1107996"/>
          </a:xfrm>
          <a:prstGeom prst="rect">
            <a:avLst/>
          </a:prstGeom>
          <a:noFill/>
        </p:spPr>
        <p:txBody>
          <a:bodyPr wrap="square" rtlCol="0">
            <a:spAutoFit/>
          </a:bodyPr>
          <a:lstStyle/>
          <a:p>
            <a:r>
              <a:rPr lang="en-US" altLang="zh-CN" sz="6600" dirty="0" smtClean="0">
                <a:solidFill>
                  <a:srgbClr val="495666"/>
                </a:solidFill>
              </a:rPr>
              <a:t>BENKEJIESHU</a:t>
            </a:r>
            <a:endParaRPr lang="zh-CN" altLang="en-US" sz="6600" dirty="0">
              <a:solidFill>
                <a:srgbClr val="495666"/>
              </a:solidFill>
            </a:endParaRPr>
          </a:p>
        </p:txBody>
      </p:sp>
      <p:sp>
        <p:nvSpPr>
          <p:cNvPr id="12" name="矩形 11"/>
          <p:cNvSpPr/>
          <p:nvPr/>
        </p:nvSpPr>
        <p:spPr>
          <a:xfrm>
            <a:off x="1126654" y="2781559"/>
            <a:ext cx="2030746" cy="670088"/>
          </a:xfrm>
          <a:prstGeom prst="rect">
            <a:avLst/>
          </a:prstGeom>
        </p:spPr>
        <p:txBody>
          <a:bodyPr wrap="square" lIns="91410" tIns="45704" rIns="91410" bIns="45704">
            <a:spAutoFit/>
          </a:bodyPr>
          <a:lstStyle/>
          <a:p>
            <a:pPr algn="ctr">
              <a:lnSpc>
                <a:spcPct val="130000"/>
              </a:lnSpc>
              <a:defRPr/>
            </a:pPr>
            <a:r>
              <a:rPr lang="zh-CN" altLang="en-US" sz="3200" b="1" dirty="0" smtClean="0">
                <a:solidFill>
                  <a:schemeClr val="bg1"/>
                </a:solidFill>
                <a:effectLst/>
                <a:latin typeface="微软雅黑" panose="020B0503020204020204" charset="-122"/>
                <a:ea typeface="微软雅黑" panose="020B0503020204020204" charset="-122"/>
              </a:rPr>
              <a:t>本课结束</a:t>
            </a:r>
            <a:endParaRPr lang="zh-CN" altLang="en-US" sz="3200" b="1" dirty="0">
              <a:solidFill>
                <a:schemeClr val="bg1"/>
              </a:solidFill>
              <a:effectLst/>
              <a:latin typeface="微软雅黑" panose="020B0503020204020204" charset="-122"/>
              <a:ea typeface="微软雅黑" panose="020B0503020204020204" charset="-122"/>
            </a:endParaRPr>
          </a:p>
        </p:txBody>
      </p:sp>
      <p:sp>
        <p:nvSpPr>
          <p:cNvPr id="13" name="标题 1"/>
          <p:cNvSpPr txBox="1"/>
          <p:nvPr/>
        </p:nvSpPr>
        <p:spPr>
          <a:xfrm>
            <a:off x="1126654" y="3470697"/>
            <a:ext cx="10647659" cy="913055"/>
          </a:xfrm>
          <a:prstGeom prst="rect">
            <a:avLst/>
          </a:prstGeom>
        </p:spPr>
        <p:txBody>
          <a:bodyPr vert="horz" lIns="91412" tIns="45707" rIns="91412" bIns="45707"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zh-CN" altLang="en-US" sz="3200" b="1" dirty="0">
                <a:solidFill>
                  <a:schemeClr val="bg1"/>
                </a:solidFill>
                <a:latin typeface="微软雅黑" panose="020B0503020204020204" charset="-122"/>
                <a:ea typeface="微软雅黑" panose="020B0503020204020204" charset="-122"/>
              </a:rPr>
              <a:t>更多精彩内容请登录：</a:t>
            </a:r>
            <a:r>
              <a:rPr lang="en-US" altLang="zh-CN" sz="3200" b="1" dirty="0">
                <a:solidFill>
                  <a:schemeClr val="bg1"/>
                </a:solidFill>
                <a:latin typeface="微软雅黑" panose="020B0503020204020204" charset="-122"/>
                <a:ea typeface="微软雅黑" panose="020B0503020204020204" charset="-122"/>
              </a:rPr>
              <a:t>www.xinjiaoyu.com</a:t>
            </a:r>
            <a:endParaRPr lang="zh-CN" altLang="en-US" sz="3200" b="1" dirty="0">
              <a:solidFill>
                <a:schemeClr val="bg1"/>
              </a:solidFill>
              <a:latin typeface="微软雅黑" panose="020B0503020204020204" charset="-122"/>
              <a:ea typeface="微软雅黑" panose="020B0503020204020204"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down)">
                                      <p:cBhvr>
                                        <p:cTn id="7" dur="435">
                                          <p:stCondLst>
                                            <p:cond delay="0"/>
                                          </p:stCondLst>
                                        </p:cTn>
                                        <p:tgtEl>
                                          <p:spTgt spid="13"/>
                                        </p:tgtEl>
                                      </p:cBhvr>
                                    </p:animEffect>
                                    <p:anim calcmode="lin" valueType="num">
                                      <p:cBhvr>
                                        <p:cTn id="8" dur="1367" tmFilter="0,0; 0.14,0.36; 0.43,0.73; 0.71,0.91; 1.0,1.0">
                                          <p:stCondLst>
                                            <p:cond delay="0"/>
                                          </p:stCondLst>
                                        </p:cTn>
                                        <p:tgtEl>
                                          <p:spTgt spid="13"/>
                                        </p:tgtEl>
                                        <p:attrNameLst>
                                          <p:attrName>ppt_x</p:attrName>
                                        </p:attrNameLst>
                                      </p:cBhvr>
                                      <p:tavLst>
                                        <p:tav tm="0">
                                          <p:val>
                                            <p:strVal val="#ppt_x-0.25"/>
                                          </p:val>
                                        </p:tav>
                                        <p:tav tm="100000">
                                          <p:val>
                                            <p:strVal val="#ppt_x"/>
                                          </p:val>
                                        </p:tav>
                                      </p:tavLst>
                                    </p:anim>
                                    <p:anim calcmode="lin" valueType="num">
                                      <p:cBhvr>
                                        <p:cTn id="9" dur="498" tmFilter="0.0,0.0; 0.25,0.07; 0.50,0.2; 0.75,0.467; 1.0,1.0">
                                          <p:stCondLst>
                                            <p:cond delay="0"/>
                                          </p:stCondLst>
                                        </p:cTn>
                                        <p:tgtEl>
                                          <p:spTgt spid="13"/>
                                        </p:tgtEl>
                                        <p:attrNameLst>
                                          <p:attrName>ppt_y</p:attrName>
                                        </p:attrNameLst>
                                      </p:cBhvr>
                                      <p:tavLst>
                                        <p:tav tm="0" fmla="#ppt_y-sin(pi*$)/3">
                                          <p:val>
                                            <p:fltVal val="0.5"/>
                                          </p:val>
                                        </p:tav>
                                        <p:tav tm="100000">
                                          <p:val>
                                            <p:fltVal val="1"/>
                                          </p:val>
                                        </p:tav>
                                      </p:tavLst>
                                    </p:anim>
                                    <p:anim calcmode="lin" valueType="num">
                                      <p:cBhvr>
                                        <p:cTn id="10" dur="498" tmFilter="0, 0; 0.125,0.2665; 0.25,0.4; 0.375,0.465; 0.5,0.5;  0.625,0.535; 0.75,0.6; 0.875,0.7335; 1,1">
                                          <p:stCondLst>
                                            <p:cond delay="498"/>
                                          </p:stCondLst>
                                        </p:cTn>
                                        <p:tgtEl>
                                          <p:spTgt spid="13"/>
                                        </p:tgtEl>
                                        <p:attrNameLst>
                                          <p:attrName>ppt_y</p:attrName>
                                        </p:attrNameLst>
                                      </p:cBhvr>
                                      <p:tavLst>
                                        <p:tav tm="0" fmla="#ppt_y-sin(pi*$)/9">
                                          <p:val>
                                            <p:fltVal val="0"/>
                                          </p:val>
                                        </p:tav>
                                        <p:tav tm="100000">
                                          <p:val>
                                            <p:fltVal val="1"/>
                                          </p:val>
                                        </p:tav>
                                      </p:tavLst>
                                    </p:anim>
                                    <p:anim calcmode="lin" valueType="num">
                                      <p:cBhvr>
                                        <p:cTn id="11" dur="249" tmFilter="0, 0; 0.125,0.2665; 0.25,0.4; 0.375,0.465; 0.5,0.5;  0.625,0.535; 0.75,0.6; 0.875,0.7335; 1,1">
                                          <p:stCondLst>
                                            <p:cond delay="993"/>
                                          </p:stCondLst>
                                        </p:cTn>
                                        <p:tgtEl>
                                          <p:spTgt spid="13"/>
                                        </p:tgtEl>
                                        <p:attrNameLst>
                                          <p:attrName>ppt_y</p:attrName>
                                        </p:attrNameLst>
                                      </p:cBhvr>
                                      <p:tavLst>
                                        <p:tav tm="0" fmla="#ppt_y-sin(pi*$)/27">
                                          <p:val>
                                            <p:fltVal val="0"/>
                                          </p:val>
                                        </p:tav>
                                        <p:tav tm="100000">
                                          <p:val>
                                            <p:fltVal val="1"/>
                                          </p:val>
                                        </p:tav>
                                      </p:tavLst>
                                    </p:anim>
                                    <p:anim calcmode="lin" valueType="num">
                                      <p:cBhvr>
                                        <p:cTn id="12" dur="123" tmFilter="0, 0; 0.125,0.2665; 0.25,0.4; 0.375,0.465; 0.5,0.5;  0.625,0.535; 0.75,0.6; 0.875,0.7335; 1,1">
                                          <p:stCondLst>
                                            <p:cond delay="1242"/>
                                          </p:stCondLst>
                                        </p:cTn>
                                        <p:tgtEl>
                                          <p:spTgt spid="13"/>
                                        </p:tgtEl>
                                        <p:attrNameLst>
                                          <p:attrName>ppt_y</p:attrName>
                                        </p:attrNameLst>
                                      </p:cBhvr>
                                      <p:tavLst>
                                        <p:tav tm="0" fmla="#ppt_y-sin(pi*$)/81">
                                          <p:val>
                                            <p:fltVal val="0"/>
                                          </p:val>
                                        </p:tav>
                                        <p:tav tm="100000">
                                          <p:val>
                                            <p:fltVal val="1"/>
                                          </p:val>
                                        </p:tav>
                                      </p:tavLst>
                                    </p:anim>
                                    <p:animScale>
                                      <p:cBhvr>
                                        <p:cTn id="13" dur="20">
                                          <p:stCondLst>
                                            <p:cond delay="487"/>
                                          </p:stCondLst>
                                        </p:cTn>
                                        <p:tgtEl>
                                          <p:spTgt spid="13"/>
                                        </p:tgtEl>
                                      </p:cBhvr>
                                      <p:to x="100000" y="60000"/>
                                    </p:animScale>
                                    <p:animScale>
                                      <p:cBhvr>
                                        <p:cTn id="14" dur="124" decel="50000">
                                          <p:stCondLst>
                                            <p:cond delay="507"/>
                                          </p:stCondLst>
                                        </p:cTn>
                                        <p:tgtEl>
                                          <p:spTgt spid="13"/>
                                        </p:tgtEl>
                                      </p:cBhvr>
                                      <p:to x="100000" y="100000"/>
                                    </p:animScale>
                                    <p:animScale>
                                      <p:cBhvr>
                                        <p:cTn id="15" dur="20">
                                          <p:stCondLst>
                                            <p:cond delay="984"/>
                                          </p:stCondLst>
                                        </p:cTn>
                                        <p:tgtEl>
                                          <p:spTgt spid="13"/>
                                        </p:tgtEl>
                                      </p:cBhvr>
                                      <p:to x="100000" y="80000"/>
                                    </p:animScale>
                                    <p:animScale>
                                      <p:cBhvr>
                                        <p:cTn id="16" dur="124" decel="50000">
                                          <p:stCondLst>
                                            <p:cond delay="1004"/>
                                          </p:stCondLst>
                                        </p:cTn>
                                        <p:tgtEl>
                                          <p:spTgt spid="13"/>
                                        </p:tgtEl>
                                      </p:cBhvr>
                                      <p:to x="100000" y="100000"/>
                                    </p:animScale>
                                    <p:animScale>
                                      <p:cBhvr>
                                        <p:cTn id="17" dur="20">
                                          <p:stCondLst>
                                            <p:cond delay="1231"/>
                                          </p:stCondLst>
                                        </p:cTn>
                                        <p:tgtEl>
                                          <p:spTgt spid="13"/>
                                        </p:tgtEl>
                                      </p:cBhvr>
                                      <p:to x="100000" y="90000"/>
                                    </p:animScale>
                                    <p:animScale>
                                      <p:cBhvr>
                                        <p:cTn id="18" dur="124" decel="50000">
                                          <p:stCondLst>
                                            <p:cond delay="1251"/>
                                          </p:stCondLst>
                                        </p:cTn>
                                        <p:tgtEl>
                                          <p:spTgt spid="13"/>
                                        </p:tgtEl>
                                      </p:cBhvr>
                                      <p:to x="100000" y="100000"/>
                                    </p:animScale>
                                    <p:animScale>
                                      <p:cBhvr>
                                        <p:cTn id="19" dur="20">
                                          <p:stCondLst>
                                            <p:cond delay="1356"/>
                                          </p:stCondLst>
                                        </p:cTn>
                                        <p:tgtEl>
                                          <p:spTgt spid="13"/>
                                        </p:tgtEl>
                                      </p:cBhvr>
                                      <p:to x="100000" y="95000"/>
                                    </p:animScale>
                                    <p:animScale>
                                      <p:cBhvr>
                                        <p:cTn id="20" dur="124" decel="50000">
                                          <p:stCondLst>
                                            <p:cond delay="1376"/>
                                          </p:stCondLst>
                                        </p:cTn>
                                        <p:tgtEl>
                                          <p:spTgt spid="13"/>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矩形 9"/>
          <p:cNvSpPr/>
          <p:nvPr/>
        </p:nvSpPr>
        <p:spPr>
          <a:xfrm>
            <a:off x="389206" y="909514"/>
            <a:ext cx="11412000" cy="5262979"/>
          </a:xfrm>
          <a:prstGeom prst="rect">
            <a:avLst/>
          </a:prstGeom>
        </p:spPr>
        <p:txBody>
          <a:bodyPr wrap="square">
            <a:spAutoFit/>
          </a:bodyPr>
          <a:lstStyle/>
          <a:p>
            <a:pPr algn="just">
              <a:lnSpc>
                <a:spcPct val="150000"/>
              </a:lnSpc>
              <a:spcAft>
                <a:spcPts val="0"/>
              </a:spcAft>
            </a:pP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1.</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光疏介质和光密介质</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(1)</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对于折射率不同的两种介质，我们把折射率</a:t>
            </a:r>
            <a:r>
              <a:rPr lang="zh-CN" altLang="zh-CN" sz="2800" kern="100" dirty="0" smtClean="0">
                <a:latin typeface="Times New Roman" panose="02020603050405020304" pitchFamily="18" charset="0"/>
                <a:ea typeface="方正中等线简体" panose="03000509000000000000" pitchFamily="65" charset="-122"/>
                <a:cs typeface="Times New Roman" panose="02020603050405020304" pitchFamily="18" charset="0"/>
              </a:rPr>
              <a:t>较</a:t>
            </a:r>
            <a:r>
              <a:rPr lang="en-US" altLang="zh-CN" sz="2800" u="sng" kern="100" dirty="0" smtClean="0">
                <a:latin typeface="Times New Roman" panose="02020603050405020304" pitchFamily="18" charset="0"/>
                <a:ea typeface="方正中等线简体" panose="03000509000000000000" pitchFamily="65" charset="-122"/>
                <a:cs typeface="Times New Roman" panose="02020603050405020304" pitchFamily="18" charset="0"/>
              </a:rPr>
              <a:t>      </a:t>
            </a:r>
            <a:r>
              <a:rPr lang="zh-CN" altLang="zh-CN" sz="2800" kern="100" dirty="0" smtClean="0">
                <a:latin typeface="Times New Roman" panose="02020603050405020304" pitchFamily="18" charset="0"/>
                <a:ea typeface="方正中等线简体" panose="03000509000000000000" pitchFamily="65" charset="-122"/>
                <a:cs typeface="Times New Roman" panose="02020603050405020304" pitchFamily="18" charset="0"/>
              </a:rPr>
              <a:t>的</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称为光疏介质，折射率</a:t>
            </a:r>
            <a:r>
              <a:rPr lang="zh-CN" altLang="zh-CN" sz="2800" kern="100" dirty="0" smtClean="0">
                <a:latin typeface="Times New Roman" panose="02020603050405020304" pitchFamily="18" charset="0"/>
                <a:ea typeface="方正中等线简体" panose="03000509000000000000" pitchFamily="65" charset="-122"/>
                <a:cs typeface="Times New Roman" panose="02020603050405020304" pitchFamily="18" charset="0"/>
              </a:rPr>
              <a:t>较</a:t>
            </a:r>
            <a:r>
              <a:rPr lang="en-US" altLang="zh-CN" sz="2800" u="sng" kern="100" dirty="0" smtClean="0">
                <a:latin typeface="Times New Roman" panose="02020603050405020304" pitchFamily="18" charset="0"/>
                <a:ea typeface="方正中等线简体" panose="03000509000000000000" pitchFamily="65" charset="-122"/>
                <a:cs typeface="Times New Roman" panose="02020603050405020304" pitchFamily="18" charset="0"/>
              </a:rPr>
              <a:t>        </a:t>
            </a:r>
            <a:r>
              <a:rPr lang="zh-CN" altLang="zh-CN" sz="2800" kern="100" dirty="0" smtClean="0">
                <a:latin typeface="Times New Roman" panose="02020603050405020304" pitchFamily="18" charset="0"/>
                <a:ea typeface="方正中等线简体" panose="03000509000000000000" pitchFamily="65" charset="-122"/>
                <a:cs typeface="Times New Roman" panose="02020603050405020304" pitchFamily="18" charset="0"/>
              </a:rPr>
              <a:t>的</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称为光密介质。</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(2)</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光疏介质和光密介质</a:t>
            </a:r>
            <a:r>
              <a:rPr lang="zh-CN" altLang="zh-CN" sz="2800" kern="100" dirty="0" smtClean="0">
                <a:latin typeface="Times New Roman" panose="02020603050405020304" pitchFamily="18" charset="0"/>
                <a:ea typeface="方正中等线简体" panose="03000509000000000000" pitchFamily="65" charset="-122"/>
                <a:cs typeface="Times New Roman" panose="02020603050405020304" pitchFamily="18" charset="0"/>
              </a:rPr>
              <a:t>是</a:t>
            </a:r>
            <a:r>
              <a:rPr lang="en-US" altLang="zh-CN" sz="2800" u="sng" kern="100" dirty="0" smtClean="0">
                <a:latin typeface="Times New Roman" panose="02020603050405020304" pitchFamily="18" charset="0"/>
                <a:ea typeface="方正中等线简体" panose="03000509000000000000" pitchFamily="65" charset="-122"/>
                <a:cs typeface="Times New Roman" panose="02020603050405020304" pitchFamily="18" charset="0"/>
              </a:rPr>
              <a:t>            </a:t>
            </a:r>
            <a:r>
              <a:rPr lang="en-US" altLang="zh-CN" sz="2800" kern="100" dirty="0" smtClean="0">
                <a:latin typeface="Times New Roman" panose="02020603050405020304" pitchFamily="18" charset="0"/>
                <a:ea typeface="方正中等线简体" panose="03000509000000000000" pitchFamily="65" charset="-122"/>
                <a:cs typeface="Courier New" panose="02070309020205020404" pitchFamily="49" charset="0"/>
              </a:rPr>
              <a:t>(</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填</a:t>
            </a:r>
            <a:r>
              <a:rPr lang="en-US" altLang="zh-CN" sz="2800" kern="100" dirty="0">
                <a:latin typeface="宋体" panose="02010600030101010101" pitchFamily="2" charset="-122"/>
                <a:ea typeface="方正中等线简体" panose="03000509000000000000" pitchFamily="65" charset="-122"/>
                <a:cs typeface="Times New Roman" panose="02020603050405020304" pitchFamily="18" charset="0"/>
              </a:rPr>
              <a:t>“</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相对</a:t>
            </a:r>
            <a:r>
              <a:rPr lang="en-US" altLang="zh-CN" sz="2800" kern="100" dirty="0">
                <a:latin typeface="宋体" panose="02010600030101010101" pitchFamily="2" charset="-122"/>
                <a:ea typeface="方正中等线简体" panose="03000509000000000000" pitchFamily="65" charset="-122"/>
                <a:cs typeface="Times New Roman" panose="02020603050405020304" pitchFamily="18" charset="0"/>
              </a:rPr>
              <a:t>”</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或</a:t>
            </a:r>
            <a:r>
              <a:rPr lang="en-US" altLang="zh-CN" sz="2800" kern="100" dirty="0">
                <a:latin typeface="宋体" panose="02010600030101010101" pitchFamily="2" charset="-122"/>
                <a:ea typeface="方正中等线简体" panose="03000509000000000000" pitchFamily="65" charset="-122"/>
                <a:cs typeface="Times New Roman" panose="02020603050405020304" pitchFamily="18" charset="0"/>
              </a:rPr>
              <a:t>“</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绝对</a:t>
            </a:r>
            <a:r>
              <a:rPr lang="en-US" altLang="zh-CN" sz="2800" kern="100" dirty="0">
                <a:latin typeface="宋体" panose="02010600030101010101" pitchFamily="2" charset="-122"/>
                <a:ea typeface="方正中等线简体" panose="03000509000000000000" pitchFamily="65" charset="-122"/>
                <a:cs typeface="Times New Roman" panose="02020603050405020304" pitchFamily="18" charset="0"/>
              </a:rPr>
              <a:t>”</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的。</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2.</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全反射现象</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(1)</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全反射：光</a:t>
            </a:r>
            <a:r>
              <a:rPr lang="zh-CN" altLang="zh-CN" sz="2800" kern="100" dirty="0" smtClean="0">
                <a:latin typeface="Times New Roman" panose="02020603050405020304" pitchFamily="18" charset="0"/>
                <a:ea typeface="方正中等线简体" panose="03000509000000000000" pitchFamily="65" charset="-122"/>
                <a:cs typeface="Times New Roman" panose="02020603050405020304" pitchFamily="18" charset="0"/>
              </a:rPr>
              <a:t>从</a:t>
            </a:r>
            <a:r>
              <a:rPr lang="en-US" altLang="zh-CN" sz="2800" u="sng" kern="100" dirty="0" smtClean="0">
                <a:latin typeface="Times New Roman" panose="02020603050405020304" pitchFamily="18" charset="0"/>
                <a:ea typeface="方正中等线简体" panose="03000509000000000000" pitchFamily="65" charset="-122"/>
                <a:cs typeface="Times New Roman" panose="02020603050405020304" pitchFamily="18" charset="0"/>
              </a:rPr>
              <a:t>         </a:t>
            </a:r>
            <a:r>
              <a:rPr lang="zh-CN" altLang="zh-CN" sz="2800" kern="100" dirty="0" smtClean="0">
                <a:latin typeface="Times New Roman" panose="02020603050405020304" pitchFamily="18" charset="0"/>
                <a:ea typeface="方正中等线简体" panose="03000509000000000000" pitchFamily="65" charset="-122"/>
                <a:cs typeface="Times New Roman" panose="02020603050405020304" pitchFamily="18" charset="0"/>
              </a:rPr>
              <a:t>介质射入</a:t>
            </a:r>
            <a:r>
              <a:rPr lang="en-US" altLang="zh-CN" sz="2800" u="sng" kern="100" dirty="0" smtClean="0">
                <a:latin typeface="Times New Roman" panose="02020603050405020304" pitchFamily="18" charset="0"/>
                <a:ea typeface="方正中等线简体" panose="03000509000000000000" pitchFamily="65" charset="-122"/>
                <a:cs typeface="Times New Roman" panose="02020603050405020304" pitchFamily="18" charset="0"/>
              </a:rPr>
              <a:t>         </a:t>
            </a:r>
            <a:r>
              <a:rPr lang="zh-CN" altLang="zh-CN" sz="2800" kern="100" dirty="0" smtClean="0">
                <a:latin typeface="Times New Roman" panose="02020603050405020304" pitchFamily="18" charset="0"/>
                <a:ea typeface="方正中等线简体" panose="03000509000000000000" pitchFamily="65" charset="-122"/>
                <a:cs typeface="Times New Roman" panose="02020603050405020304" pitchFamily="18" charset="0"/>
              </a:rPr>
              <a:t>介质</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时，同时发生折射和反射。当入射角增大到某一角度，使折射角达到</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90°</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时</a:t>
            </a:r>
            <a:r>
              <a:rPr lang="zh-CN" altLang="zh-CN" sz="2800" kern="100" dirty="0" smtClean="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u="sng" kern="100" dirty="0" smtClean="0">
                <a:latin typeface="Times New Roman" panose="02020603050405020304" pitchFamily="18" charset="0"/>
                <a:ea typeface="方正中等线简体" panose="03000509000000000000" pitchFamily="65" charset="-122"/>
                <a:cs typeface="Times New Roman" panose="02020603050405020304" pitchFamily="18" charset="0"/>
              </a:rPr>
              <a:t>         </a:t>
            </a:r>
            <a:r>
              <a:rPr lang="zh-CN" altLang="zh-CN" sz="2800" kern="100" dirty="0" smtClean="0">
                <a:latin typeface="Times New Roman" panose="02020603050405020304" pitchFamily="18" charset="0"/>
                <a:ea typeface="方正中等线简体" panose="03000509000000000000" pitchFamily="65" charset="-122"/>
                <a:cs typeface="Times New Roman" panose="02020603050405020304" pitchFamily="18" charset="0"/>
              </a:rPr>
              <a:t>光</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完全消失，只</a:t>
            </a:r>
            <a:r>
              <a:rPr lang="zh-CN" altLang="zh-CN" sz="2800" kern="100" dirty="0" smtClean="0">
                <a:latin typeface="Times New Roman" panose="02020603050405020304" pitchFamily="18" charset="0"/>
                <a:ea typeface="方正中等线简体" panose="03000509000000000000" pitchFamily="65" charset="-122"/>
                <a:cs typeface="Times New Roman" panose="02020603050405020304" pitchFamily="18" charset="0"/>
              </a:rPr>
              <a:t>剩下</a:t>
            </a:r>
            <a:r>
              <a:rPr lang="en-US" altLang="zh-CN" sz="2800" u="sng" kern="100" dirty="0" smtClean="0">
                <a:latin typeface="Times New Roman" panose="02020603050405020304" pitchFamily="18" charset="0"/>
                <a:ea typeface="方正中等线简体" panose="03000509000000000000" pitchFamily="65" charset="-122"/>
                <a:cs typeface="Times New Roman" panose="02020603050405020304" pitchFamily="18" charset="0"/>
              </a:rPr>
              <a:t>           </a:t>
            </a:r>
            <a:r>
              <a:rPr lang="zh-CN" altLang="zh-CN" sz="2800" kern="100" dirty="0" smtClean="0">
                <a:latin typeface="Times New Roman" panose="02020603050405020304" pitchFamily="18" charset="0"/>
                <a:ea typeface="方正中等线简体" panose="03000509000000000000" pitchFamily="65" charset="-122"/>
                <a:cs typeface="Times New Roman" panose="02020603050405020304" pitchFamily="18" charset="0"/>
              </a:rPr>
              <a:t>光</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的现象。</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sp>
        <p:nvSpPr>
          <p:cNvPr id="24" name="矩形 23"/>
          <p:cNvSpPr/>
          <p:nvPr/>
        </p:nvSpPr>
        <p:spPr>
          <a:xfrm>
            <a:off x="0" y="0"/>
            <a:ext cx="12190413" cy="693440"/>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4F5B6B"/>
              </a:solidFill>
            </a:endParaRPr>
          </a:p>
        </p:txBody>
      </p:sp>
      <p:sp>
        <p:nvSpPr>
          <p:cNvPr id="12" name="流程图: 离页连接符 11"/>
          <p:cNvSpPr/>
          <p:nvPr/>
        </p:nvSpPr>
        <p:spPr>
          <a:xfrm>
            <a:off x="486354" y="0"/>
            <a:ext cx="1804035" cy="861695"/>
          </a:xfrm>
          <a:prstGeom prst="flowChartOffpageConnector">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3" name="矩形 12"/>
          <p:cNvSpPr/>
          <p:nvPr/>
        </p:nvSpPr>
        <p:spPr>
          <a:xfrm>
            <a:off x="533858" y="88737"/>
            <a:ext cx="1709027" cy="461665"/>
          </a:xfrm>
          <a:prstGeom prst="rect">
            <a:avLst/>
          </a:prstGeom>
        </p:spPr>
        <p:txBody>
          <a:bodyPr wrap="square">
            <a:spAutoFit/>
          </a:bodyPr>
          <a:lstStyle/>
          <a:p>
            <a:pPr algn="ctr"/>
            <a:r>
              <a:rPr lang="zh-CN" altLang="en-US" b="1" kern="100" dirty="0" smtClean="0">
                <a:solidFill>
                  <a:prstClr val="white"/>
                </a:solidFill>
                <a:latin typeface="Times New Roman" panose="02020603050405020304" pitchFamily="18" charset="0"/>
                <a:ea typeface="微软雅黑" panose="020B0503020204020204" charset="-122"/>
                <a:cs typeface="Times New Roman" panose="02020603050405020304" pitchFamily="18" charset="0"/>
              </a:rPr>
              <a:t>梳理与总结</a:t>
            </a:r>
            <a:endParaRPr lang="zh-CN" altLang="zh-CN" b="1" kern="100" dirty="0">
              <a:solidFill>
                <a:prstClr val="white"/>
              </a:solidFill>
              <a:latin typeface="Times New Roman" panose="02020603050405020304" pitchFamily="18" charset="0"/>
              <a:ea typeface="微软雅黑" panose="020B0503020204020204" charset="-122"/>
              <a:cs typeface="Times New Roman" panose="02020603050405020304" pitchFamily="18" charset="0"/>
            </a:endParaRPr>
          </a:p>
        </p:txBody>
      </p:sp>
      <p:sp>
        <p:nvSpPr>
          <p:cNvPr id="2" name="矩形 1"/>
          <p:cNvSpPr/>
          <p:nvPr/>
        </p:nvSpPr>
        <p:spPr>
          <a:xfrm>
            <a:off x="8153280" y="1658169"/>
            <a:ext cx="543739" cy="523220"/>
          </a:xfrm>
          <a:prstGeom prst="rect">
            <a:avLst/>
          </a:prstGeom>
        </p:spPr>
        <p:txBody>
          <a:bodyPr wrap="none">
            <a:spAutoFit/>
          </a:bodyPr>
          <a:lstStyle/>
          <a:p>
            <a:r>
              <a:rPr lang="zh-CN" altLang="zh-CN" sz="2800" kern="100" dirty="0">
                <a:solidFill>
                  <a:srgbClr val="C00000"/>
                </a:solidFill>
                <a:latin typeface="Times New Roman" panose="02020603050405020304" pitchFamily="18" charset="0"/>
                <a:ea typeface="方正中等线简体" panose="03000509000000000000" pitchFamily="65" charset="-122"/>
                <a:cs typeface="Times New Roman" panose="02020603050405020304" pitchFamily="18" charset="0"/>
              </a:rPr>
              <a:t>小</a:t>
            </a:r>
            <a:endParaRPr lang="zh-CN" altLang="en-US" sz="2800" kern="100" dirty="0">
              <a:solidFill>
                <a:srgbClr val="C00000"/>
              </a:solidFill>
              <a:latin typeface="Times New Roman" panose="02020603050405020304" pitchFamily="18" charset="0"/>
              <a:ea typeface="方正中等线简体" panose="03000509000000000000" pitchFamily="65" charset="-122"/>
              <a:cs typeface="Times New Roman" panose="02020603050405020304" pitchFamily="18" charset="0"/>
            </a:endParaRPr>
          </a:p>
        </p:txBody>
      </p:sp>
      <p:sp>
        <p:nvSpPr>
          <p:cNvPr id="3" name="矩形 2"/>
          <p:cNvSpPr/>
          <p:nvPr/>
        </p:nvSpPr>
        <p:spPr>
          <a:xfrm>
            <a:off x="1990065" y="2320985"/>
            <a:ext cx="543739" cy="523220"/>
          </a:xfrm>
          <a:prstGeom prst="rect">
            <a:avLst/>
          </a:prstGeom>
        </p:spPr>
        <p:txBody>
          <a:bodyPr wrap="none">
            <a:spAutoFit/>
          </a:bodyPr>
          <a:lstStyle/>
          <a:p>
            <a:r>
              <a:rPr lang="zh-CN" altLang="zh-CN" sz="2800" kern="100" dirty="0">
                <a:solidFill>
                  <a:srgbClr val="C00000"/>
                </a:solidFill>
                <a:latin typeface="Times New Roman" panose="02020603050405020304" pitchFamily="18" charset="0"/>
                <a:ea typeface="方正中等线简体" panose="03000509000000000000" pitchFamily="65" charset="-122"/>
                <a:cs typeface="Times New Roman" panose="02020603050405020304" pitchFamily="18" charset="0"/>
              </a:rPr>
              <a:t>大</a:t>
            </a:r>
            <a:endParaRPr lang="zh-CN" altLang="en-US" sz="2800" kern="100" dirty="0">
              <a:solidFill>
                <a:srgbClr val="C00000"/>
              </a:solidFill>
              <a:latin typeface="Times New Roman" panose="02020603050405020304" pitchFamily="18" charset="0"/>
              <a:ea typeface="方正中等线简体" panose="03000509000000000000" pitchFamily="65" charset="-122"/>
              <a:cs typeface="Times New Roman" panose="02020603050405020304" pitchFamily="18" charset="0"/>
            </a:endParaRPr>
          </a:p>
        </p:txBody>
      </p:sp>
      <p:sp>
        <p:nvSpPr>
          <p:cNvPr id="4" name="矩形 3"/>
          <p:cNvSpPr/>
          <p:nvPr/>
        </p:nvSpPr>
        <p:spPr>
          <a:xfrm>
            <a:off x="4511030" y="2954313"/>
            <a:ext cx="902811" cy="523220"/>
          </a:xfrm>
          <a:prstGeom prst="rect">
            <a:avLst/>
          </a:prstGeom>
        </p:spPr>
        <p:txBody>
          <a:bodyPr wrap="none">
            <a:spAutoFit/>
          </a:bodyPr>
          <a:lstStyle/>
          <a:p>
            <a:r>
              <a:rPr lang="zh-CN" altLang="zh-CN" sz="2800" kern="100" dirty="0">
                <a:solidFill>
                  <a:srgbClr val="C00000"/>
                </a:solidFill>
                <a:latin typeface="Times New Roman" panose="02020603050405020304" pitchFamily="18" charset="0"/>
                <a:ea typeface="方正中等线简体" panose="03000509000000000000" pitchFamily="65" charset="-122"/>
                <a:cs typeface="Times New Roman" panose="02020603050405020304" pitchFamily="18" charset="0"/>
              </a:rPr>
              <a:t>相对</a:t>
            </a:r>
            <a:endParaRPr lang="zh-CN" altLang="en-US" sz="2800" kern="100" dirty="0">
              <a:solidFill>
                <a:srgbClr val="C00000"/>
              </a:solidFill>
              <a:latin typeface="Times New Roman" panose="02020603050405020304" pitchFamily="18" charset="0"/>
              <a:ea typeface="方正中等线简体" panose="03000509000000000000" pitchFamily="65" charset="-122"/>
              <a:cs typeface="Times New Roman" panose="02020603050405020304" pitchFamily="18" charset="0"/>
            </a:endParaRPr>
          </a:p>
        </p:txBody>
      </p:sp>
      <p:sp>
        <p:nvSpPr>
          <p:cNvPr id="5" name="矩形 4"/>
          <p:cNvSpPr/>
          <p:nvPr/>
        </p:nvSpPr>
        <p:spPr>
          <a:xfrm>
            <a:off x="3017912" y="4231407"/>
            <a:ext cx="902811" cy="523220"/>
          </a:xfrm>
          <a:prstGeom prst="rect">
            <a:avLst/>
          </a:prstGeom>
        </p:spPr>
        <p:txBody>
          <a:bodyPr wrap="none">
            <a:spAutoFit/>
          </a:bodyPr>
          <a:lstStyle/>
          <a:p>
            <a:r>
              <a:rPr lang="zh-CN" altLang="zh-CN" sz="2800" kern="100" dirty="0">
                <a:solidFill>
                  <a:srgbClr val="C00000"/>
                </a:solidFill>
                <a:latin typeface="Times New Roman" panose="02020603050405020304" pitchFamily="18" charset="0"/>
                <a:ea typeface="方正中等线简体" panose="03000509000000000000" pitchFamily="65" charset="-122"/>
                <a:cs typeface="Times New Roman" panose="02020603050405020304" pitchFamily="18" charset="0"/>
              </a:rPr>
              <a:t>光密</a:t>
            </a:r>
            <a:endParaRPr lang="zh-CN" altLang="en-US" sz="2800" kern="100" dirty="0">
              <a:solidFill>
                <a:srgbClr val="C00000"/>
              </a:solidFill>
              <a:latin typeface="Times New Roman" panose="02020603050405020304" pitchFamily="18" charset="0"/>
              <a:ea typeface="方正中等线简体" panose="03000509000000000000" pitchFamily="65" charset="-122"/>
              <a:cs typeface="Times New Roman" panose="02020603050405020304" pitchFamily="18" charset="0"/>
            </a:endParaRPr>
          </a:p>
        </p:txBody>
      </p:sp>
      <p:sp>
        <p:nvSpPr>
          <p:cNvPr id="14" name="矩形 13"/>
          <p:cNvSpPr/>
          <p:nvPr/>
        </p:nvSpPr>
        <p:spPr>
          <a:xfrm>
            <a:off x="5436994" y="4231293"/>
            <a:ext cx="902811" cy="523220"/>
          </a:xfrm>
          <a:prstGeom prst="rect">
            <a:avLst/>
          </a:prstGeom>
        </p:spPr>
        <p:txBody>
          <a:bodyPr wrap="none">
            <a:spAutoFit/>
          </a:bodyPr>
          <a:lstStyle/>
          <a:p>
            <a:r>
              <a:rPr lang="zh-CN" altLang="zh-CN" sz="2800" kern="100" dirty="0">
                <a:solidFill>
                  <a:srgbClr val="C00000"/>
                </a:solidFill>
                <a:latin typeface="Times New Roman" panose="02020603050405020304" pitchFamily="18" charset="0"/>
                <a:ea typeface="方正中等线简体" panose="03000509000000000000" pitchFamily="65" charset="-122"/>
                <a:cs typeface="Times New Roman" panose="02020603050405020304" pitchFamily="18" charset="0"/>
              </a:rPr>
              <a:t>光疏</a:t>
            </a:r>
            <a:endParaRPr lang="zh-CN" altLang="en-US" sz="2800" kern="100" dirty="0">
              <a:solidFill>
                <a:srgbClr val="C00000"/>
              </a:solidFill>
              <a:latin typeface="Times New Roman" panose="02020603050405020304" pitchFamily="18" charset="0"/>
              <a:ea typeface="方正中等线简体" panose="03000509000000000000" pitchFamily="65" charset="-122"/>
              <a:cs typeface="Times New Roman" panose="02020603050405020304" pitchFamily="18" charset="0"/>
            </a:endParaRPr>
          </a:p>
        </p:txBody>
      </p:sp>
      <p:sp>
        <p:nvSpPr>
          <p:cNvPr id="15" name="矩形 14"/>
          <p:cNvSpPr/>
          <p:nvPr/>
        </p:nvSpPr>
        <p:spPr>
          <a:xfrm>
            <a:off x="7914456" y="4869954"/>
            <a:ext cx="902811" cy="523220"/>
          </a:xfrm>
          <a:prstGeom prst="rect">
            <a:avLst/>
          </a:prstGeom>
        </p:spPr>
        <p:txBody>
          <a:bodyPr wrap="none">
            <a:spAutoFit/>
          </a:bodyPr>
          <a:lstStyle/>
          <a:p>
            <a:r>
              <a:rPr lang="zh-CN" altLang="zh-CN" sz="2800" kern="100" dirty="0">
                <a:solidFill>
                  <a:srgbClr val="C00000"/>
                </a:solidFill>
                <a:latin typeface="Times New Roman" panose="02020603050405020304" pitchFamily="18" charset="0"/>
                <a:ea typeface="方正中等线简体" panose="03000509000000000000" pitchFamily="65" charset="-122"/>
                <a:cs typeface="Times New Roman" panose="02020603050405020304" pitchFamily="18" charset="0"/>
              </a:rPr>
              <a:t>折射</a:t>
            </a:r>
            <a:endParaRPr lang="zh-CN" altLang="en-US" sz="2800" kern="100" dirty="0">
              <a:solidFill>
                <a:srgbClr val="C00000"/>
              </a:solidFill>
              <a:latin typeface="Times New Roman" panose="02020603050405020304" pitchFamily="18" charset="0"/>
              <a:ea typeface="方正中等线简体" panose="03000509000000000000" pitchFamily="65" charset="-122"/>
              <a:cs typeface="Times New Roman" panose="02020603050405020304" pitchFamily="18" charset="0"/>
            </a:endParaRPr>
          </a:p>
        </p:txBody>
      </p:sp>
      <p:sp>
        <p:nvSpPr>
          <p:cNvPr id="16" name="矩形 15"/>
          <p:cNvSpPr/>
          <p:nvPr/>
        </p:nvSpPr>
        <p:spPr>
          <a:xfrm>
            <a:off x="871915" y="5518026"/>
            <a:ext cx="902811" cy="523220"/>
          </a:xfrm>
          <a:prstGeom prst="rect">
            <a:avLst/>
          </a:prstGeom>
        </p:spPr>
        <p:txBody>
          <a:bodyPr wrap="none">
            <a:spAutoFit/>
          </a:bodyPr>
          <a:lstStyle/>
          <a:p>
            <a:r>
              <a:rPr lang="zh-CN" altLang="zh-CN" sz="2800" kern="100" dirty="0">
                <a:solidFill>
                  <a:srgbClr val="C00000"/>
                </a:solidFill>
                <a:latin typeface="Times New Roman" panose="02020603050405020304" pitchFamily="18" charset="0"/>
                <a:ea typeface="方正中等线简体" panose="03000509000000000000" pitchFamily="65" charset="-122"/>
                <a:cs typeface="Times New Roman" panose="02020603050405020304" pitchFamily="18" charset="0"/>
              </a:rPr>
              <a:t>反射</a:t>
            </a:r>
            <a:endParaRPr lang="zh-CN" altLang="en-US" sz="2800" kern="100" dirty="0">
              <a:solidFill>
                <a:srgbClr val="C00000"/>
              </a:solidFill>
              <a:latin typeface="Times New Roman" panose="02020603050405020304" pitchFamily="18" charset="0"/>
              <a:ea typeface="方正中等线简体" panose="03000509000000000000" pitchFamily="65" charset="-122"/>
              <a:cs typeface="Times New Roman" panose="02020603050405020304" pitchFamily="18" charset="0"/>
            </a:endParaRPr>
          </a:p>
        </p:txBody>
      </p:sp>
    </p:spTree>
    <p:extLst>
      <p:ext uri="{BB962C8B-B14F-4D97-AF65-F5344CB8AC3E}">
        <p14:creationId xmlns:p14="http://schemas.microsoft.com/office/powerpoint/2010/main" val="17069568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linds(horizontal)">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blinds(horizontal)">
                                      <p:cBhvr>
                                        <p:cTn id="17" dur="5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blinds(horizontal)">
                                      <p:cBhvr>
                                        <p:cTn id="22" dur="500"/>
                                        <p:tgtEl>
                                          <p:spTgt spid="5"/>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blinds(horizontal)">
                                      <p:cBhvr>
                                        <p:cTn id="27" dur="500"/>
                                        <p:tgtEl>
                                          <p:spTgt spid="14"/>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15"/>
                                        </p:tgtEl>
                                        <p:attrNameLst>
                                          <p:attrName>style.visibility</p:attrName>
                                        </p:attrNameLst>
                                      </p:cBhvr>
                                      <p:to>
                                        <p:strVal val="visible"/>
                                      </p:to>
                                    </p:set>
                                    <p:animEffect transition="in" filter="blinds(horizontal)">
                                      <p:cBhvr>
                                        <p:cTn id="32" dur="500"/>
                                        <p:tgtEl>
                                          <p:spTgt spid="15"/>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grpId="0" nodeType="clickEffect">
                                  <p:stCondLst>
                                    <p:cond delay="0"/>
                                  </p:stCondLst>
                                  <p:childTnLst>
                                    <p:set>
                                      <p:cBhvr>
                                        <p:cTn id="36" dur="1" fill="hold">
                                          <p:stCondLst>
                                            <p:cond delay="0"/>
                                          </p:stCondLst>
                                        </p:cTn>
                                        <p:tgtEl>
                                          <p:spTgt spid="16"/>
                                        </p:tgtEl>
                                        <p:attrNameLst>
                                          <p:attrName>style.visibility</p:attrName>
                                        </p:attrNameLst>
                                      </p:cBhvr>
                                      <p:to>
                                        <p:strVal val="visible"/>
                                      </p:to>
                                    </p:set>
                                    <p:animEffect transition="in" filter="blinds(horizontal)">
                                      <p:cBhvr>
                                        <p:cTn id="37"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P spid="5" grpId="0"/>
      <p:bldP spid="14" grpId="0"/>
      <p:bldP spid="15" grpId="0"/>
      <p:bldP spid="16"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389206" y="829807"/>
            <a:ext cx="11412000" cy="4201150"/>
          </a:xfrm>
          <a:prstGeom prst="rect">
            <a:avLst/>
          </a:prstGeom>
        </p:spPr>
        <p:txBody>
          <a:bodyPr>
            <a:spAutoFit/>
          </a:bodyPr>
          <a:lstStyle/>
          <a:p>
            <a:pPr algn="just">
              <a:lnSpc>
                <a:spcPct val="150000"/>
              </a:lnSpc>
              <a:spcAft>
                <a:spcPts val="0"/>
              </a:spcAft>
            </a:pPr>
            <a:r>
              <a:rPr lang="en-US" altLang="zh-CN" sz="2800" kern="100" spc="-50" dirty="0">
                <a:latin typeface="Times New Roman" panose="02020603050405020304" pitchFamily="18" charset="0"/>
                <a:ea typeface="方正中等线简体" panose="03000509000000000000" pitchFamily="65" charset="-122"/>
                <a:cs typeface="Courier New" panose="02070309020205020404" pitchFamily="49" charset="0"/>
              </a:rPr>
              <a:t>(2)</a:t>
            </a:r>
            <a:r>
              <a:rPr lang="zh-CN" altLang="zh-CN" sz="2800" kern="100" spc="-50" dirty="0">
                <a:latin typeface="Times New Roman" panose="02020603050405020304" pitchFamily="18" charset="0"/>
                <a:ea typeface="方正中等线简体" panose="03000509000000000000" pitchFamily="65" charset="-122"/>
                <a:cs typeface="Times New Roman" panose="02020603050405020304" pitchFamily="18" charset="0"/>
              </a:rPr>
              <a:t>临界角：刚好发生全反射，即折射角</a:t>
            </a:r>
            <a:r>
              <a:rPr lang="zh-CN" altLang="zh-CN" sz="2800" kern="100" spc="-50" dirty="0" smtClean="0">
                <a:latin typeface="Times New Roman" panose="02020603050405020304" pitchFamily="18" charset="0"/>
                <a:ea typeface="方正中等线简体" panose="03000509000000000000" pitchFamily="65" charset="-122"/>
                <a:cs typeface="Times New Roman" panose="02020603050405020304" pitchFamily="18" charset="0"/>
              </a:rPr>
              <a:t>等于</a:t>
            </a:r>
            <a:r>
              <a:rPr lang="en-US" altLang="zh-CN" sz="2800" u="sng" kern="100" spc="-50" dirty="0" smtClean="0">
                <a:latin typeface="Times New Roman" panose="02020603050405020304" pitchFamily="18" charset="0"/>
                <a:ea typeface="方正中等线简体" panose="03000509000000000000" pitchFamily="65" charset="-122"/>
                <a:cs typeface="Courier New" panose="02070309020205020404" pitchFamily="49" charset="0"/>
              </a:rPr>
              <a:t>         </a:t>
            </a:r>
            <a:r>
              <a:rPr lang="zh-CN" altLang="zh-CN" sz="2800" kern="100" spc="-50" dirty="0" smtClean="0">
                <a:latin typeface="Times New Roman" panose="02020603050405020304" pitchFamily="18" charset="0"/>
                <a:ea typeface="方正中等线简体" panose="03000509000000000000" pitchFamily="65" charset="-122"/>
                <a:cs typeface="Times New Roman" panose="02020603050405020304" pitchFamily="18" charset="0"/>
              </a:rPr>
              <a:t>时</a:t>
            </a:r>
            <a:r>
              <a:rPr lang="zh-CN" altLang="zh-CN" sz="2800" kern="100" spc="-50" dirty="0">
                <a:latin typeface="Times New Roman" panose="02020603050405020304" pitchFamily="18" charset="0"/>
                <a:ea typeface="方正中等线简体" panose="03000509000000000000" pitchFamily="65" charset="-122"/>
                <a:cs typeface="Times New Roman" panose="02020603050405020304" pitchFamily="18" charset="0"/>
              </a:rPr>
              <a:t>的入射角。光</a:t>
            </a:r>
            <a:r>
              <a:rPr lang="zh-CN" altLang="zh-CN" sz="2800" kern="100" spc="-50" dirty="0" smtClean="0">
                <a:latin typeface="Times New Roman" panose="02020603050405020304" pitchFamily="18" charset="0"/>
                <a:ea typeface="方正中等线简体" panose="03000509000000000000" pitchFamily="65" charset="-122"/>
                <a:cs typeface="Times New Roman" panose="02020603050405020304" pitchFamily="18" charset="0"/>
              </a:rPr>
              <a:t>从</a:t>
            </a:r>
            <a:r>
              <a:rPr lang="en-US" altLang="zh-CN" sz="2800" kern="100" spc="-50" dirty="0" smtClean="0">
                <a:latin typeface="Times New Roman" panose="02020603050405020304" pitchFamily="18" charset="0"/>
                <a:ea typeface="方正中等线简体" panose="03000509000000000000" pitchFamily="65" charset="-122"/>
                <a:cs typeface="Times New Roman" panose="02020603050405020304" pitchFamily="18" charset="0"/>
              </a:rPr>
              <a:t>_____</a:t>
            </a:r>
          </a:p>
          <a:p>
            <a:pPr algn="just">
              <a:lnSpc>
                <a:spcPct val="150000"/>
              </a:lnSpc>
              <a:spcAft>
                <a:spcPts val="0"/>
              </a:spcAft>
            </a:pPr>
            <a:r>
              <a:rPr lang="zh-CN" altLang="zh-CN" sz="2800" kern="100" dirty="0" smtClean="0">
                <a:latin typeface="Times New Roman" panose="02020603050405020304" pitchFamily="18" charset="0"/>
                <a:ea typeface="方正中等线简体" panose="03000509000000000000" pitchFamily="65" charset="-122"/>
                <a:cs typeface="Times New Roman" panose="02020603050405020304" pitchFamily="18" charset="0"/>
              </a:rPr>
              <a:t>射入</a:t>
            </a:r>
            <a:r>
              <a:rPr lang="en-US" altLang="zh-CN" sz="2800" u="sng" kern="100" dirty="0" smtClean="0">
                <a:latin typeface="Times New Roman" panose="02020603050405020304" pitchFamily="18" charset="0"/>
                <a:ea typeface="方正中等线简体" panose="03000509000000000000" pitchFamily="65" charset="-122"/>
                <a:cs typeface="Times New Roman" panose="02020603050405020304" pitchFamily="18" charset="0"/>
              </a:rPr>
              <a:t>                      </a:t>
            </a:r>
            <a:r>
              <a:rPr lang="zh-CN" altLang="zh-CN" sz="2800" kern="100" dirty="0" smtClean="0">
                <a:latin typeface="Times New Roman" panose="02020603050405020304" pitchFamily="18" charset="0"/>
                <a:ea typeface="方正中等线简体" panose="03000509000000000000" pitchFamily="65" charset="-122"/>
                <a:cs typeface="Times New Roman" panose="02020603050405020304" pitchFamily="18" charset="0"/>
              </a:rPr>
              <a:t>时</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，发生全反射的临界角</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C</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与介质的折射率</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n</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的关系</a:t>
            </a:r>
            <a:r>
              <a:rPr lang="zh-CN" altLang="zh-CN" sz="2800" kern="100" dirty="0" smtClean="0">
                <a:latin typeface="Times New Roman" panose="02020603050405020304" pitchFamily="18" charset="0"/>
                <a:ea typeface="方正中等线简体" panose="03000509000000000000" pitchFamily="65" charset="-122"/>
                <a:cs typeface="Times New Roman" panose="02020603050405020304" pitchFamily="18" charset="0"/>
              </a:rPr>
              <a:t>是</a:t>
            </a:r>
            <a:endParaRPr lang="en-US" altLang="zh-CN" sz="2800" kern="100" dirty="0" smtClean="0">
              <a:latin typeface="Times New Roman" panose="02020603050405020304" pitchFamily="18" charset="0"/>
              <a:ea typeface="方正中等线简体" panose="03000509000000000000" pitchFamily="65" charset="-122"/>
              <a:cs typeface="Times New Roman" panose="02020603050405020304" pitchFamily="18" charset="0"/>
            </a:endParaRPr>
          </a:p>
          <a:p>
            <a:pPr algn="just">
              <a:lnSpc>
                <a:spcPct val="150000"/>
              </a:lnSpc>
              <a:spcAft>
                <a:spcPts val="0"/>
              </a:spcAft>
            </a:pPr>
            <a:endParaRPr lang="en-US" altLang="zh-CN" sz="1000" kern="100" dirty="0">
              <a:latin typeface="Times New Roman" panose="02020603050405020304" pitchFamily="18" charset="0"/>
              <a:ea typeface="方正中等线简体" panose="03000509000000000000" pitchFamily="65" charset="-122"/>
              <a:cs typeface="Times New Roman" panose="02020603050405020304" pitchFamily="18" charset="0"/>
            </a:endParaRPr>
          </a:p>
          <a:p>
            <a:pPr algn="just">
              <a:lnSpc>
                <a:spcPct val="150000"/>
              </a:lnSpc>
              <a:spcAft>
                <a:spcPts val="0"/>
              </a:spcAft>
            </a:pPr>
            <a:r>
              <a:rPr lang="en-US" altLang="zh-CN" sz="2800" kern="100" dirty="0" smtClean="0">
                <a:latin typeface="Times New Roman" panose="02020603050405020304" pitchFamily="18" charset="0"/>
                <a:ea typeface="方正中等线简体" panose="03000509000000000000" pitchFamily="65" charset="-122"/>
                <a:cs typeface="Courier New" panose="02070309020205020404" pitchFamily="49" charset="0"/>
              </a:rPr>
              <a:t>sin </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C</a:t>
            </a:r>
            <a:r>
              <a:rPr lang="zh-CN" altLang="zh-CN" sz="2800" kern="100" dirty="0" smtClean="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kern="100" dirty="0" smtClean="0">
                <a:latin typeface="Times New Roman" panose="02020603050405020304" pitchFamily="18" charset="0"/>
                <a:ea typeface="方正中等线简体" panose="03000509000000000000" pitchFamily="65" charset="-122"/>
                <a:cs typeface="Times New Roman" panose="02020603050405020304" pitchFamily="18" charset="0"/>
              </a:rPr>
              <a:t>___</a:t>
            </a:r>
            <a:r>
              <a:rPr lang="zh-CN" altLang="zh-CN" sz="2800" kern="100" dirty="0" smtClean="0">
                <a:latin typeface="Times New Roman" panose="02020603050405020304" pitchFamily="18" charset="0"/>
                <a:ea typeface="方正中等线简体" panose="03000509000000000000" pitchFamily="65" charset="-122"/>
                <a:cs typeface="Times New Roman" panose="02020603050405020304" pitchFamily="18" charset="0"/>
              </a:rPr>
              <a:t>。</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(3)</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全反射发生的条件</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sz="2800" kern="100" dirty="0">
                <a:latin typeface="宋体" panose="02010600030101010101" pitchFamily="2" charset="-122"/>
                <a:ea typeface="方正中等线简体" panose="03000509000000000000" pitchFamily="65" charset="-122"/>
                <a:cs typeface="Times New Roman" panose="02020603050405020304" pitchFamily="18" charset="0"/>
              </a:rPr>
              <a:t>①</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光</a:t>
            </a:r>
            <a:r>
              <a:rPr lang="zh-CN" altLang="zh-CN" sz="2800" kern="100" dirty="0" smtClean="0">
                <a:latin typeface="Times New Roman" panose="02020603050405020304" pitchFamily="18" charset="0"/>
                <a:ea typeface="方正中等线简体" panose="03000509000000000000" pitchFamily="65" charset="-122"/>
                <a:cs typeface="Times New Roman" panose="02020603050405020304" pitchFamily="18" charset="0"/>
              </a:rPr>
              <a:t>从</a:t>
            </a:r>
            <a:r>
              <a:rPr lang="en-US" altLang="zh-CN" sz="2800" u="sng" kern="100" dirty="0" smtClean="0">
                <a:latin typeface="Times New Roman" panose="02020603050405020304" pitchFamily="18" charset="0"/>
                <a:ea typeface="方正中等线简体" panose="03000509000000000000" pitchFamily="65" charset="-122"/>
                <a:cs typeface="Times New Roman" panose="02020603050405020304" pitchFamily="18" charset="0"/>
              </a:rPr>
              <a:t>          </a:t>
            </a:r>
            <a:r>
              <a:rPr lang="zh-CN" altLang="zh-CN" sz="2800" kern="100" dirty="0" smtClean="0">
                <a:latin typeface="Times New Roman" panose="02020603050405020304" pitchFamily="18" charset="0"/>
                <a:ea typeface="方正中等线简体" panose="03000509000000000000" pitchFamily="65" charset="-122"/>
                <a:cs typeface="Times New Roman" panose="02020603050405020304" pitchFamily="18" charset="0"/>
              </a:rPr>
              <a:t>介质射入</a:t>
            </a:r>
            <a:r>
              <a:rPr lang="en-US" altLang="zh-CN" sz="2800" u="sng" kern="100" dirty="0" smtClean="0">
                <a:latin typeface="Times New Roman" panose="02020603050405020304" pitchFamily="18" charset="0"/>
                <a:ea typeface="方正中等线简体" panose="03000509000000000000" pitchFamily="65" charset="-122"/>
                <a:cs typeface="Times New Roman" panose="02020603050405020304" pitchFamily="18" charset="0"/>
              </a:rPr>
              <a:t>          </a:t>
            </a:r>
            <a:r>
              <a:rPr lang="zh-CN" altLang="zh-CN" sz="2800" kern="100" dirty="0" smtClean="0">
                <a:latin typeface="Times New Roman" panose="02020603050405020304" pitchFamily="18" charset="0"/>
                <a:ea typeface="方正中等线简体" panose="03000509000000000000" pitchFamily="65" charset="-122"/>
                <a:cs typeface="Times New Roman" panose="02020603050405020304" pitchFamily="18" charset="0"/>
              </a:rPr>
              <a:t>介质</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sz="2800" kern="100" dirty="0">
                <a:latin typeface="宋体" panose="02010600030101010101" pitchFamily="2" charset="-122"/>
                <a:ea typeface="方正中等线简体" panose="03000509000000000000" pitchFamily="65" charset="-122"/>
                <a:cs typeface="Times New Roman" panose="02020603050405020304" pitchFamily="18" charset="0"/>
              </a:rPr>
              <a:t>②</a:t>
            </a:r>
            <a:r>
              <a:rPr lang="zh-CN" altLang="zh-CN" sz="2800" kern="100" dirty="0" smtClean="0">
                <a:latin typeface="Times New Roman" panose="02020603050405020304" pitchFamily="18" charset="0"/>
                <a:ea typeface="方正中等线简体" panose="03000509000000000000" pitchFamily="65" charset="-122"/>
                <a:cs typeface="Times New Roman" panose="02020603050405020304" pitchFamily="18" charset="0"/>
              </a:rPr>
              <a:t>入射角</a:t>
            </a:r>
            <a:r>
              <a:rPr lang="en-US" altLang="zh-CN" sz="2800" u="sng" kern="100" dirty="0" smtClean="0">
                <a:latin typeface="Times New Roman" panose="02020603050405020304" pitchFamily="18" charset="0"/>
                <a:ea typeface="方正中等线简体" panose="03000509000000000000" pitchFamily="65" charset="-122"/>
                <a:cs typeface="Times New Roman" panose="02020603050405020304" pitchFamily="18" charset="0"/>
              </a:rPr>
              <a:t>                       </a:t>
            </a:r>
            <a:r>
              <a:rPr lang="zh-CN" altLang="zh-CN" sz="2800" kern="100" dirty="0" smtClean="0">
                <a:latin typeface="Times New Roman" panose="02020603050405020304" pitchFamily="18" charset="0"/>
                <a:ea typeface="方正中等线简体" panose="03000509000000000000" pitchFamily="65" charset="-122"/>
                <a:cs typeface="Times New Roman" panose="02020603050405020304" pitchFamily="18" charset="0"/>
              </a:rPr>
              <a:t>临界角</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sp>
        <p:nvSpPr>
          <p:cNvPr id="5" name="矩形 4"/>
          <p:cNvSpPr/>
          <p:nvPr/>
        </p:nvSpPr>
        <p:spPr>
          <a:xfrm>
            <a:off x="7184851" y="952833"/>
            <a:ext cx="902811" cy="523220"/>
          </a:xfrm>
          <a:prstGeom prst="rect">
            <a:avLst/>
          </a:prstGeom>
        </p:spPr>
        <p:txBody>
          <a:bodyPr wrap="none">
            <a:spAutoFit/>
          </a:bodyPr>
          <a:lstStyle/>
          <a:p>
            <a:r>
              <a:rPr lang="en-US" altLang="zh-CN" sz="2800" kern="100" dirty="0">
                <a:solidFill>
                  <a:srgbClr val="C00000"/>
                </a:solidFill>
                <a:latin typeface="Times New Roman" panose="02020603050405020304" pitchFamily="18" charset="0"/>
                <a:ea typeface="方正中等线简体" panose="03000509000000000000" pitchFamily="65" charset="-122"/>
                <a:cs typeface="Courier New" panose="02070309020205020404" pitchFamily="49" charset="0"/>
              </a:rPr>
              <a:t>90°</a:t>
            </a:r>
            <a:endParaRPr lang="zh-CN" altLang="en-US" dirty="0">
              <a:solidFill>
                <a:srgbClr val="C00000"/>
              </a:solidFill>
            </a:endParaRPr>
          </a:p>
        </p:txBody>
      </p:sp>
      <p:sp>
        <p:nvSpPr>
          <p:cNvPr id="6" name="矩形 5"/>
          <p:cNvSpPr/>
          <p:nvPr/>
        </p:nvSpPr>
        <p:spPr>
          <a:xfrm>
            <a:off x="10650760" y="962358"/>
            <a:ext cx="902811" cy="523220"/>
          </a:xfrm>
          <a:prstGeom prst="rect">
            <a:avLst/>
          </a:prstGeom>
        </p:spPr>
        <p:txBody>
          <a:bodyPr wrap="none">
            <a:spAutoFit/>
          </a:bodyPr>
          <a:lstStyle/>
          <a:p>
            <a:r>
              <a:rPr lang="zh-CN" altLang="zh-CN" sz="2800" kern="100" dirty="0">
                <a:solidFill>
                  <a:srgbClr val="C00000"/>
                </a:solidFill>
                <a:latin typeface="Times New Roman" panose="02020603050405020304" pitchFamily="18" charset="0"/>
                <a:ea typeface="方正中等线简体" panose="03000509000000000000" pitchFamily="65" charset="-122"/>
                <a:cs typeface="Times New Roman" panose="02020603050405020304" pitchFamily="18" charset="0"/>
              </a:rPr>
              <a:t>介质</a:t>
            </a:r>
            <a:endParaRPr lang="zh-CN" altLang="en-US" sz="2800" kern="100" dirty="0">
              <a:solidFill>
                <a:srgbClr val="C00000"/>
              </a:solidFill>
              <a:latin typeface="Times New Roman" panose="02020603050405020304" pitchFamily="18" charset="0"/>
              <a:ea typeface="方正中等线简体" panose="03000509000000000000" pitchFamily="65" charset="-122"/>
              <a:cs typeface="Times New Roman" panose="02020603050405020304" pitchFamily="18" charset="0"/>
            </a:endParaRPr>
          </a:p>
        </p:txBody>
      </p:sp>
      <p:sp>
        <p:nvSpPr>
          <p:cNvPr id="9" name="矩形 8"/>
          <p:cNvSpPr/>
          <p:nvPr/>
        </p:nvSpPr>
        <p:spPr>
          <a:xfrm>
            <a:off x="1271946" y="1557586"/>
            <a:ext cx="1861407" cy="523220"/>
          </a:xfrm>
          <a:prstGeom prst="rect">
            <a:avLst/>
          </a:prstGeom>
        </p:spPr>
        <p:txBody>
          <a:bodyPr wrap="none">
            <a:spAutoFit/>
          </a:bodyPr>
          <a:lstStyle/>
          <a:p>
            <a:r>
              <a:rPr lang="zh-CN" altLang="zh-CN" sz="2800" kern="100" dirty="0">
                <a:solidFill>
                  <a:srgbClr val="C00000"/>
                </a:solidFill>
                <a:latin typeface="Times New Roman" panose="02020603050405020304" pitchFamily="18" charset="0"/>
                <a:ea typeface="方正中等线简体" panose="03000509000000000000" pitchFamily="65" charset="-122"/>
                <a:cs typeface="Times New Roman" panose="02020603050405020304" pitchFamily="18" charset="0"/>
              </a:rPr>
              <a:t>空气</a:t>
            </a:r>
            <a:r>
              <a:rPr lang="en-US" altLang="zh-CN" sz="2800" kern="100" dirty="0">
                <a:solidFill>
                  <a:srgbClr val="C00000"/>
                </a:solidFill>
                <a:latin typeface="Times New Roman" panose="02020603050405020304" pitchFamily="18" charset="0"/>
                <a:ea typeface="方正中等线简体" panose="03000509000000000000" pitchFamily="65" charset="-122"/>
                <a:cs typeface="Times New Roman" panose="02020603050405020304" pitchFamily="18" charset="0"/>
              </a:rPr>
              <a:t>(</a:t>
            </a:r>
            <a:r>
              <a:rPr lang="zh-CN" altLang="zh-CN" sz="2800" kern="100" dirty="0">
                <a:solidFill>
                  <a:srgbClr val="C00000"/>
                </a:solidFill>
                <a:latin typeface="Times New Roman" panose="02020603050405020304" pitchFamily="18" charset="0"/>
                <a:ea typeface="方正中等线简体" panose="03000509000000000000" pitchFamily="65" charset="-122"/>
                <a:cs typeface="Times New Roman" panose="02020603050405020304" pitchFamily="18" charset="0"/>
              </a:rPr>
              <a:t>真空</a:t>
            </a:r>
            <a:r>
              <a:rPr lang="en-US" altLang="zh-CN" sz="2800" kern="100" dirty="0">
                <a:solidFill>
                  <a:srgbClr val="C00000"/>
                </a:solidFill>
                <a:latin typeface="Times New Roman" panose="02020603050405020304" pitchFamily="18" charset="0"/>
                <a:ea typeface="方正中等线简体" panose="03000509000000000000" pitchFamily="65" charset="-122"/>
                <a:cs typeface="Times New Roman" panose="02020603050405020304" pitchFamily="18" charset="0"/>
              </a:rPr>
              <a:t>)</a:t>
            </a:r>
            <a:endParaRPr lang="zh-CN" altLang="en-US" sz="2800" kern="100" dirty="0">
              <a:solidFill>
                <a:srgbClr val="C00000"/>
              </a:solidFill>
              <a:latin typeface="Times New Roman" panose="02020603050405020304" pitchFamily="18" charset="0"/>
              <a:ea typeface="方正中等线简体" panose="03000509000000000000" pitchFamily="65" charset="-122"/>
              <a:cs typeface="Times New Roman" panose="02020603050405020304" pitchFamily="18" charset="0"/>
            </a:endParaRPr>
          </a:p>
        </p:txBody>
      </p:sp>
      <p:graphicFrame>
        <p:nvGraphicFramePr>
          <p:cNvPr id="11" name="对象 10"/>
          <p:cNvGraphicFramePr>
            <a:graphicFrameLocks noChangeAspect="1"/>
          </p:cNvGraphicFramePr>
          <p:nvPr>
            <p:extLst>
              <p:ext uri="{D42A27DB-BD31-4B8C-83A1-F6EECF244321}">
                <p14:modId xmlns:p14="http://schemas.microsoft.com/office/powerpoint/2010/main" val="2943491127"/>
              </p:ext>
            </p:extLst>
          </p:nvPr>
        </p:nvGraphicFramePr>
        <p:xfrm>
          <a:off x="1774726" y="2080806"/>
          <a:ext cx="854075" cy="1135063"/>
        </p:xfrm>
        <a:graphic>
          <a:graphicData uri="http://schemas.openxmlformats.org/presentationml/2006/ole">
            <mc:AlternateContent xmlns:mc="http://schemas.openxmlformats.org/markup-compatibility/2006">
              <mc:Choice xmlns:v="urn:schemas-microsoft-com:vml" Requires="v">
                <p:oleObj spid="_x0000_s86490" name="文档" r:id="rId3" imgW="854427" imgH="1135087" progId="Word.Document.12">
                  <p:embed/>
                </p:oleObj>
              </mc:Choice>
              <mc:Fallback>
                <p:oleObj name="文档" r:id="rId3" imgW="854427" imgH="1135087" progId="Word.Document.12">
                  <p:embed/>
                  <p:pic>
                    <p:nvPicPr>
                      <p:cNvPr id="0" name=""/>
                      <p:cNvPicPr/>
                      <p:nvPr/>
                    </p:nvPicPr>
                    <p:blipFill>
                      <a:blip r:embed="rId4"/>
                      <a:stretch>
                        <a:fillRect/>
                      </a:stretch>
                    </p:blipFill>
                    <p:spPr>
                      <a:xfrm>
                        <a:off x="1774726" y="2080806"/>
                        <a:ext cx="854075" cy="1135063"/>
                      </a:xfrm>
                      <a:prstGeom prst="rect">
                        <a:avLst/>
                      </a:prstGeom>
                    </p:spPr>
                  </p:pic>
                </p:oleObj>
              </mc:Fallback>
            </mc:AlternateContent>
          </a:graphicData>
        </a:graphic>
      </p:graphicFrame>
      <p:sp>
        <p:nvSpPr>
          <p:cNvPr id="15" name="矩形 14"/>
          <p:cNvSpPr/>
          <p:nvPr/>
        </p:nvSpPr>
        <p:spPr>
          <a:xfrm>
            <a:off x="1539652" y="3739089"/>
            <a:ext cx="902811" cy="523220"/>
          </a:xfrm>
          <a:prstGeom prst="rect">
            <a:avLst/>
          </a:prstGeom>
        </p:spPr>
        <p:txBody>
          <a:bodyPr wrap="none">
            <a:spAutoFit/>
          </a:bodyPr>
          <a:lstStyle/>
          <a:p>
            <a:r>
              <a:rPr lang="zh-CN" altLang="zh-CN" sz="2800" kern="100" dirty="0">
                <a:solidFill>
                  <a:srgbClr val="C00000"/>
                </a:solidFill>
                <a:latin typeface="Times New Roman" panose="02020603050405020304" pitchFamily="18" charset="0"/>
                <a:ea typeface="方正中等线简体" panose="03000509000000000000" pitchFamily="65" charset="-122"/>
                <a:cs typeface="Times New Roman" panose="02020603050405020304" pitchFamily="18" charset="0"/>
              </a:rPr>
              <a:t>光密</a:t>
            </a:r>
            <a:endParaRPr lang="zh-CN" altLang="en-US" sz="2800" kern="100" dirty="0">
              <a:solidFill>
                <a:srgbClr val="C00000"/>
              </a:solidFill>
              <a:latin typeface="Times New Roman" panose="02020603050405020304" pitchFamily="18" charset="0"/>
              <a:ea typeface="方正中等线简体" panose="03000509000000000000" pitchFamily="65" charset="-122"/>
              <a:cs typeface="Times New Roman" panose="02020603050405020304" pitchFamily="18" charset="0"/>
            </a:endParaRPr>
          </a:p>
        </p:txBody>
      </p:sp>
      <p:sp>
        <p:nvSpPr>
          <p:cNvPr id="17" name="矩形 16"/>
          <p:cNvSpPr/>
          <p:nvPr/>
        </p:nvSpPr>
        <p:spPr>
          <a:xfrm>
            <a:off x="3862958" y="3739089"/>
            <a:ext cx="902811" cy="523220"/>
          </a:xfrm>
          <a:prstGeom prst="rect">
            <a:avLst/>
          </a:prstGeom>
        </p:spPr>
        <p:txBody>
          <a:bodyPr wrap="none">
            <a:spAutoFit/>
          </a:bodyPr>
          <a:lstStyle/>
          <a:p>
            <a:r>
              <a:rPr lang="zh-CN" altLang="zh-CN" sz="2800" kern="100" dirty="0">
                <a:solidFill>
                  <a:srgbClr val="C00000"/>
                </a:solidFill>
                <a:latin typeface="Times New Roman" panose="02020603050405020304" pitchFamily="18" charset="0"/>
                <a:ea typeface="方正中等线简体" panose="03000509000000000000" pitchFamily="65" charset="-122"/>
                <a:cs typeface="Times New Roman" panose="02020603050405020304" pitchFamily="18" charset="0"/>
              </a:rPr>
              <a:t>光疏</a:t>
            </a:r>
            <a:endParaRPr lang="zh-CN" altLang="en-US" sz="2800" kern="100" dirty="0">
              <a:solidFill>
                <a:srgbClr val="C00000"/>
              </a:solidFill>
              <a:latin typeface="Times New Roman" panose="02020603050405020304" pitchFamily="18" charset="0"/>
              <a:ea typeface="方正中等线简体" panose="03000509000000000000" pitchFamily="65" charset="-122"/>
              <a:cs typeface="Times New Roman" panose="02020603050405020304" pitchFamily="18" charset="0"/>
            </a:endParaRPr>
          </a:p>
        </p:txBody>
      </p:sp>
      <p:sp>
        <p:nvSpPr>
          <p:cNvPr id="16" name="矩形 15"/>
          <p:cNvSpPr/>
          <p:nvPr/>
        </p:nvSpPr>
        <p:spPr>
          <a:xfrm>
            <a:off x="1947317" y="4375498"/>
            <a:ext cx="1980029" cy="523220"/>
          </a:xfrm>
          <a:prstGeom prst="rect">
            <a:avLst/>
          </a:prstGeom>
        </p:spPr>
        <p:txBody>
          <a:bodyPr wrap="none">
            <a:spAutoFit/>
          </a:bodyPr>
          <a:lstStyle/>
          <a:p>
            <a:r>
              <a:rPr lang="zh-CN" altLang="zh-CN" sz="2800" kern="100" dirty="0">
                <a:solidFill>
                  <a:srgbClr val="C00000"/>
                </a:solidFill>
                <a:latin typeface="Times New Roman" panose="02020603050405020304" pitchFamily="18" charset="0"/>
                <a:ea typeface="方正中等线简体" panose="03000509000000000000" pitchFamily="65" charset="-122"/>
                <a:cs typeface="Times New Roman" panose="02020603050405020304" pitchFamily="18" charset="0"/>
              </a:rPr>
              <a:t>等于或大于</a:t>
            </a:r>
            <a:endParaRPr lang="zh-CN" altLang="en-US" sz="2800" kern="100" dirty="0">
              <a:solidFill>
                <a:srgbClr val="C00000"/>
              </a:solidFill>
              <a:latin typeface="Times New Roman" panose="02020603050405020304" pitchFamily="18" charset="0"/>
              <a:ea typeface="方正中等线简体" panose="03000509000000000000" pitchFamily="65" charset="-122"/>
              <a:cs typeface="Times New Roman" panose="02020603050405020304" pitchFamily="18" charset="0"/>
            </a:endParaRPr>
          </a:p>
        </p:txBody>
      </p:sp>
    </p:spTree>
    <p:extLst>
      <p:ext uri="{BB962C8B-B14F-4D97-AF65-F5344CB8AC3E}">
        <p14:creationId xmlns:p14="http://schemas.microsoft.com/office/powerpoint/2010/main" val="893809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linds(horizontal)">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blinds(horizontal)">
                                      <p:cBhvr>
                                        <p:cTn id="17" dur="5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blinds(horizontal)">
                                      <p:cBhvr>
                                        <p:cTn id="22" dur="500"/>
                                        <p:tgtEl>
                                          <p:spTgt spid="11"/>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blinds(horizontal)">
                                      <p:cBhvr>
                                        <p:cTn id="27" dur="500"/>
                                        <p:tgtEl>
                                          <p:spTgt spid="15"/>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17"/>
                                        </p:tgtEl>
                                        <p:attrNameLst>
                                          <p:attrName>style.visibility</p:attrName>
                                        </p:attrNameLst>
                                      </p:cBhvr>
                                      <p:to>
                                        <p:strVal val="visible"/>
                                      </p:to>
                                    </p:set>
                                    <p:animEffect transition="in" filter="blinds(horizontal)">
                                      <p:cBhvr>
                                        <p:cTn id="32" dur="500"/>
                                        <p:tgtEl>
                                          <p:spTgt spid="17"/>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grpId="0" nodeType="clickEffect">
                                  <p:stCondLst>
                                    <p:cond delay="0"/>
                                  </p:stCondLst>
                                  <p:childTnLst>
                                    <p:set>
                                      <p:cBhvr>
                                        <p:cTn id="36" dur="1" fill="hold">
                                          <p:stCondLst>
                                            <p:cond delay="0"/>
                                          </p:stCondLst>
                                        </p:cTn>
                                        <p:tgtEl>
                                          <p:spTgt spid="16"/>
                                        </p:tgtEl>
                                        <p:attrNameLst>
                                          <p:attrName>style.visibility</p:attrName>
                                        </p:attrNameLst>
                                      </p:cBhvr>
                                      <p:to>
                                        <p:strVal val="visible"/>
                                      </p:to>
                                    </p:set>
                                    <p:animEffect transition="in" filter="blinds(horizontal)">
                                      <p:cBhvr>
                                        <p:cTn id="37"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9" grpId="0"/>
      <p:bldP spid="15" grpId="0"/>
      <p:bldP spid="17" grpId="0"/>
      <p:bldP spid="16"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矩形 9"/>
          <p:cNvSpPr/>
          <p:nvPr/>
        </p:nvSpPr>
        <p:spPr>
          <a:xfrm>
            <a:off x="389206" y="837506"/>
            <a:ext cx="11412000" cy="664477"/>
          </a:xfrm>
          <a:prstGeom prst="rect">
            <a:avLst/>
          </a:prstGeom>
        </p:spPr>
        <p:txBody>
          <a:bodyPr wrap="square">
            <a:spAutoFit/>
          </a:bodyPr>
          <a:lstStyle/>
          <a:p>
            <a:pPr algn="just">
              <a:lnSpc>
                <a:spcPct val="150000"/>
              </a:lnSpc>
              <a:spcAft>
                <a:spcPts val="0"/>
              </a:spcAft>
            </a:pP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如表所示，分别列出了四种物质的折射率、密度值，据此思考以下问题：</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sp>
        <p:nvSpPr>
          <p:cNvPr id="24" name="矩形 23"/>
          <p:cNvSpPr/>
          <p:nvPr/>
        </p:nvSpPr>
        <p:spPr>
          <a:xfrm>
            <a:off x="0" y="0"/>
            <a:ext cx="12190413" cy="693440"/>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4F5B6B"/>
              </a:solidFill>
            </a:endParaRPr>
          </a:p>
        </p:txBody>
      </p:sp>
      <p:sp>
        <p:nvSpPr>
          <p:cNvPr id="12" name="流程图: 离页连接符 11"/>
          <p:cNvSpPr/>
          <p:nvPr/>
        </p:nvSpPr>
        <p:spPr>
          <a:xfrm>
            <a:off x="486354" y="0"/>
            <a:ext cx="1804035" cy="861695"/>
          </a:xfrm>
          <a:prstGeom prst="flowChartOffpageConnector">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3" name="矩形 12"/>
          <p:cNvSpPr/>
          <p:nvPr/>
        </p:nvSpPr>
        <p:spPr>
          <a:xfrm>
            <a:off x="533858" y="88737"/>
            <a:ext cx="1709027" cy="461665"/>
          </a:xfrm>
          <a:prstGeom prst="rect">
            <a:avLst/>
          </a:prstGeom>
        </p:spPr>
        <p:txBody>
          <a:bodyPr wrap="square">
            <a:spAutoFit/>
          </a:bodyPr>
          <a:lstStyle/>
          <a:p>
            <a:pPr algn="ctr"/>
            <a:r>
              <a:rPr lang="zh-CN" altLang="en-US" b="1" kern="100" dirty="0" smtClean="0">
                <a:solidFill>
                  <a:prstClr val="white"/>
                </a:solidFill>
                <a:latin typeface="Times New Roman" panose="02020603050405020304" pitchFamily="18" charset="0"/>
                <a:ea typeface="微软雅黑" panose="020B0503020204020204" charset="-122"/>
                <a:cs typeface="Times New Roman" panose="02020603050405020304" pitchFamily="18" charset="0"/>
              </a:rPr>
              <a:t>思考与讨论</a:t>
            </a:r>
            <a:endParaRPr lang="zh-CN" altLang="zh-CN" b="1" kern="100" dirty="0">
              <a:solidFill>
                <a:prstClr val="white"/>
              </a:solidFill>
              <a:latin typeface="Times New Roman" panose="02020603050405020304" pitchFamily="18" charset="0"/>
              <a:ea typeface="微软雅黑" panose="020B0503020204020204" charset="-122"/>
              <a:cs typeface="Times New Roman" panose="02020603050405020304" pitchFamily="18" charset="0"/>
            </a:endParaRPr>
          </a:p>
        </p:txBody>
      </p:sp>
      <p:graphicFrame>
        <p:nvGraphicFramePr>
          <p:cNvPr id="7" name="表格 6"/>
          <p:cNvGraphicFramePr>
            <a:graphicFrameLocks noGrp="1"/>
          </p:cNvGraphicFramePr>
          <p:nvPr>
            <p:extLst>
              <p:ext uri="{D42A27DB-BD31-4B8C-83A1-F6EECF244321}">
                <p14:modId xmlns:p14="http://schemas.microsoft.com/office/powerpoint/2010/main" val="1226992709"/>
              </p:ext>
            </p:extLst>
          </p:nvPr>
        </p:nvGraphicFramePr>
        <p:xfrm>
          <a:off x="550591" y="1566895"/>
          <a:ext cx="11089231" cy="1920240"/>
        </p:xfrm>
        <a:graphic>
          <a:graphicData uri="http://schemas.openxmlformats.org/drawingml/2006/table">
            <a:tbl>
              <a:tblPr/>
              <a:tblGrid>
                <a:gridCol w="4117419"/>
                <a:gridCol w="1425333"/>
                <a:gridCol w="1522342"/>
                <a:gridCol w="2110013"/>
                <a:gridCol w="1914124"/>
              </a:tblGrid>
              <a:tr h="504000">
                <a:tc>
                  <a:txBody>
                    <a:bodyPr/>
                    <a:lstStyle/>
                    <a:p>
                      <a:pPr algn="ctr">
                        <a:lnSpc>
                          <a:spcPct val="150000"/>
                        </a:lnSpc>
                        <a:spcAft>
                          <a:spcPts val="0"/>
                        </a:spcAft>
                      </a:pPr>
                      <a:r>
                        <a:rPr lang="zh-CN" sz="2800" kern="100" dirty="0">
                          <a:effectLst/>
                          <a:latin typeface="Times New Roman" panose="02020603050405020304" pitchFamily="18" charset="0"/>
                          <a:ea typeface="方正中等线简体" panose="03000509000000000000" pitchFamily="65" charset="-122"/>
                          <a:cs typeface="Times New Roman" panose="02020603050405020304" pitchFamily="18" charset="0"/>
                        </a:rPr>
                        <a:t>介质</a:t>
                      </a:r>
                      <a:endParaRPr lang="zh-CN" sz="2800" kern="100" dirty="0">
                        <a:effectLst/>
                        <a:latin typeface="宋体" panose="02010600030101010101" pitchFamily="2" charset="-122"/>
                        <a:ea typeface="宋体" panose="02010600030101010101" pitchFamily="2" charset="-122"/>
                        <a:cs typeface="Courier New" panose="02070309020205020404" pitchFamily="49" charset="0"/>
                      </a:endParaRPr>
                    </a:p>
                  </a:txBody>
                  <a:tcPr marL="51821" marR="5182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zh-CN" sz="2800" kern="100">
                          <a:effectLst/>
                          <a:latin typeface="Times New Roman" panose="02020603050405020304" pitchFamily="18" charset="0"/>
                          <a:ea typeface="方正中等线简体" panose="03000509000000000000" pitchFamily="65" charset="-122"/>
                          <a:cs typeface="Times New Roman" panose="02020603050405020304" pitchFamily="18" charset="0"/>
                        </a:rPr>
                        <a:t>水</a:t>
                      </a:r>
                      <a:endParaRPr lang="zh-CN" sz="2800" kern="100">
                        <a:effectLst/>
                        <a:latin typeface="宋体" panose="02010600030101010101" pitchFamily="2" charset="-122"/>
                        <a:ea typeface="宋体" panose="02010600030101010101" pitchFamily="2" charset="-122"/>
                        <a:cs typeface="Courier New" panose="02070309020205020404" pitchFamily="49" charset="0"/>
                      </a:endParaRPr>
                    </a:p>
                  </a:txBody>
                  <a:tcPr marL="51821" marR="5182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zh-CN" sz="2800" kern="100">
                          <a:effectLst/>
                          <a:latin typeface="Times New Roman" panose="02020603050405020304" pitchFamily="18" charset="0"/>
                          <a:ea typeface="方正中等线简体" panose="03000509000000000000" pitchFamily="65" charset="-122"/>
                          <a:cs typeface="Times New Roman" panose="02020603050405020304" pitchFamily="18" charset="0"/>
                        </a:rPr>
                        <a:t>酒精</a:t>
                      </a:r>
                      <a:endParaRPr lang="zh-CN" sz="2800" kern="100">
                        <a:effectLst/>
                        <a:latin typeface="宋体" panose="02010600030101010101" pitchFamily="2" charset="-122"/>
                        <a:ea typeface="宋体" panose="02010600030101010101" pitchFamily="2" charset="-122"/>
                        <a:cs typeface="Courier New" panose="02070309020205020404" pitchFamily="49" charset="0"/>
                      </a:endParaRPr>
                    </a:p>
                  </a:txBody>
                  <a:tcPr marL="51821" marR="5182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zh-CN" sz="2800" kern="100">
                          <a:effectLst/>
                          <a:latin typeface="Times New Roman" panose="02020603050405020304" pitchFamily="18" charset="0"/>
                          <a:ea typeface="方正中等线简体" panose="03000509000000000000" pitchFamily="65" charset="-122"/>
                          <a:cs typeface="Times New Roman" panose="02020603050405020304" pitchFamily="18" charset="0"/>
                        </a:rPr>
                        <a:t>玻璃</a:t>
                      </a:r>
                      <a:endParaRPr lang="zh-CN" sz="2800" kern="100">
                        <a:effectLst/>
                        <a:latin typeface="宋体" panose="02010600030101010101" pitchFamily="2" charset="-122"/>
                        <a:ea typeface="宋体" panose="02010600030101010101" pitchFamily="2" charset="-122"/>
                        <a:cs typeface="Courier New" panose="02070309020205020404" pitchFamily="49" charset="0"/>
                      </a:endParaRPr>
                    </a:p>
                  </a:txBody>
                  <a:tcPr marL="51821" marR="5182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zh-CN" sz="2800" kern="100">
                          <a:effectLst/>
                          <a:latin typeface="Times New Roman" panose="02020603050405020304" pitchFamily="18" charset="0"/>
                          <a:ea typeface="方正中等线简体" panose="03000509000000000000" pitchFamily="65" charset="-122"/>
                          <a:cs typeface="Times New Roman" panose="02020603050405020304" pitchFamily="18" charset="0"/>
                        </a:rPr>
                        <a:t>金刚石</a:t>
                      </a:r>
                      <a:endParaRPr lang="zh-CN" sz="2800" kern="100">
                        <a:effectLst/>
                        <a:latin typeface="宋体" panose="02010600030101010101" pitchFamily="2" charset="-122"/>
                        <a:ea typeface="宋体" panose="02010600030101010101" pitchFamily="2" charset="-122"/>
                        <a:cs typeface="Courier New" panose="02070309020205020404" pitchFamily="49" charset="0"/>
                      </a:endParaRPr>
                    </a:p>
                  </a:txBody>
                  <a:tcPr marL="51821" marR="5182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04000">
                <a:tc>
                  <a:txBody>
                    <a:bodyPr/>
                    <a:lstStyle/>
                    <a:p>
                      <a:pPr algn="ctr">
                        <a:lnSpc>
                          <a:spcPct val="150000"/>
                        </a:lnSpc>
                        <a:spcAft>
                          <a:spcPts val="0"/>
                        </a:spcAft>
                      </a:pPr>
                      <a:r>
                        <a:rPr lang="zh-CN" sz="2800" kern="100">
                          <a:effectLst/>
                          <a:latin typeface="Times New Roman" panose="02020603050405020304" pitchFamily="18" charset="0"/>
                          <a:ea typeface="方正中等线简体" panose="03000509000000000000" pitchFamily="65" charset="-122"/>
                          <a:cs typeface="Times New Roman" panose="02020603050405020304" pitchFamily="18" charset="0"/>
                        </a:rPr>
                        <a:t>折射率</a:t>
                      </a:r>
                      <a:r>
                        <a:rPr lang="en-US" sz="2800" i="1" kern="100">
                          <a:effectLst/>
                          <a:latin typeface="Times New Roman" panose="02020603050405020304" pitchFamily="18" charset="0"/>
                          <a:ea typeface="方正中等线简体" panose="03000509000000000000" pitchFamily="65" charset="-122"/>
                          <a:cs typeface="Courier New" panose="02070309020205020404" pitchFamily="49" charset="0"/>
                        </a:rPr>
                        <a:t>n</a:t>
                      </a:r>
                      <a:endParaRPr lang="zh-CN" sz="2800" kern="100">
                        <a:effectLst/>
                        <a:latin typeface="宋体" panose="02010600030101010101" pitchFamily="2" charset="-122"/>
                        <a:ea typeface="宋体" panose="02010600030101010101" pitchFamily="2" charset="-122"/>
                        <a:cs typeface="Courier New" panose="02070309020205020404" pitchFamily="49" charset="0"/>
                      </a:endParaRPr>
                    </a:p>
                  </a:txBody>
                  <a:tcPr marL="51821" marR="5182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2800" kern="100">
                          <a:effectLst/>
                          <a:latin typeface="Times New Roman" panose="02020603050405020304" pitchFamily="18" charset="0"/>
                          <a:ea typeface="方正中等线简体" panose="03000509000000000000" pitchFamily="65" charset="-122"/>
                          <a:cs typeface="Courier New" panose="02070309020205020404" pitchFamily="49" charset="0"/>
                        </a:rPr>
                        <a:t>1.33</a:t>
                      </a:r>
                      <a:endParaRPr lang="zh-CN" sz="2800" kern="100">
                        <a:effectLst/>
                        <a:latin typeface="宋体" panose="02010600030101010101" pitchFamily="2" charset="-122"/>
                        <a:ea typeface="宋体" panose="02010600030101010101" pitchFamily="2" charset="-122"/>
                        <a:cs typeface="Courier New" panose="02070309020205020404" pitchFamily="49" charset="0"/>
                      </a:endParaRPr>
                    </a:p>
                  </a:txBody>
                  <a:tcPr marL="51821" marR="5182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2800" kern="100">
                          <a:effectLst/>
                          <a:latin typeface="Times New Roman" panose="02020603050405020304" pitchFamily="18" charset="0"/>
                          <a:ea typeface="方正中等线简体" panose="03000509000000000000" pitchFamily="65" charset="-122"/>
                          <a:cs typeface="Courier New" panose="02070309020205020404" pitchFamily="49" charset="0"/>
                        </a:rPr>
                        <a:t>1.36</a:t>
                      </a:r>
                      <a:endParaRPr lang="zh-CN" sz="2800" kern="100">
                        <a:effectLst/>
                        <a:latin typeface="宋体" panose="02010600030101010101" pitchFamily="2" charset="-122"/>
                        <a:ea typeface="宋体" panose="02010600030101010101" pitchFamily="2" charset="-122"/>
                        <a:cs typeface="Courier New" panose="02070309020205020404" pitchFamily="49" charset="0"/>
                      </a:endParaRPr>
                    </a:p>
                  </a:txBody>
                  <a:tcPr marL="51821" marR="5182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2800" kern="100">
                          <a:effectLst/>
                          <a:latin typeface="Times New Roman" panose="02020603050405020304" pitchFamily="18" charset="0"/>
                          <a:ea typeface="方正中等线简体" panose="03000509000000000000" pitchFamily="65" charset="-122"/>
                          <a:cs typeface="Courier New" panose="02070309020205020404" pitchFamily="49" charset="0"/>
                        </a:rPr>
                        <a:t>1.5</a:t>
                      </a:r>
                      <a:r>
                        <a:rPr lang="zh-CN" sz="2800" kern="100">
                          <a:effectLst/>
                          <a:latin typeface="Times New Roman" panose="02020603050405020304" pitchFamily="18" charset="0"/>
                          <a:ea typeface="方正中等线简体" panose="03000509000000000000" pitchFamily="65" charset="-122"/>
                          <a:cs typeface="Times New Roman" panose="02020603050405020304" pitchFamily="18" charset="0"/>
                        </a:rPr>
                        <a:t>～</a:t>
                      </a:r>
                      <a:r>
                        <a:rPr lang="en-US" sz="2800" kern="100">
                          <a:effectLst/>
                          <a:latin typeface="Times New Roman" panose="02020603050405020304" pitchFamily="18" charset="0"/>
                          <a:ea typeface="方正中等线简体" panose="03000509000000000000" pitchFamily="65" charset="-122"/>
                          <a:cs typeface="Courier New" panose="02070309020205020404" pitchFamily="49" charset="0"/>
                        </a:rPr>
                        <a:t>1.9</a:t>
                      </a:r>
                      <a:endParaRPr lang="zh-CN" sz="2800" kern="100">
                        <a:effectLst/>
                        <a:latin typeface="宋体" panose="02010600030101010101" pitchFamily="2" charset="-122"/>
                        <a:ea typeface="宋体" panose="02010600030101010101" pitchFamily="2" charset="-122"/>
                        <a:cs typeface="Courier New" panose="02070309020205020404" pitchFamily="49" charset="0"/>
                      </a:endParaRPr>
                    </a:p>
                  </a:txBody>
                  <a:tcPr marL="51821" marR="5182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2800" kern="100">
                          <a:effectLst/>
                          <a:latin typeface="Times New Roman" panose="02020603050405020304" pitchFamily="18" charset="0"/>
                          <a:ea typeface="方正中等线简体" panose="03000509000000000000" pitchFamily="65" charset="-122"/>
                          <a:cs typeface="Courier New" panose="02070309020205020404" pitchFamily="49" charset="0"/>
                        </a:rPr>
                        <a:t>2.42</a:t>
                      </a:r>
                      <a:endParaRPr lang="zh-CN" sz="2800" kern="100">
                        <a:effectLst/>
                        <a:latin typeface="宋体" panose="02010600030101010101" pitchFamily="2" charset="-122"/>
                        <a:ea typeface="宋体" panose="02010600030101010101" pitchFamily="2" charset="-122"/>
                        <a:cs typeface="Courier New" panose="02070309020205020404" pitchFamily="49" charset="0"/>
                      </a:endParaRPr>
                    </a:p>
                  </a:txBody>
                  <a:tcPr marL="51821" marR="5182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04000">
                <a:tc>
                  <a:txBody>
                    <a:bodyPr/>
                    <a:lstStyle/>
                    <a:p>
                      <a:pPr algn="ctr">
                        <a:lnSpc>
                          <a:spcPct val="150000"/>
                        </a:lnSpc>
                        <a:spcAft>
                          <a:spcPts val="0"/>
                        </a:spcAft>
                      </a:pPr>
                      <a:r>
                        <a:rPr lang="zh-CN" sz="2800" kern="100" dirty="0">
                          <a:effectLst/>
                          <a:latin typeface="Times New Roman" panose="02020603050405020304" pitchFamily="18" charset="0"/>
                          <a:ea typeface="方正中等线简体" panose="03000509000000000000" pitchFamily="65" charset="-122"/>
                          <a:cs typeface="Times New Roman" panose="02020603050405020304" pitchFamily="18" charset="0"/>
                        </a:rPr>
                        <a:t>密度</a:t>
                      </a:r>
                      <a:r>
                        <a:rPr lang="en-US" sz="2800" kern="100" dirty="0" smtClean="0">
                          <a:effectLst/>
                          <a:latin typeface="Times New Roman" panose="02020603050405020304" pitchFamily="18" charset="0"/>
                          <a:ea typeface="方正中等线简体" panose="03000509000000000000" pitchFamily="65" charset="-122"/>
                          <a:cs typeface="Courier New" panose="02070309020205020404" pitchFamily="49" charset="0"/>
                        </a:rPr>
                        <a:t>/(</a:t>
                      </a:r>
                      <a:r>
                        <a:rPr lang="en-US" sz="2800" kern="100" dirty="0" smtClean="0">
                          <a:effectLst/>
                          <a:latin typeface="宋体" panose="02010600030101010101" pitchFamily="2" charset="-122"/>
                          <a:ea typeface="方正中等线简体" panose="03000509000000000000" pitchFamily="65" charset="-122"/>
                          <a:cs typeface="Times New Roman" panose="02020603050405020304" pitchFamily="18" charset="0"/>
                        </a:rPr>
                        <a:t>×</a:t>
                      </a:r>
                      <a:r>
                        <a:rPr lang="en-US" sz="2800" kern="100" dirty="0">
                          <a:effectLst/>
                          <a:latin typeface="Times New Roman" panose="02020603050405020304" pitchFamily="18" charset="0"/>
                          <a:ea typeface="方正中等线简体" panose="03000509000000000000" pitchFamily="65" charset="-122"/>
                          <a:cs typeface="Courier New" panose="02070309020205020404" pitchFamily="49" charset="0"/>
                        </a:rPr>
                        <a:t>10</a:t>
                      </a:r>
                      <a:r>
                        <a:rPr lang="en-US" sz="2800" kern="100" baseline="30000" dirty="0">
                          <a:effectLst/>
                          <a:latin typeface="Times New Roman" panose="02020603050405020304" pitchFamily="18" charset="0"/>
                          <a:ea typeface="方正中等线简体" panose="03000509000000000000" pitchFamily="65" charset="-122"/>
                          <a:cs typeface="Courier New" panose="02070309020205020404" pitchFamily="49" charset="0"/>
                        </a:rPr>
                        <a:t>3</a:t>
                      </a:r>
                      <a:r>
                        <a:rPr lang="en-US" sz="2800" kern="100" dirty="0">
                          <a:effectLst/>
                          <a:latin typeface="Times New Roman" panose="02020603050405020304" pitchFamily="18" charset="0"/>
                          <a:ea typeface="方正中等线简体" panose="03000509000000000000" pitchFamily="65" charset="-122"/>
                          <a:cs typeface="Courier New" panose="02070309020205020404" pitchFamily="49" charset="0"/>
                        </a:rPr>
                        <a:t> </a:t>
                      </a:r>
                      <a:r>
                        <a:rPr lang="en-US" sz="2800" kern="100" dirty="0" smtClean="0">
                          <a:effectLst/>
                          <a:latin typeface="Times New Roman" panose="02020603050405020304" pitchFamily="18" charset="0"/>
                          <a:ea typeface="方正中等线简体" panose="03000509000000000000" pitchFamily="65" charset="-122"/>
                          <a:cs typeface="Courier New" panose="02070309020205020404" pitchFamily="49" charset="0"/>
                        </a:rPr>
                        <a:t>kg/m</a:t>
                      </a:r>
                      <a:r>
                        <a:rPr lang="en-US" sz="2800" kern="100" baseline="30000" dirty="0" smtClean="0">
                          <a:effectLst/>
                          <a:latin typeface="Times New Roman" panose="02020603050405020304" pitchFamily="18" charset="0"/>
                          <a:ea typeface="方正中等线简体" panose="03000509000000000000" pitchFamily="65" charset="-122"/>
                          <a:cs typeface="Courier New" panose="02070309020205020404" pitchFamily="49" charset="0"/>
                        </a:rPr>
                        <a:t>3</a:t>
                      </a:r>
                      <a:r>
                        <a:rPr lang="en-US" altLang="zh-CN" sz="2800" kern="100" dirty="0" smtClean="0">
                          <a:effectLst/>
                          <a:latin typeface="Times New Roman" panose="02020603050405020304" pitchFamily="18" charset="0"/>
                          <a:ea typeface="方正中等线简体" panose="03000509000000000000" pitchFamily="65" charset="-122"/>
                          <a:cs typeface="Courier New" panose="02070309020205020404" pitchFamily="49" charset="0"/>
                        </a:rPr>
                        <a:t>)</a:t>
                      </a:r>
                      <a:endParaRPr lang="zh-CN" sz="2800" kern="100" dirty="0">
                        <a:effectLst/>
                        <a:latin typeface="宋体" panose="02010600030101010101" pitchFamily="2" charset="-122"/>
                        <a:ea typeface="宋体" panose="02010600030101010101" pitchFamily="2" charset="-122"/>
                        <a:cs typeface="Courier New" panose="02070309020205020404" pitchFamily="49" charset="0"/>
                      </a:endParaRPr>
                    </a:p>
                  </a:txBody>
                  <a:tcPr marL="51821" marR="5182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2800" kern="100" dirty="0">
                          <a:effectLst/>
                          <a:latin typeface="Times New Roman" panose="02020603050405020304" pitchFamily="18" charset="0"/>
                          <a:ea typeface="方正中等线简体" panose="03000509000000000000" pitchFamily="65" charset="-122"/>
                          <a:cs typeface="Courier New" panose="02070309020205020404" pitchFamily="49" charset="0"/>
                        </a:rPr>
                        <a:t>1.0</a:t>
                      </a:r>
                      <a:endParaRPr lang="zh-CN" sz="2800" kern="100" dirty="0">
                        <a:effectLst/>
                        <a:latin typeface="宋体" panose="02010600030101010101" pitchFamily="2" charset="-122"/>
                        <a:ea typeface="宋体" panose="02010600030101010101" pitchFamily="2" charset="-122"/>
                        <a:cs typeface="Courier New" panose="02070309020205020404" pitchFamily="49" charset="0"/>
                      </a:endParaRPr>
                    </a:p>
                  </a:txBody>
                  <a:tcPr marL="51821" marR="5182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2800" kern="100">
                          <a:effectLst/>
                          <a:latin typeface="Times New Roman" panose="02020603050405020304" pitchFamily="18" charset="0"/>
                          <a:ea typeface="方正中等线简体" panose="03000509000000000000" pitchFamily="65" charset="-122"/>
                          <a:cs typeface="Courier New" panose="02070309020205020404" pitchFamily="49" charset="0"/>
                        </a:rPr>
                        <a:t>0.8</a:t>
                      </a:r>
                      <a:endParaRPr lang="zh-CN" sz="2800" kern="100">
                        <a:effectLst/>
                        <a:latin typeface="宋体" panose="02010600030101010101" pitchFamily="2" charset="-122"/>
                        <a:ea typeface="宋体" panose="02010600030101010101" pitchFamily="2" charset="-122"/>
                        <a:cs typeface="Courier New" panose="02070309020205020404" pitchFamily="49" charset="0"/>
                      </a:endParaRPr>
                    </a:p>
                  </a:txBody>
                  <a:tcPr marL="51821" marR="5182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2800" kern="100">
                          <a:effectLst/>
                          <a:latin typeface="Times New Roman" panose="02020603050405020304" pitchFamily="18" charset="0"/>
                          <a:ea typeface="方正中等线简体" panose="03000509000000000000" pitchFamily="65" charset="-122"/>
                          <a:cs typeface="Courier New" panose="02070309020205020404" pitchFamily="49" charset="0"/>
                        </a:rPr>
                        <a:t>2.5</a:t>
                      </a:r>
                      <a:r>
                        <a:rPr lang="zh-CN" sz="2800" kern="100">
                          <a:effectLst/>
                          <a:latin typeface="Times New Roman" panose="02020603050405020304" pitchFamily="18" charset="0"/>
                          <a:ea typeface="方正中等线简体" panose="03000509000000000000" pitchFamily="65" charset="-122"/>
                          <a:cs typeface="Times New Roman" panose="02020603050405020304" pitchFamily="18" charset="0"/>
                        </a:rPr>
                        <a:t>～</a:t>
                      </a:r>
                      <a:r>
                        <a:rPr lang="en-US" sz="2800" kern="100">
                          <a:effectLst/>
                          <a:latin typeface="Times New Roman" panose="02020603050405020304" pitchFamily="18" charset="0"/>
                          <a:ea typeface="方正中等线简体" panose="03000509000000000000" pitchFamily="65" charset="-122"/>
                          <a:cs typeface="Courier New" panose="02070309020205020404" pitchFamily="49" charset="0"/>
                        </a:rPr>
                        <a:t>3.0</a:t>
                      </a:r>
                      <a:endParaRPr lang="zh-CN" sz="2800" kern="100">
                        <a:effectLst/>
                        <a:latin typeface="宋体" panose="02010600030101010101" pitchFamily="2" charset="-122"/>
                        <a:ea typeface="宋体" panose="02010600030101010101" pitchFamily="2" charset="-122"/>
                        <a:cs typeface="Courier New" panose="02070309020205020404" pitchFamily="49" charset="0"/>
                      </a:endParaRPr>
                    </a:p>
                  </a:txBody>
                  <a:tcPr marL="51821" marR="5182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2800" kern="100" dirty="0">
                          <a:effectLst/>
                          <a:latin typeface="Times New Roman" panose="02020603050405020304" pitchFamily="18" charset="0"/>
                          <a:ea typeface="方正中等线简体" panose="03000509000000000000" pitchFamily="65" charset="-122"/>
                          <a:cs typeface="Courier New" panose="02070309020205020404" pitchFamily="49" charset="0"/>
                        </a:rPr>
                        <a:t>3.52</a:t>
                      </a:r>
                      <a:endParaRPr lang="zh-CN" sz="2800" kern="100" dirty="0">
                        <a:effectLst/>
                        <a:latin typeface="宋体" panose="02010600030101010101" pitchFamily="2" charset="-122"/>
                        <a:ea typeface="宋体" panose="02010600030101010101" pitchFamily="2" charset="-122"/>
                        <a:cs typeface="Courier New" panose="02070309020205020404" pitchFamily="49" charset="0"/>
                      </a:endParaRPr>
                    </a:p>
                  </a:txBody>
                  <a:tcPr marL="51821" marR="5182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17" name="矩形 16"/>
          <p:cNvSpPr/>
          <p:nvPr/>
        </p:nvSpPr>
        <p:spPr>
          <a:xfrm>
            <a:off x="389206" y="3502790"/>
            <a:ext cx="11412000" cy="1310808"/>
          </a:xfrm>
          <a:prstGeom prst="rect">
            <a:avLst/>
          </a:prstGeom>
        </p:spPr>
        <p:txBody>
          <a:bodyPr wrap="square">
            <a:spAutoFit/>
          </a:bodyPr>
          <a:lstStyle/>
          <a:p>
            <a:pPr algn="just">
              <a:lnSpc>
                <a:spcPct val="150000"/>
              </a:lnSpc>
              <a:spcAft>
                <a:spcPts val="0"/>
              </a:spcAft>
            </a:pP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(1)</a:t>
            </a:r>
            <a:r>
              <a:rPr lang="en-US" altLang="zh-CN" sz="2800" kern="100" dirty="0">
                <a:latin typeface="宋体" panose="02010600030101010101" pitchFamily="2" charset="-122"/>
                <a:ea typeface="方正中等线简体" panose="03000509000000000000" pitchFamily="65" charset="-122"/>
                <a:cs typeface="Times New Roman" panose="02020603050405020304" pitchFamily="18" charset="0"/>
              </a:rPr>
              <a:t>“</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两种介质相比较，密度大的介质一定是光密介质</a:t>
            </a:r>
            <a:r>
              <a:rPr lang="en-US" altLang="zh-CN" sz="2800" kern="100" dirty="0">
                <a:latin typeface="宋体" panose="02010600030101010101" pitchFamily="2" charset="-122"/>
                <a:ea typeface="方正中等线简体" panose="03000509000000000000" pitchFamily="65" charset="-122"/>
                <a:cs typeface="Times New Roman" panose="02020603050405020304" pitchFamily="18" charset="0"/>
              </a:rPr>
              <a:t>”</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，这种说法对吗？试举例说明。</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sp>
        <p:nvSpPr>
          <p:cNvPr id="18" name="矩形 17"/>
          <p:cNvSpPr/>
          <p:nvPr/>
        </p:nvSpPr>
        <p:spPr>
          <a:xfrm>
            <a:off x="389206" y="4813598"/>
            <a:ext cx="11412000" cy="1957139"/>
          </a:xfrm>
          <a:prstGeom prst="rect">
            <a:avLst/>
          </a:prstGeom>
        </p:spPr>
        <p:txBody>
          <a:bodyPr wrap="square">
            <a:spAutoFit/>
          </a:bodyPr>
          <a:lstStyle/>
          <a:p>
            <a:pPr algn="just">
              <a:lnSpc>
                <a:spcPct val="150000"/>
              </a:lnSpc>
              <a:spcAft>
                <a:spcPts val="0"/>
              </a:spcAft>
            </a:pPr>
            <a:r>
              <a:rPr lang="zh-CN" altLang="zh-CN" sz="2800" kern="100" dirty="0">
                <a:solidFill>
                  <a:srgbClr val="C00000"/>
                </a:solidFill>
                <a:latin typeface="Times New Roman" panose="02020603050405020304" pitchFamily="18" charset="0"/>
                <a:ea typeface="微软雅黑" panose="020B0503020204020204" pitchFamily="34" charset="-122"/>
                <a:cs typeface="Times New Roman" panose="02020603050405020304" pitchFamily="18" charset="0"/>
              </a:rPr>
              <a:t>答案　</a:t>
            </a:r>
            <a:r>
              <a:rPr lang="zh-CN" altLang="zh-CN" sz="2800" kern="100" dirty="0">
                <a:solidFill>
                  <a:srgbClr val="0070C0"/>
                </a:solidFill>
                <a:latin typeface="Times New Roman" panose="02020603050405020304" pitchFamily="18" charset="0"/>
                <a:ea typeface="方正中等线简体" panose="03000509000000000000" pitchFamily="65" charset="-122"/>
                <a:cs typeface="Times New Roman" panose="02020603050405020304" pitchFamily="18" charset="0"/>
              </a:rPr>
              <a:t>不对，光密介质和光疏介质具有相对性，折射率是反映介质光学性质的物理量，与介质的密度没有必然联系。如酒精的密度比水的密度小，但其折射率比水的折射率大，酒精相对于水是光密介质。</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spTree>
    <p:extLst>
      <p:ext uri="{BB962C8B-B14F-4D97-AF65-F5344CB8AC3E}">
        <p14:creationId xmlns:p14="http://schemas.microsoft.com/office/powerpoint/2010/main" val="35192029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blinds(horizontal)">
                                      <p:cBhvr>
                                        <p:cTn id="7"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表格 6"/>
          <p:cNvGraphicFramePr>
            <a:graphicFrameLocks noGrp="1"/>
          </p:cNvGraphicFramePr>
          <p:nvPr>
            <p:extLst>
              <p:ext uri="{D42A27DB-BD31-4B8C-83A1-F6EECF244321}">
                <p14:modId xmlns:p14="http://schemas.microsoft.com/office/powerpoint/2010/main" val="2038798631"/>
              </p:ext>
            </p:extLst>
          </p:nvPr>
        </p:nvGraphicFramePr>
        <p:xfrm>
          <a:off x="550591" y="909514"/>
          <a:ext cx="11089231" cy="1920240"/>
        </p:xfrm>
        <a:graphic>
          <a:graphicData uri="http://schemas.openxmlformats.org/drawingml/2006/table">
            <a:tbl>
              <a:tblPr/>
              <a:tblGrid>
                <a:gridCol w="4117419"/>
                <a:gridCol w="1425333"/>
                <a:gridCol w="1522342"/>
                <a:gridCol w="2110013"/>
                <a:gridCol w="1914124"/>
              </a:tblGrid>
              <a:tr h="504000">
                <a:tc>
                  <a:txBody>
                    <a:bodyPr/>
                    <a:lstStyle/>
                    <a:p>
                      <a:pPr algn="ctr">
                        <a:lnSpc>
                          <a:spcPct val="150000"/>
                        </a:lnSpc>
                        <a:spcAft>
                          <a:spcPts val="0"/>
                        </a:spcAft>
                      </a:pPr>
                      <a:r>
                        <a:rPr lang="zh-CN" sz="2800" kern="100" dirty="0">
                          <a:effectLst/>
                          <a:latin typeface="Times New Roman" panose="02020603050405020304" pitchFamily="18" charset="0"/>
                          <a:ea typeface="方正中等线简体" panose="03000509000000000000" pitchFamily="65" charset="-122"/>
                          <a:cs typeface="Times New Roman" panose="02020603050405020304" pitchFamily="18" charset="0"/>
                        </a:rPr>
                        <a:t>介质</a:t>
                      </a:r>
                      <a:endParaRPr lang="zh-CN" sz="2800" kern="100" dirty="0">
                        <a:effectLst/>
                        <a:latin typeface="宋体" panose="02010600030101010101" pitchFamily="2" charset="-122"/>
                        <a:ea typeface="宋体" panose="02010600030101010101" pitchFamily="2" charset="-122"/>
                        <a:cs typeface="Courier New" panose="02070309020205020404" pitchFamily="49" charset="0"/>
                      </a:endParaRPr>
                    </a:p>
                  </a:txBody>
                  <a:tcPr marL="51821" marR="5182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zh-CN" sz="2800" kern="100">
                          <a:effectLst/>
                          <a:latin typeface="Times New Roman" panose="02020603050405020304" pitchFamily="18" charset="0"/>
                          <a:ea typeface="方正中等线简体" panose="03000509000000000000" pitchFamily="65" charset="-122"/>
                          <a:cs typeface="Times New Roman" panose="02020603050405020304" pitchFamily="18" charset="0"/>
                        </a:rPr>
                        <a:t>水</a:t>
                      </a:r>
                      <a:endParaRPr lang="zh-CN" sz="2800" kern="100">
                        <a:effectLst/>
                        <a:latin typeface="宋体" panose="02010600030101010101" pitchFamily="2" charset="-122"/>
                        <a:ea typeface="宋体" panose="02010600030101010101" pitchFamily="2" charset="-122"/>
                        <a:cs typeface="Courier New" panose="02070309020205020404" pitchFamily="49" charset="0"/>
                      </a:endParaRPr>
                    </a:p>
                  </a:txBody>
                  <a:tcPr marL="51821" marR="5182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zh-CN" sz="2800" kern="100">
                          <a:effectLst/>
                          <a:latin typeface="Times New Roman" panose="02020603050405020304" pitchFamily="18" charset="0"/>
                          <a:ea typeface="方正中等线简体" panose="03000509000000000000" pitchFamily="65" charset="-122"/>
                          <a:cs typeface="Times New Roman" panose="02020603050405020304" pitchFamily="18" charset="0"/>
                        </a:rPr>
                        <a:t>酒精</a:t>
                      </a:r>
                      <a:endParaRPr lang="zh-CN" sz="2800" kern="100">
                        <a:effectLst/>
                        <a:latin typeface="宋体" panose="02010600030101010101" pitchFamily="2" charset="-122"/>
                        <a:ea typeface="宋体" panose="02010600030101010101" pitchFamily="2" charset="-122"/>
                        <a:cs typeface="Courier New" panose="02070309020205020404" pitchFamily="49" charset="0"/>
                      </a:endParaRPr>
                    </a:p>
                  </a:txBody>
                  <a:tcPr marL="51821" marR="5182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zh-CN" sz="2800" kern="100">
                          <a:effectLst/>
                          <a:latin typeface="Times New Roman" panose="02020603050405020304" pitchFamily="18" charset="0"/>
                          <a:ea typeface="方正中等线简体" panose="03000509000000000000" pitchFamily="65" charset="-122"/>
                          <a:cs typeface="Times New Roman" panose="02020603050405020304" pitchFamily="18" charset="0"/>
                        </a:rPr>
                        <a:t>玻璃</a:t>
                      </a:r>
                      <a:endParaRPr lang="zh-CN" sz="2800" kern="100">
                        <a:effectLst/>
                        <a:latin typeface="宋体" panose="02010600030101010101" pitchFamily="2" charset="-122"/>
                        <a:ea typeface="宋体" panose="02010600030101010101" pitchFamily="2" charset="-122"/>
                        <a:cs typeface="Courier New" panose="02070309020205020404" pitchFamily="49" charset="0"/>
                      </a:endParaRPr>
                    </a:p>
                  </a:txBody>
                  <a:tcPr marL="51821" marR="5182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zh-CN" sz="2800" kern="100">
                          <a:effectLst/>
                          <a:latin typeface="Times New Roman" panose="02020603050405020304" pitchFamily="18" charset="0"/>
                          <a:ea typeface="方正中等线简体" panose="03000509000000000000" pitchFamily="65" charset="-122"/>
                          <a:cs typeface="Times New Roman" panose="02020603050405020304" pitchFamily="18" charset="0"/>
                        </a:rPr>
                        <a:t>金刚石</a:t>
                      </a:r>
                      <a:endParaRPr lang="zh-CN" sz="2800" kern="100">
                        <a:effectLst/>
                        <a:latin typeface="宋体" panose="02010600030101010101" pitchFamily="2" charset="-122"/>
                        <a:ea typeface="宋体" panose="02010600030101010101" pitchFamily="2" charset="-122"/>
                        <a:cs typeface="Courier New" panose="02070309020205020404" pitchFamily="49" charset="0"/>
                      </a:endParaRPr>
                    </a:p>
                  </a:txBody>
                  <a:tcPr marL="51821" marR="5182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04000">
                <a:tc>
                  <a:txBody>
                    <a:bodyPr/>
                    <a:lstStyle/>
                    <a:p>
                      <a:pPr algn="ctr">
                        <a:lnSpc>
                          <a:spcPct val="150000"/>
                        </a:lnSpc>
                        <a:spcAft>
                          <a:spcPts val="0"/>
                        </a:spcAft>
                      </a:pPr>
                      <a:r>
                        <a:rPr lang="zh-CN" sz="2800" kern="100">
                          <a:effectLst/>
                          <a:latin typeface="Times New Roman" panose="02020603050405020304" pitchFamily="18" charset="0"/>
                          <a:ea typeface="方正中等线简体" panose="03000509000000000000" pitchFamily="65" charset="-122"/>
                          <a:cs typeface="Times New Roman" panose="02020603050405020304" pitchFamily="18" charset="0"/>
                        </a:rPr>
                        <a:t>折射率</a:t>
                      </a:r>
                      <a:r>
                        <a:rPr lang="en-US" sz="2800" i="1" kern="100">
                          <a:effectLst/>
                          <a:latin typeface="Times New Roman" panose="02020603050405020304" pitchFamily="18" charset="0"/>
                          <a:ea typeface="方正中等线简体" panose="03000509000000000000" pitchFamily="65" charset="-122"/>
                          <a:cs typeface="Courier New" panose="02070309020205020404" pitchFamily="49" charset="0"/>
                        </a:rPr>
                        <a:t>n</a:t>
                      </a:r>
                      <a:endParaRPr lang="zh-CN" sz="2800" kern="100">
                        <a:effectLst/>
                        <a:latin typeface="宋体" panose="02010600030101010101" pitchFamily="2" charset="-122"/>
                        <a:ea typeface="宋体" panose="02010600030101010101" pitchFamily="2" charset="-122"/>
                        <a:cs typeface="Courier New" panose="02070309020205020404" pitchFamily="49" charset="0"/>
                      </a:endParaRPr>
                    </a:p>
                  </a:txBody>
                  <a:tcPr marL="51821" marR="5182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2800" kern="100">
                          <a:effectLst/>
                          <a:latin typeface="Times New Roman" panose="02020603050405020304" pitchFamily="18" charset="0"/>
                          <a:ea typeface="方正中等线简体" panose="03000509000000000000" pitchFamily="65" charset="-122"/>
                          <a:cs typeface="Courier New" panose="02070309020205020404" pitchFamily="49" charset="0"/>
                        </a:rPr>
                        <a:t>1.33</a:t>
                      </a:r>
                      <a:endParaRPr lang="zh-CN" sz="2800" kern="100">
                        <a:effectLst/>
                        <a:latin typeface="宋体" panose="02010600030101010101" pitchFamily="2" charset="-122"/>
                        <a:ea typeface="宋体" panose="02010600030101010101" pitchFamily="2" charset="-122"/>
                        <a:cs typeface="Courier New" panose="02070309020205020404" pitchFamily="49" charset="0"/>
                      </a:endParaRPr>
                    </a:p>
                  </a:txBody>
                  <a:tcPr marL="51821" marR="5182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2800" kern="100">
                          <a:effectLst/>
                          <a:latin typeface="Times New Roman" panose="02020603050405020304" pitchFamily="18" charset="0"/>
                          <a:ea typeface="方正中等线简体" panose="03000509000000000000" pitchFamily="65" charset="-122"/>
                          <a:cs typeface="Courier New" panose="02070309020205020404" pitchFamily="49" charset="0"/>
                        </a:rPr>
                        <a:t>1.36</a:t>
                      </a:r>
                      <a:endParaRPr lang="zh-CN" sz="2800" kern="100">
                        <a:effectLst/>
                        <a:latin typeface="宋体" panose="02010600030101010101" pitchFamily="2" charset="-122"/>
                        <a:ea typeface="宋体" panose="02010600030101010101" pitchFamily="2" charset="-122"/>
                        <a:cs typeface="Courier New" panose="02070309020205020404" pitchFamily="49" charset="0"/>
                      </a:endParaRPr>
                    </a:p>
                  </a:txBody>
                  <a:tcPr marL="51821" marR="5182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2800" kern="100">
                          <a:effectLst/>
                          <a:latin typeface="Times New Roman" panose="02020603050405020304" pitchFamily="18" charset="0"/>
                          <a:ea typeface="方正中等线简体" panose="03000509000000000000" pitchFamily="65" charset="-122"/>
                          <a:cs typeface="Courier New" panose="02070309020205020404" pitchFamily="49" charset="0"/>
                        </a:rPr>
                        <a:t>1.5</a:t>
                      </a:r>
                      <a:r>
                        <a:rPr lang="zh-CN" sz="2800" kern="100">
                          <a:effectLst/>
                          <a:latin typeface="Times New Roman" panose="02020603050405020304" pitchFamily="18" charset="0"/>
                          <a:ea typeface="方正中等线简体" panose="03000509000000000000" pitchFamily="65" charset="-122"/>
                          <a:cs typeface="Times New Roman" panose="02020603050405020304" pitchFamily="18" charset="0"/>
                        </a:rPr>
                        <a:t>～</a:t>
                      </a:r>
                      <a:r>
                        <a:rPr lang="en-US" sz="2800" kern="100">
                          <a:effectLst/>
                          <a:latin typeface="Times New Roman" panose="02020603050405020304" pitchFamily="18" charset="0"/>
                          <a:ea typeface="方正中等线简体" panose="03000509000000000000" pitchFamily="65" charset="-122"/>
                          <a:cs typeface="Courier New" panose="02070309020205020404" pitchFamily="49" charset="0"/>
                        </a:rPr>
                        <a:t>1.9</a:t>
                      </a:r>
                      <a:endParaRPr lang="zh-CN" sz="2800" kern="100">
                        <a:effectLst/>
                        <a:latin typeface="宋体" panose="02010600030101010101" pitchFamily="2" charset="-122"/>
                        <a:ea typeface="宋体" panose="02010600030101010101" pitchFamily="2" charset="-122"/>
                        <a:cs typeface="Courier New" panose="02070309020205020404" pitchFamily="49" charset="0"/>
                      </a:endParaRPr>
                    </a:p>
                  </a:txBody>
                  <a:tcPr marL="51821" marR="5182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2800" kern="100">
                          <a:effectLst/>
                          <a:latin typeface="Times New Roman" panose="02020603050405020304" pitchFamily="18" charset="0"/>
                          <a:ea typeface="方正中等线简体" panose="03000509000000000000" pitchFamily="65" charset="-122"/>
                          <a:cs typeface="Courier New" panose="02070309020205020404" pitchFamily="49" charset="0"/>
                        </a:rPr>
                        <a:t>2.42</a:t>
                      </a:r>
                      <a:endParaRPr lang="zh-CN" sz="2800" kern="100">
                        <a:effectLst/>
                        <a:latin typeface="宋体" panose="02010600030101010101" pitchFamily="2" charset="-122"/>
                        <a:ea typeface="宋体" panose="02010600030101010101" pitchFamily="2" charset="-122"/>
                        <a:cs typeface="Courier New" panose="02070309020205020404" pitchFamily="49" charset="0"/>
                      </a:endParaRPr>
                    </a:p>
                  </a:txBody>
                  <a:tcPr marL="51821" marR="5182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04000">
                <a:tc>
                  <a:txBody>
                    <a:bodyPr/>
                    <a:lstStyle/>
                    <a:p>
                      <a:pPr algn="ctr">
                        <a:lnSpc>
                          <a:spcPct val="150000"/>
                        </a:lnSpc>
                        <a:spcAft>
                          <a:spcPts val="0"/>
                        </a:spcAft>
                      </a:pPr>
                      <a:r>
                        <a:rPr lang="zh-CN" altLang="zh-CN" sz="2800" kern="100" dirty="0" smtClean="0">
                          <a:effectLst/>
                          <a:latin typeface="Times New Roman" panose="02020603050405020304" pitchFamily="18" charset="0"/>
                          <a:ea typeface="方正中等线简体" panose="03000509000000000000" pitchFamily="65" charset="-122"/>
                          <a:cs typeface="Times New Roman" panose="02020603050405020304" pitchFamily="18" charset="0"/>
                        </a:rPr>
                        <a:t>密度</a:t>
                      </a:r>
                      <a:r>
                        <a:rPr lang="en-US" altLang="zh-CN" sz="2800" kern="100" dirty="0" smtClean="0">
                          <a:effectLst/>
                          <a:latin typeface="Times New Roman" panose="02020603050405020304" pitchFamily="18" charset="0"/>
                          <a:ea typeface="方正中等线简体" panose="03000509000000000000" pitchFamily="65" charset="-122"/>
                          <a:cs typeface="Courier New" panose="02070309020205020404" pitchFamily="49" charset="0"/>
                        </a:rPr>
                        <a:t>/(</a:t>
                      </a:r>
                      <a:r>
                        <a:rPr lang="en-US" altLang="zh-CN" sz="2800" kern="100" dirty="0" smtClean="0">
                          <a:effectLst/>
                          <a:latin typeface="宋体" panose="02010600030101010101" pitchFamily="2" charset="-122"/>
                          <a:ea typeface="方正中等线简体" panose="03000509000000000000" pitchFamily="65" charset="-122"/>
                          <a:cs typeface="Times New Roman" panose="02020603050405020304" pitchFamily="18" charset="0"/>
                        </a:rPr>
                        <a:t>×</a:t>
                      </a:r>
                      <a:r>
                        <a:rPr lang="en-US" altLang="zh-CN" sz="2800" kern="100" dirty="0" smtClean="0">
                          <a:effectLst/>
                          <a:latin typeface="Times New Roman" panose="02020603050405020304" pitchFamily="18" charset="0"/>
                          <a:ea typeface="方正中等线简体" panose="03000509000000000000" pitchFamily="65" charset="-122"/>
                          <a:cs typeface="Courier New" panose="02070309020205020404" pitchFamily="49" charset="0"/>
                        </a:rPr>
                        <a:t>10</a:t>
                      </a:r>
                      <a:r>
                        <a:rPr lang="en-US" altLang="zh-CN" sz="2800" kern="100" baseline="30000" dirty="0" smtClean="0">
                          <a:effectLst/>
                          <a:latin typeface="Times New Roman" panose="02020603050405020304" pitchFamily="18" charset="0"/>
                          <a:ea typeface="方正中等线简体" panose="03000509000000000000" pitchFamily="65" charset="-122"/>
                          <a:cs typeface="Courier New" panose="02070309020205020404" pitchFamily="49" charset="0"/>
                        </a:rPr>
                        <a:t>3</a:t>
                      </a:r>
                      <a:r>
                        <a:rPr lang="en-US" altLang="zh-CN" sz="2800" kern="100" dirty="0" smtClean="0">
                          <a:effectLst/>
                          <a:latin typeface="Times New Roman" panose="02020603050405020304" pitchFamily="18" charset="0"/>
                          <a:ea typeface="方正中等线简体" panose="03000509000000000000" pitchFamily="65" charset="-122"/>
                          <a:cs typeface="Courier New" panose="02070309020205020404" pitchFamily="49" charset="0"/>
                        </a:rPr>
                        <a:t> kg/m</a:t>
                      </a:r>
                      <a:r>
                        <a:rPr lang="en-US" altLang="zh-CN" sz="2800" kern="100" baseline="30000" dirty="0" smtClean="0">
                          <a:effectLst/>
                          <a:latin typeface="Times New Roman" panose="02020603050405020304" pitchFamily="18" charset="0"/>
                          <a:ea typeface="方正中等线简体" panose="03000509000000000000" pitchFamily="65" charset="-122"/>
                          <a:cs typeface="Courier New" panose="02070309020205020404" pitchFamily="49" charset="0"/>
                        </a:rPr>
                        <a:t>3</a:t>
                      </a:r>
                      <a:r>
                        <a:rPr lang="en-US" altLang="zh-CN" sz="2800" kern="100" dirty="0" smtClean="0">
                          <a:effectLst/>
                          <a:latin typeface="Times New Roman" panose="02020603050405020304" pitchFamily="18" charset="0"/>
                          <a:ea typeface="方正中等线简体" panose="03000509000000000000" pitchFamily="65" charset="-122"/>
                          <a:cs typeface="Courier New" panose="02070309020205020404" pitchFamily="49" charset="0"/>
                        </a:rPr>
                        <a:t>)</a:t>
                      </a:r>
                      <a:endParaRPr lang="zh-CN" altLang="zh-CN" sz="2800" kern="100" dirty="0">
                        <a:effectLst/>
                        <a:latin typeface="宋体" panose="02010600030101010101" pitchFamily="2" charset="-122"/>
                        <a:ea typeface="宋体" panose="02010600030101010101" pitchFamily="2" charset="-122"/>
                        <a:cs typeface="Courier New" panose="02070309020205020404" pitchFamily="49" charset="0"/>
                      </a:endParaRPr>
                    </a:p>
                  </a:txBody>
                  <a:tcPr marL="51821" marR="5182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2800" kern="100">
                          <a:effectLst/>
                          <a:latin typeface="Times New Roman" panose="02020603050405020304" pitchFamily="18" charset="0"/>
                          <a:ea typeface="方正中等线简体" panose="03000509000000000000" pitchFamily="65" charset="-122"/>
                          <a:cs typeface="Courier New" panose="02070309020205020404" pitchFamily="49" charset="0"/>
                        </a:rPr>
                        <a:t>1.0</a:t>
                      </a:r>
                      <a:endParaRPr lang="zh-CN" sz="2800" kern="100">
                        <a:effectLst/>
                        <a:latin typeface="宋体" panose="02010600030101010101" pitchFamily="2" charset="-122"/>
                        <a:ea typeface="宋体" panose="02010600030101010101" pitchFamily="2" charset="-122"/>
                        <a:cs typeface="Courier New" panose="02070309020205020404" pitchFamily="49" charset="0"/>
                      </a:endParaRPr>
                    </a:p>
                  </a:txBody>
                  <a:tcPr marL="51821" marR="5182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2800" kern="100">
                          <a:effectLst/>
                          <a:latin typeface="Times New Roman" panose="02020603050405020304" pitchFamily="18" charset="0"/>
                          <a:ea typeface="方正中等线简体" panose="03000509000000000000" pitchFamily="65" charset="-122"/>
                          <a:cs typeface="Courier New" panose="02070309020205020404" pitchFamily="49" charset="0"/>
                        </a:rPr>
                        <a:t>0.8</a:t>
                      </a:r>
                      <a:endParaRPr lang="zh-CN" sz="2800" kern="100">
                        <a:effectLst/>
                        <a:latin typeface="宋体" panose="02010600030101010101" pitchFamily="2" charset="-122"/>
                        <a:ea typeface="宋体" panose="02010600030101010101" pitchFamily="2" charset="-122"/>
                        <a:cs typeface="Courier New" panose="02070309020205020404" pitchFamily="49" charset="0"/>
                      </a:endParaRPr>
                    </a:p>
                  </a:txBody>
                  <a:tcPr marL="51821" marR="5182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2800" kern="100">
                          <a:effectLst/>
                          <a:latin typeface="Times New Roman" panose="02020603050405020304" pitchFamily="18" charset="0"/>
                          <a:ea typeface="方正中等线简体" panose="03000509000000000000" pitchFamily="65" charset="-122"/>
                          <a:cs typeface="Courier New" panose="02070309020205020404" pitchFamily="49" charset="0"/>
                        </a:rPr>
                        <a:t>2.5</a:t>
                      </a:r>
                      <a:r>
                        <a:rPr lang="zh-CN" sz="2800" kern="100">
                          <a:effectLst/>
                          <a:latin typeface="Times New Roman" panose="02020603050405020304" pitchFamily="18" charset="0"/>
                          <a:ea typeface="方正中等线简体" panose="03000509000000000000" pitchFamily="65" charset="-122"/>
                          <a:cs typeface="Times New Roman" panose="02020603050405020304" pitchFamily="18" charset="0"/>
                        </a:rPr>
                        <a:t>～</a:t>
                      </a:r>
                      <a:r>
                        <a:rPr lang="en-US" sz="2800" kern="100">
                          <a:effectLst/>
                          <a:latin typeface="Times New Roman" panose="02020603050405020304" pitchFamily="18" charset="0"/>
                          <a:ea typeface="方正中等线简体" panose="03000509000000000000" pitchFamily="65" charset="-122"/>
                          <a:cs typeface="Courier New" panose="02070309020205020404" pitchFamily="49" charset="0"/>
                        </a:rPr>
                        <a:t>3.0</a:t>
                      </a:r>
                      <a:endParaRPr lang="zh-CN" sz="2800" kern="100">
                        <a:effectLst/>
                        <a:latin typeface="宋体" panose="02010600030101010101" pitchFamily="2" charset="-122"/>
                        <a:ea typeface="宋体" panose="02010600030101010101" pitchFamily="2" charset="-122"/>
                        <a:cs typeface="Courier New" panose="02070309020205020404" pitchFamily="49" charset="0"/>
                      </a:endParaRPr>
                    </a:p>
                  </a:txBody>
                  <a:tcPr marL="51821" marR="5182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2800" kern="100" dirty="0">
                          <a:effectLst/>
                          <a:latin typeface="Times New Roman" panose="02020603050405020304" pitchFamily="18" charset="0"/>
                          <a:ea typeface="方正中等线简体" panose="03000509000000000000" pitchFamily="65" charset="-122"/>
                          <a:cs typeface="Courier New" panose="02070309020205020404" pitchFamily="49" charset="0"/>
                        </a:rPr>
                        <a:t>3.52</a:t>
                      </a:r>
                      <a:endParaRPr lang="zh-CN" sz="2800" kern="100" dirty="0">
                        <a:effectLst/>
                        <a:latin typeface="宋体" panose="02010600030101010101" pitchFamily="2" charset="-122"/>
                        <a:ea typeface="宋体" panose="02010600030101010101" pitchFamily="2" charset="-122"/>
                        <a:cs typeface="Courier New" panose="02070309020205020404" pitchFamily="49" charset="0"/>
                      </a:endParaRPr>
                    </a:p>
                  </a:txBody>
                  <a:tcPr marL="51821" marR="5182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17" name="矩形 16"/>
          <p:cNvSpPr/>
          <p:nvPr/>
        </p:nvSpPr>
        <p:spPr>
          <a:xfrm>
            <a:off x="389206" y="2902753"/>
            <a:ext cx="11412000" cy="664477"/>
          </a:xfrm>
          <a:prstGeom prst="rect">
            <a:avLst/>
          </a:prstGeom>
        </p:spPr>
        <p:txBody>
          <a:bodyPr wrap="square">
            <a:spAutoFit/>
          </a:bodyPr>
          <a:lstStyle/>
          <a:p>
            <a:pPr algn="just">
              <a:lnSpc>
                <a:spcPct val="150000"/>
              </a:lnSpc>
              <a:spcAft>
                <a:spcPts val="0"/>
              </a:spcAft>
            </a:pP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(2)</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光从哪种介质射入空气更容易发生全反射？</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sp>
        <p:nvSpPr>
          <p:cNvPr id="18" name="矩形 17"/>
          <p:cNvSpPr/>
          <p:nvPr/>
        </p:nvSpPr>
        <p:spPr>
          <a:xfrm>
            <a:off x="389206" y="3631154"/>
            <a:ext cx="11412000" cy="1310808"/>
          </a:xfrm>
          <a:prstGeom prst="rect">
            <a:avLst/>
          </a:prstGeom>
        </p:spPr>
        <p:txBody>
          <a:bodyPr wrap="square">
            <a:spAutoFit/>
          </a:bodyPr>
          <a:lstStyle/>
          <a:p>
            <a:pPr algn="just">
              <a:lnSpc>
                <a:spcPct val="150000"/>
              </a:lnSpc>
              <a:spcAft>
                <a:spcPts val="0"/>
              </a:spcAft>
            </a:pPr>
            <a:r>
              <a:rPr lang="zh-CN" altLang="zh-CN" sz="2800" kern="100" dirty="0">
                <a:solidFill>
                  <a:srgbClr val="C00000"/>
                </a:solidFill>
                <a:latin typeface="Times New Roman" panose="02020603050405020304" pitchFamily="18" charset="0"/>
                <a:ea typeface="微软雅黑" panose="020B0503020204020204" pitchFamily="34" charset="-122"/>
                <a:cs typeface="Times New Roman" panose="02020603050405020304" pitchFamily="18" charset="0"/>
              </a:rPr>
              <a:t>答案　</a:t>
            </a:r>
            <a:r>
              <a:rPr lang="zh-CN" altLang="zh-CN" sz="2800" kern="100" dirty="0">
                <a:solidFill>
                  <a:srgbClr val="0070C0"/>
                </a:solidFill>
                <a:latin typeface="Times New Roman" panose="02020603050405020304" pitchFamily="18" charset="0"/>
                <a:ea typeface="方正中等线简体" panose="03000509000000000000" pitchFamily="65" charset="-122"/>
                <a:cs typeface="Times New Roman" panose="02020603050405020304" pitchFamily="18" charset="0"/>
              </a:rPr>
              <a:t>介质折射率越大，发生全反射的临界角越小，越容易发生全反射，故光从金刚石射入空气更容易发生全反射。</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spTree>
    <p:extLst>
      <p:ext uri="{BB962C8B-B14F-4D97-AF65-F5344CB8AC3E}">
        <p14:creationId xmlns:p14="http://schemas.microsoft.com/office/powerpoint/2010/main" val="16585268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blinds(horizontal)">
                                      <p:cBhvr>
                                        <p:cTn id="7"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Lst>
  </p:timing>
</p:sld>
</file>

<file path=ppt/tags/tag1.xml><?xml version="1.0" encoding="utf-8"?>
<p:tagLst xmlns:a="http://schemas.openxmlformats.org/drawingml/2006/main" xmlns:r="http://schemas.openxmlformats.org/officeDocument/2006/relationships" xmlns:p="http://schemas.openxmlformats.org/presentationml/2006/main">
  <p:tag name="COMMONDATA" val="eyJoZGlkIjoiYjkwMzllMmViNzQxMDg0MThiZGZiMDg4ZDRmZjZhYmMifQ=="/>
</p:tagLst>
</file>

<file path=ppt/theme/theme1.xml><?xml version="1.0" encoding="utf-8"?>
<a:theme xmlns:a="http://schemas.openxmlformats.org/drawingml/2006/main" name="7_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基本">
      <a:majorFont>
        <a:latin typeface="Arial Black"/>
        <a:ea typeface=""/>
        <a:cs typeface=""/>
        <a:font script="Jpan" typeface="ＭＳ Ｐゴシック"/>
        <a:font script="Hang" typeface="HY견고딕"/>
        <a:font script="Hans" typeface="微软雅黑"/>
        <a:font script="Hant" typeface="微軟正黑體"/>
        <a:font script="Arab" typeface="Tahoma"/>
        <a:font script="Hebr" typeface="Tahoma"/>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lnDef>
      <a:spPr>
        <a:ln w="38100">
          <a:solidFill>
            <a:srgbClr val="FF0000"/>
          </a:solidFill>
        </a:ln>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667</TotalTime>
  <Words>2615</Words>
  <Application>Microsoft Office PowerPoint</Application>
  <PresentationFormat>自定义</PresentationFormat>
  <Paragraphs>506</Paragraphs>
  <Slides>50</Slides>
  <Notes>7</Notes>
  <HiddenSlides>0</HiddenSlides>
  <MMClips>0</MMClips>
  <ScaleCrop>false</ScaleCrop>
  <HeadingPairs>
    <vt:vector size="8" baseType="variant">
      <vt:variant>
        <vt:lpstr>已用的字体</vt:lpstr>
      </vt:variant>
      <vt:variant>
        <vt:i4>15</vt:i4>
      </vt:variant>
      <vt:variant>
        <vt:lpstr>主题</vt:lpstr>
      </vt:variant>
      <vt:variant>
        <vt:i4>1</vt:i4>
      </vt:variant>
      <vt:variant>
        <vt:lpstr>嵌入 OLE 服务器</vt:lpstr>
      </vt:variant>
      <vt:variant>
        <vt:i4>2</vt:i4>
      </vt:variant>
      <vt:variant>
        <vt:lpstr>幻灯片标题</vt:lpstr>
      </vt:variant>
      <vt:variant>
        <vt:i4>50</vt:i4>
      </vt:variant>
    </vt:vector>
  </HeadingPairs>
  <TitlesOfParts>
    <vt:vector size="68" baseType="lpstr">
      <vt:lpstr>DOUYU Font</vt:lpstr>
      <vt:lpstr>方正中等线简体</vt:lpstr>
      <vt:lpstr>黑体</vt:lpstr>
      <vt:lpstr>华文黑体</vt:lpstr>
      <vt:lpstr>华文细黑</vt:lpstr>
      <vt:lpstr>楷体</vt:lpstr>
      <vt:lpstr>楷体_GB2312</vt:lpstr>
      <vt:lpstr>宋体</vt:lpstr>
      <vt:lpstr>宋体-方正超大字符集</vt:lpstr>
      <vt:lpstr>微软雅黑</vt:lpstr>
      <vt:lpstr>Arial</vt:lpstr>
      <vt:lpstr>Book Antiqua</vt:lpstr>
      <vt:lpstr>Calibri</vt:lpstr>
      <vt:lpstr>Courier New</vt:lpstr>
      <vt:lpstr>Times New Roman</vt:lpstr>
      <vt:lpstr>7_Office 主题</vt:lpstr>
      <vt:lpstr>文档</vt:lpstr>
      <vt:lpstr>Microsoft Word 文档</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金榜苑</dc:creator>
  <cp:keywords>物理课件</cp:keywords>
  <cp:lastModifiedBy>Administrator</cp:lastModifiedBy>
  <cp:revision>7262</cp:revision>
  <dcterms:created xsi:type="dcterms:W3CDTF">2014-11-27T01:03:00Z</dcterms:created>
  <dcterms:modified xsi:type="dcterms:W3CDTF">2024-04-29T07:55:31Z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2052-12.1.0.16388</vt:lpwstr>
  </property>
  <property fmtid="{D5CDD505-2E9C-101B-9397-08002B2CF9AE}" pid="3" name="ICV">
    <vt:lpwstr>FACF11E2EA8A4EB9A823E81D0CED0350_12</vt:lpwstr>
  </property>
</Properties>
</file>